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B5B974-478D-4E10-B4CF-B65571FFE179}">
          <p14:sldIdLst>
            <p14:sldId id="256"/>
            <p14:sldId id="257"/>
            <p14:sldId id="258"/>
            <p14:sldId id="259"/>
            <p14:sldId id="260"/>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8D1BB-711E-4CB6-933F-DDE9623A6E4A}" type="datetimeFigureOut">
              <a:rPr lang="en-US" smtClean="0"/>
              <a:t>4/7/2023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4FA87-7587-4396-8D9B-8C33FB39EFF3}" type="slidenum">
              <a:rPr lang="en-US" smtClean="0"/>
              <a:t>‹#›</a:t>
            </a:fld>
            <a:endParaRPr lang="en-US" dirty="0"/>
          </a:p>
        </p:txBody>
      </p:sp>
    </p:spTree>
    <p:extLst>
      <p:ext uri="{BB962C8B-B14F-4D97-AF65-F5344CB8AC3E}">
        <p14:creationId xmlns:p14="http://schemas.microsoft.com/office/powerpoint/2010/main" val="23514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370339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428289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847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1057717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8710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162405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1924008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61724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185922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179896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239128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327257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44638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6853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317517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E81EE7-0709-4FC2-B174-A8BED468AE6B}" type="datetimeFigureOut">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273DB7-C727-42D1-975E-71B4DFF21ECC}" type="slidenum">
              <a:rPr lang="en-US" smtClean="0"/>
              <a:t>‹#›</a:t>
            </a:fld>
            <a:endParaRPr lang="en-US" dirty="0"/>
          </a:p>
        </p:txBody>
      </p:sp>
    </p:spTree>
    <p:extLst>
      <p:ext uri="{BB962C8B-B14F-4D97-AF65-F5344CB8AC3E}">
        <p14:creationId xmlns:p14="http://schemas.microsoft.com/office/powerpoint/2010/main" val="15582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E81EE7-0709-4FC2-B174-A8BED468AE6B}" type="datetimeFigureOut">
              <a:rPr lang="en-US" smtClean="0"/>
              <a:t>4/7/2023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273DB7-C727-42D1-975E-71B4DFF21ECC}" type="slidenum">
              <a:rPr lang="en-US" smtClean="0"/>
              <a:t>‹#›</a:t>
            </a:fld>
            <a:endParaRPr lang="en-US" dirty="0"/>
          </a:p>
        </p:txBody>
      </p:sp>
    </p:spTree>
    <p:extLst>
      <p:ext uri="{BB962C8B-B14F-4D97-AF65-F5344CB8AC3E}">
        <p14:creationId xmlns:p14="http://schemas.microsoft.com/office/powerpoint/2010/main" val="560408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D1CD53-81C9-40C7-BC73-D7E525CBCFD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8000"/>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effectLst>
            <a:reflection stA="99000" endPos="68000" dist="101600" dir="5400000" sy="-100000" algn="bl" rotWithShape="0"/>
          </a:effectLst>
        </p:spPr>
      </p:pic>
      <p:sp>
        <p:nvSpPr>
          <p:cNvPr id="13" name="TextBox 12">
            <a:extLst>
              <a:ext uri="{FF2B5EF4-FFF2-40B4-BE49-F238E27FC236}">
                <a16:creationId xmlns:a16="http://schemas.microsoft.com/office/drawing/2014/main" id="{251D42C1-8488-4916-9749-8C1AFFE6F078}"/>
              </a:ext>
            </a:extLst>
          </p:cNvPr>
          <p:cNvSpPr txBox="1"/>
          <p:nvPr/>
        </p:nvSpPr>
        <p:spPr>
          <a:xfrm>
            <a:off x="424070" y="3429000"/>
            <a:ext cx="3790121" cy="369332"/>
          </a:xfrm>
          <a:prstGeom prst="rect">
            <a:avLst/>
          </a:prstGeom>
          <a:noFill/>
        </p:spPr>
        <p:txBody>
          <a:bodyPr wrap="square" rtlCol="0">
            <a:spAutoFit/>
          </a:bodyPr>
          <a:lstStyle/>
          <a:p>
            <a:r>
              <a:rPr lang="en-US" dirty="0">
                <a:solidFill>
                  <a:schemeClr val="bg1"/>
                </a:solidFill>
              </a:rPr>
              <a:t>PROJECT PRESENTATION</a:t>
            </a:r>
          </a:p>
        </p:txBody>
      </p:sp>
      <p:sp>
        <p:nvSpPr>
          <p:cNvPr id="14" name="TextBox 13">
            <a:extLst>
              <a:ext uri="{FF2B5EF4-FFF2-40B4-BE49-F238E27FC236}">
                <a16:creationId xmlns:a16="http://schemas.microsoft.com/office/drawing/2014/main" id="{29B41434-6A84-4470-A10B-94FCA67D4F34}"/>
              </a:ext>
            </a:extLst>
          </p:cNvPr>
          <p:cNvSpPr txBox="1"/>
          <p:nvPr/>
        </p:nvSpPr>
        <p:spPr>
          <a:xfrm>
            <a:off x="437320" y="5132483"/>
            <a:ext cx="3829880" cy="1477328"/>
          </a:xfrm>
          <a:prstGeom prst="rect">
            <a:avLst/>
          </a:prstGeom>
          <a:noFill/>
        </p:spPr>
        <p:txBody>
          <a:bodyPr wrap="square" rtlCol="0">
            <a:spAutoFit/>
          </a:bodyPr>
          <a:lstStyle/>
          <a:p>
            <a:r>
              <a:rPr lang="en-US" dirty="0">
                <a:solidFill>
                  <a:schemeClr val="bg1"/>
                </a:solidFill>
              </a:rPr>
              <a:t>GROUP MEMBERS:</a:t>
            </a:r>
          </a:p>
          <a:p>
            <a:endParaRPr lang="en-US" dirty="0">
              <a:solidFill>
                <a:schemeClr val="bg1"/>
              </a:solidFill>
            </a:endParaRPr>
          </a:p>
          <a:p>
            <a:r>
              <a:rPr lang="en-US" dirty="0">
                <a:solidFill>
                  <a:schemeClr val="bg1"/>
                </a:solidFill>
              </a:rPr>
              <a:t>AHMAD WALEED AKHTAR</a:t>
            </a:r>
          </a:p>
          <a:p>
            <a:r>
              <a:rPr lang="en-US" dirty="0">
                <a:solidFill>
                  <a:schemeClr val="bg1"/>
                </a:solidFill>
              </a:rPr>
              <a:t>M.ARHAM</a:t>
            </a:r>
          </a:p>
          <a:p>
            <a:r>
              <a:rPr lang="en-US" dirty="0">
                <a:solidFill>
                  <a:schemeClr val="bg1"/>
                </a:solidFill>
              </a:rPr>
              <a:t>HADIA AHMAD</a:t>
            </a:r>
          </a:p>
        </p:txBody>
      </p:sp>
      <p:sp>
        <p:nvSpPr>
          <p:cNvPr id="12" name="TextBox 11">
            <a:extLst>
              <a:ext uri="{FF2B5EF4-FFF2-40B4-BE49-F238E27FC236}">
                <a16:creationId xmlns:a16="http://schemas.microsoft.com/office/drawing/2014/main" id="{9C1FEDA7-E6BE-4BBD-B7AA-050AFE601551}"/>
              </a:ext>
            </a:extLst>
          </p:cNvPr>
          <p:cNvSpPr txBox="1"/>
          <p:nvPr/>
        </p:nvSpPr>
        <p:spPr>
          <a:xfrm>
            <a:off x="437320" y="2571787"/>
            <a:ext cx="6294783" cy="461665"/>
          </a:xfrm>
          <a:prstGeom prst="rect">
            <a:avLst/>
          </a:prstGeom>
          <a:noFill/>
        </p:spPr>
        <p:txBody>
          <a:bodyPr wrap="square" rtlCol="0">
            <a:spAutoFit/>
          </a:bodyPr>
          <a:lstStyle/>
          <a:p>
            <a:r>
              <a:rPr lang="en-US" sz="2400" dirty="0">
                <a:solidFill>
                  <a:schemeClr val="bg1"/>
                </a:solidFill>
              </a:rPr>
              <a:t>OBJECT ORIENTED PROGRAMMING </a:t>
            </a:r>
          </a:p>
        </p:txBody>
      </p:sp>
    </p:spTree>
    <p:extLst>
      <p:ext uri="{BB962C8B-B14F-4D97-AF65-F5344CB8AC3E}">
        <p14:creationId xmlns:p14="http://schemas.microsoft.com/office/powerpoint/2010/main" val="274468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851" y="0"/>
            <a:ext cx="8020595" cy="6858000"/>
          </a:xfrm>
          <a:prstGeom prst="rect">
            <a:avLst/>
          </a:prstGeom>
        </p:spPr>
      </p:pic>
    </p:spTree>
    <p:extLst>
      <p:ext uri="{BB962C8B-B14F-4D97-AF65-F5344CB8AC3E}">
        <p14:creationId xmlns:p14="http://schemas.microsoft.com/office/powerpoint/2010/main" val="1984710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66D421-DCFB-4EC4-9FD2-FFCFE903D5D1}"/>
              </a:ext>
            </a:extLst>
          </p:cNvPr>
          <p:cNvSpPr txBox="1"/>
          <p:nvPr/>
        </p:nvSpPr>
        <p:spPr>
          <a:xfrm>
            <a:off x="245165" y="1551563"/>
            <a:ext cx="10482470" cy="187743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a:t>
            </a:r>
            <a:r>
              <a:rPr lang="en-US" dirty="0"/>
              <a:t>:</a:t>
            </a:r>
          </a:p>
          <a:p>
            <a:endParaRPr lang="en-US" dirty="0"/>
          </a:p>
          <a:p>
            <a:r>
              <a:rPr lang="en-US" sz="2000" dirty="0"/>
              <a:t>You are recruited by a garage owner to create a garage management system(GMS) for the garage. </a:t>
            </a:r>
            <a:r>
              <a:rPr lang="en-US" sz="2000" dirty="0" smtClean="0"/>
              <a:t>To </a:t>
            </a:r>
            <a:r>
              <a:rPr lang="en-US" sz="2000" dirty="0"/>
              <a:t>prevent information </a:t>
            </a:r>
            <a:r>
              <a:rPr lang="en-US" sz="2000" dirty="0" smtClean="0"/>
              <a:t>jamming, This </a:t>
            </a:r>
            <a:r>
              <a:rPr lang="en-US" sz="2000" dirty="0"/>
              <a:t>(GMS ) stores information about client cars and the necessary servicing that needs to be done. This system will need to keep track of customer information, vehicle details, and necessary faults for repairs.</a:t>
            </a:r>
          </a:p>
        </p:txBody>
      </p:sp>
    </p:spTree>
    <p:extLst>
      <p:ext uri="{BB962C8B-B14F-4D97-AF65-F5344CB8AC3E}">
        <p14:creationId xmlns:p14="http://schemas.microsoft.com/office/powerpoint/2010/main" val="15726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1A85C-1EC9-4793-BF3B-2A9763380949}"/>
              </a:ext>
            </a:extLst>
          </p:cNvPr>
          <p:cNvSpPr txBox="1"/>
          <p:nvPr/>
        </p:nvSpPr>
        <p:spPr>
          <a:xfrm>
            <a:off x="649357" y="437322"/>
            <a:ext cx="9727095" cy="5355312"/>
          </a:xfrm>
          <a:prstGeom prst="rect">
            <a:avLst/>
          </a:prstGeom>
          <a:noFill/>
        </p:spPr>
        <p:txBody>
          <a:bodyPr wrap="square" rtlCol="0">
            <a:spAutoFit/>
          </a:bodyPr>
          <a:lstStyle/>
          <a:p>
            <a:r>
              <a:rPr lang="en-US" dirty="0"/>
              <a:t>SOLUTION APPROACH:</a:t>
            </a:r>
          </a:p>
          <a:p>
            <a:endParaRPr lang="en-US" dirty="0"/>
          </a:p>
          <a:p>
            <a:r>
              <a:rPr lang="en-US" dirty="0"/>
              <a:t>1.Identifying 4 main points of garage system:</a:t>
            </a:r>
          </a:p>
          <a:p>
            <a:endParaRPr lang="en-US" dirty="0"/>
          </a:p>
          <a:p>
            <a:pPr marL="285750" indent="-285750">
              <a:buFont typeface="Arial" panose="020B0604020202020204" pitchFamily="34" charset="0"/>
              <a:buChar char="•"/>
            </a:pPr>
            <a:r>
              <a:rPr lang="en-US" dirty="0"/>
              <a:t>Vehicle (brought in by customer)</a:t>
            </a:r>
          </a:p>
          <a:p>
            <a:pPr marL="285750" indent="-285750">
              <a:buFont typeface="Arial" panose="020B0604020202020204" pitchFamily="34" charset="0"/>
              <a:buChar char="•"/>
            </a:pPr>
            <a:r>
              <a:rPr lang="en-US" dirty="0"/>
              <a:t>Customer</a:t>
            </a:r>
          </a:p>
          <a:p>
            <a:pPr marL="285750" indent="-285750">
              <a:buFont typeface="Arial" panose="020B0604020202020204" pitchFamily="34" charset="0"/>
              <a:buChar char="•"/>
            </a:pPr>
            <a:r>
              <a:rPr lang="en-US" dirty="0" smtClean="0"/>
              <a:t>Employees working in the garage</a:t>
            </a:r>
            <a:endParaRPr lang="en-US" dirty="0"/>
          </a:p>
          <a:p>
            <a:pPr marL="285750" indent="-285750">
              <a:buFont typeface="Arial" panose="020B0604020202020204" pitchFamily="34" charset="0"/>
              <a:buChar char="•"/>
            </a:pPr>
            <a:r>
              <a:rPr lang="en-US" dirty="0"/>
              <a:t>Admin to overview all </a:t>
            </a:r>
            <a:r>
              <a:rPr lang="en-US" dirty="0" smtClean="0"/>
              <a:t>this.</a:t>
            </a:r>
            <a:endParaRPr lang="en-US" dirty="0"/>
          </a:p>
          <a:p>
            <a:endParaRPr lang="en-US" dirty="0"/>
          </a:p>
          <a:p>
            <a:endParaRPr lang="en-US" dirty="0"/>
          </a:p>
          <a:p>
            <a:r>
              <a:rPr lang="en-US" dirty="0"/>
              <a:t>2. Code implementation:</a:t>
            </a:r>
          </a:p>
          <a:p>
            <a:r>
              <a:rPr lang="en-US" dirty="0"/>
              <a:t> </a:t>
            </a:r>
          </a:p>
          <a:p>
            <a:r>
              <a:rPr lang="en-US" dirty="0"/>
              <a:t> 1. Making base class of general and common attributes to be used.</a:t>
            </a:r>
          </a:p>
          <a:p>
            <a:pPr marL="285750" indent="-285750">
              <a:buFont typeface="Arial" panose="020B0604020202020204" pitchFamily="34" charset="0"/>
              <a:buChar char="•"/>
            </a:pPr>
            <a:r>
              <a:rPr lang="en-US" dirty="0"/>
              <a:t>Vehicle</a:t>
            </a:r>
          </a:p>
          <a:p>
            <a:pPr marL="285750" indent="-285750">
              <a:buFont typeface="Arial" panose="020B0604020202020204" pitchFamily="34" charset="0"/>
              <a:buChar char="•"/>
            </a:pPr>
            <a:r>
              <a:rPr lang="en-US" dirty="0"/>
              <a:t>Person</a:t>
            </a:r>
          </a:p>
          <a:p>
            <a:endParaRPr lang="en-US" dirty="0"/>
          </a:p>
          <a:p>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031136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CEABF2-7B3C-4CFD-8D98-B37C3BAB12C7}"/>
              </a:ext>
            </a:extLst>
          </p:cNvPr>
          <p:cNvSpPr txBox="1"/>
          <p:nvPr/>
        </p:nvSpPr>
        <p:spPr>
          <a:xfrm>
            <a:off x="291547" y="428177"/>
            <a:ext cx="11158331" cy="923330"/>
          </a:xfrm>
          <a:prstGeom prst="rect">
            <a:avLst/>
          </a:prstGeom>
          <a:noFill/>
        </p:spPr>
        <p:txBody>
          <a:bodyPr wrap="square" rtlCol="0">
            <a:spAutoFit/>
          </a:bodyPr>
          <a:lstStyle/>
          <a:p>
            <a:r>
              <a:rPr lang="en-US" dirty="0"/>
              <a:t>2. Making  subclasses having there own attributes along with common attributes</a:t>
            </a:r>
          </a:p>
          <a:p>
            <a:pPr marL="285750" indent="-285750">
              <a:buFont typeface="Arial" panose="020B0604020202020204" pitchFamily="34" charset="0"/>
              <a:buChar char="•"/>
            </a:pPr>
            <a:r>
              <a:rPr lang="en-US" dirty="0"/>
              <a:t>  Person:</a:t>
            </a:r>
          </a:p>
          <a:p>
            <a:endParaRPr lang="en-US" dirty="0"/>
          </a:p>
        </p:txBody>
      </p:sp>
      <p:sp>
        <p:nvSpPr>
          <p:cNvPr id="6" name="Rectangle 5">
            <a:extLst>
              <a:ext uri="{FF2B5EF4-FFF2-40B4-BE49-F238E27FC236}">
                <a16:creationId xmlns:a16="http://schemas.microsoft.com/office/drawing/2014/main" id="{8A323FB0-C415-4B05-BC35-A573AE8BA59A}"/>
              </a:ext>
            </a:extLst>
          </p:cNvPr>
          <p:cNvSpPr/>
          <p:nvPr/>
        </p:nvSpPr>
        <p:spPr>
          <a:xfrm>
            <a:off x="2163408" y="2053248"/>
            <a:ext cx="1444488" cy="544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t>
            </a:r>
          </a:p>
        </p:txBody>
      </p:sp>
      <p:sp>
        <p:nvSpPr>
          <p:cNvPr id="7" name="Rectangle 6">
            <a:extLst>
              <a:ext uri="{FF2B5EF4-FFF2-40B4-BE49-F238E27FC236}">
                <a16:creationId xmlns:a16="http://schemas.microsoft.com/office/drawing/2014/main" id="{D0742354-3199-477D-B9DD-15D438BFE119}"/>
              </a:ext>
            </a:extLst>
          </p:cNvPr>
          <p:cNvSpPr/>
          <p:nvPr/>
        </p:nvSpPr>
        <p:spPr>
          <a:xfrm>
            <a:off x="3869629" y="1243602"/>
            <a:ext cx="1961328" cy="544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ADB5CDEA-A4F4-4968-AF51-6F04E5FABC52}"/>
              </a:ext>
            </a:extLst>
          </p:cNvPr>
          <p:cNvSpPr/>
          <p:nvPr/>
        </p:nvSpPr>
        <p:spPr>
          <a:xfrm>
            <a:off x="3869629" y="2683771"/>
            <a:ext cx="1961328" cy="596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endParaRPr lang="en-US" dirty="0"/>
          </a:p>
        </p:txBody>
      </p:sp>
      <p:sp>
        <p:nvSpPr>
          <p:cNvPr id="9" name="Rectangle 8">
            <a:extLst>
              <a:ext uri="{FF2B5EF4-FFF2-40B4-BE49-F238E27FC236}">
                <a16:creationId xmlns:a16="http://schemas.microsoft.com/office/drawing/2014/main" id="{F9F6FBD6-470D-4C18-BF6F-DAC036FD2B7D}"/>
              </a:ext>
            </a:extLst>
          </p:cNvPr>
          <p:cNvSpPr/>
          <p:nvPr/>
        </p:nvSpPr>
        <p:spPr>
          <a:xfrm>
            <a:off x="106251" y="2053248"/>
            <a:ext cx="1580087" cy="544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48" name="Connector: Elbow 47">
            <a:extLst>
              <a:ext uri="{FF2B5EF4-FFF2-40B4-BE49-F238E27FC236}">
                <a16:creationId xmlns:a16="http://schemas.microsoft.com/office/drawing/2014/main" id="{FA989565-8B56-4996-88D1-52F4D0AAF265}"/>
              </a:ext>
            </a:extLst>
          </p:cNvPr>
          <p:cNvCxnSpPr>
            <a:stCxn id="6" idx="2"/>
            <a:endCxn id="8" idx="1"/>
          </p:cNvCxnSpPr>
          <p:nvPr/>
        </p:nvCxnSpPr>
        <p:spPr>
          <a:xfrm rot="16200000" flipH="1">
            <a:off x="3185613" y="2297935"/>
            <a:ext cx="384054" cy="9839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98493D0-454E-462B-A2E8-DAD372CD79DD}"/>
              </a:ext>
            </a:extLst>
          </p:cNvPr>
          <p:cNvCxnSpPr>
            <a:stCxn id="6" idx="0"/>
            <a:endCxn id="7" idx="1"/>
          </p:cNvCxnSpPr>
          <p:nvPr/>
        </p:nvCxnSpPr>
        <p:spPr>
          <a:xfrm rot="5400000" flipH="1" flipV="1">
            <a:off x="3108980" y="1292600"/>
            <a:ext cx="537321" cy="9839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7BE6F5C-955F-4B9D-935D-F2C05BD4C56C}"/>
              </a:ext>
            </a:extLst>
          </p:cNvPr>
          <p:cNvSpPr txBox="1"/>
          <p:nvPr/>
        </p:nvSpPr>
        <p:spPr>
          <a:xfrm>
            <a:off x="106251" y="3844289"/>
            <a:ext cx="7951304" cy="646331"/>
          </a:xfrm>
          <a:prstGeom prst="rect">
            <a:avLst/>
          </a:prstGeom>
          <a:noFill/>
        </p:spPr>
        <p:txBody>
          <a:bodyPr wrap="square" rtlCol="0">
            <a:spAutoFit/>
          </a:bodyPr>
          <a:lstStyle/>
          <a:p>
            <a:pPr marL="285750" indent="-285750">
              <a:buFont typeface="Arial" panose="020B0604020202020204" pitchFamily="34" charset="0"/>
              <a:buChar char="•"/>
            </a:pPr>
            <a:r>
              <a:rPr lang="en-US" dirty="0"/>
              <a:t>Vehicle</a:t>
            </a:r>
          </a:p>
          <a:p>
            <a:endParaRPr lang="en-US" dirty="0"/>
          </a:p>
        </p:txBody>
      </p:sp>
      <p:sp>
        <p:nvSpPr>
          <p:cNvPr id="56" name="Rectangle 55">
            <a:extLst>
              <a:ext uri="{FF2B5EF4-FFF2-40B4-BE49-F238E27FC236}">
                <a16:creationId xmlns:a16="http://schemas.microsoft.com/office/drawing/2014/main" id="{F7CB7448-EF96-438D-8B10-55180D931B3A}"/>
              </a:ext>
            </a:extLst>
          </p:cNvPr>
          <p:cNvSpPr/>
          <p:nvPr/>
        </p:nvSpPr>
        <p:spPr>
          <a:xfrm>
            <a:off x="689113" y="4664765"/>
            <a:ext cx="192156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Vehicle</a:t>
            </a:r>
          </a:p>
        </p:txBody>
      </p:sp>
      <p:sp>
        <p:nvSpPr>
          <p:cNvPr id="57" name="Rectangle 56">
            <a:extLst>
              <a:ext uri="{FF2B5EF4-FFF2-40B4-BE49-F238E27FC236}">
                <a16:creationId xmlns:a16="http://schemas.microsoft.com/office/drawing/2014/main" id="{EA0728BA-94F5-4A06-8E12-DB0DAB687A54}"/>
              </a:ext>
            </a:extLst>
          </p:cNvPr>
          <p:cNvSpPr/>
          <p:nvPr/>
        </p:nvSpPr>
        <p:spPr>
          <a:xfrm>
            <a:off x="4054448" y="4490620"/>
            <a:ext cx="2069005" cy="329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a:t>
            </a:r>
            <a:endParaRPr lang="en-US" dirty="0"/>
          </a:p>
        </p:txBody>
      </p:sp>
      <p:sp>
        <p:nvSpPr>
          <p:cNvPr id="60" name="Rectangle 59">
            <a:extLst>
              <a:ext uri="{FF2B5EF4-FFF2-40B4-BE49-F238E27FC236}">
                <a16:creationId xmlns:a16="http://schemas.microsoft.com/office/drawing/2014/main" id="{D4D11E9D-04D4-4092-88E6-AA7F8CB4B25F}"/>
              </a:ext>
            </a:extLst>
          </p:cNvPr>
          <p:cNvSpPr/>
          <p:nvPr/>
        </p:nvSpPr>
        <p:spPr>
          <a:xfrm>
            <a:off x="4081903" y="4981617"/>
            <a:ext cx="2014097" cy="43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Hatchback</a:t>
            </a:r>
            <a:endParaRPr lang="en-US" dirty="0"/>
          </a:p>
        </p:txBody>
      </p:sp>
      <p:sp>
        <p:nvSpPr>
          <p:cNvPr id="61" name="Rectangle 60">
            <a:extLst>
              <a:ext uri="{FF2B5EF4-FFF2-40B4-BE49-F238E27FC236}">
                <a16:creationId xmlns:a16="http://schemas.microsoft.com/office/drawing/2014/main" id="{09591373-0A59-4A57-99EA-4E5CD918B3B5}"/>
              </a:ext>
            </a:extLst>
          </p:cNvPr>
          <p:cNvSpPr/>
          <p:nvPr/>
        </p:nvSpPr>
        <p:spPr>
          <a:xfrm>
            <a:off x="4081903" y="5642192"/>
            <a:ext cx="2014097" cy="37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Sports Car</a:t>
            </a:r>
            <a:endParaRPr lang="en-US" dirty="0"/>
          </a:p>
        </p:txBody>
      </p:sp>
      <p:sp>
        <p:nvSpPr>
          <p:cNvPr id="62" name="Rectangle 61">
            <a:extLst>
              <a:ext uri="{FF2B5EF4-FFF2-40B4-BE49-F238E27FC236}">
                <a16:creationId xmlns:a16="http://schemas.microsoft.com/office/drawing/2014/main" id="{45655433-B0F7-4CCC-B68A-355A5B1BFCA1}"/>
              </a:ext>
            </a:extLst>
          </p:cNvPr>
          <p:cNvSpPr/>
          <p:nvPr/>
        </p:nvSpPr>
        <p:spPr>
          <a:xfrm>
            <a:off x="4081903" y="6175513"/>
            <a:ext cx="2014097" cy="37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Sedan</a:t>
            </a:r>
            <a:endParaRPr lang="en-US" dirty="0"/>
          </a:p>
        </p:txBody>
      </p:sp>
      <p:cxnSp>
        <p:nvCxnSpPr>
          <p:cNvPr id="68" name="Straight Arrow Connector 67">
            <a:extLst>
              <a:ext uri="{FF2B5EF4-FFF2-40B4-BE49-F238E27FC236}">
                <a16:creationId xmlns:a16="http://schemas.microsoft.com/office/drawing/2014/main" id="{6C112B62-0923-44B6-9DC9-6600C11C4B63}"/>
              </a:ext>
            </a:extLst>
          </p:cNvPr>
          <p:cNvCxnSpPr>
            <a:stCxn id="56" idx="3"/>
            <a:endCxn id="57" idx="1"/>
          </p:cNvCxnSpPr>
          <p:nvPr/>
        </p:nvCxnSpPr>
        <p:spPr>
          <a:xfrm flipV="1">
            <a:off x="2610678" y="4655360"/>
            <a:ext cx="1443770" cy="33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E4217E1-E7C6-4229-A8D5-AFA169E45681}"/>
              </a:ext>
            </a:extLst>
          </p:cNvPr>
          <p:cNvCxnSpPr>
            <a:stCxn id="56" idx="3"/>
            <a:endCxn id="62" idx="1"/>
          </p:cNvCxnSpPr>
          <p:nvPr/>
        </p:nvCxnSpPr>
        <p:spPr>
          <a:xfrm>
            <a:off x="2610678" y="4987931"/>
            <a:ext cx="1471225" cy="137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035D70D-3A5D-4CFD-8FBA-1C18AB052293}"/>
              </a:ext>
            </a:extLst>
          </p:cNvPr>
          <p:cNvCxnSpPr>
            <a:stCxn id="56" idx="3"/>
            <a:endCxn id="60" idx="1"/>
          </p:cNvCxnSpPr>
          <p:nvPr/>
        </p:nvCxnSpPr>
        <p:spPr>
          <a:xfrm>
            <a:off x="2610678" y="4987931"/>
            <a:ext cx="1471225" cy="212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7DD5570-41A3-4BA9-A23D-C91C64631597}"/>
              </a:ext>
            </a:extLst>
          </p:cNvPr>
          <p:cNvCxnSpPr>
            <a:stCxn id="56" idx="3"/>
            <a:endCxn id="61" idx="1"/>
          </p:cNvCxnSpPr>
          <p:nvPr/>
        </p:nvCxnSpPr>
        <p:spPr>
          <a:xfrm>
            <a:off x="2610678" y="4987931"/>
            <a:ext cx="1471225" cy="842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1993900" y="2274772"/>
            <a:ext cx="169508" cy="10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9" idx="3"/>
          </p:cNvCxnSpPr>
          <p:nvPr/>
        </p:nvCxnSpPr>
        <p:spPr>
          <a:xfrm flipH="1">
            <a:off x="1686338" y="2325572"/>
            <a:ext cx="30756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920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BA90-AF84-4DC7-84A3-73F1BA985C61}"/>
              </a:ext>
            </a:extLst>
          </p:cNvPr>
          <p:cNvSpPr txBox="1"/>
          <p:nvPr/>
        </p:nvSpPr>
        <p:spPr>
          <a:xfrm>
            <a:off x="450574" y="331304"/>
            <a:ext cx="8984974" cy="923330"/>
          </a:xfrm>
          <a:prstGeom prst="rect">
            <a:avLst/>
          </a:prstGeom>
          <a:noFill/>
        </p:spPr>
        <p:txBody>
          <a:bodyPr wrap="square" rtlCol="0">
            <a:spAutoFit/>
          </a:bodyPr>
          <a:lstStyle/>
          <a:p>
            <a:endParaRPr lang="en-US" dirty="0"/>
          </a:p>
          <a:p>
            <a:endParaRPr lang="en-US" dirty="0"/>
          </a:p>
          <a:p>
            <a:endParaRPr lang="en-US" dirty="0"/>
          </a:p>
        </p:txBody>
      </p:sp>
      <p:sp>
        <p:nvSpPr>
          <p:cNvPr id="7" name="TextBox 6">
            <a:extLst>
              <a:ext uri="{FF2B5EF4-FFF2-40B4-BE49-F238E27FC236}">
                <a16:creationId xmlns:a16="http://schemas.microsoft.com/office/drawing/2014/main" id="{7AFE145B-17C4-4CD9-933F-0C2C7BA2B828}"/>
              </a:ext>
            </a:extLst>
          </p:cNvPr>
          <p:cNvSpPr txBox="1"/>
          <p:nvPr/>
        </p:nvSpPr>
        <p:spPr>
          <a:xfrm>
            <a:off x="450574" y="331304"/>
            <a:ext cx="8759687" cy="5355312"/>
          </a:xfrm>
          <a:prstGeom prst="rect">
            <a:avLst/>
          </a:prstGeom>
          <a:noFill/>
        </p:spPr>
        <p:txBody>
          <a:bodyPr wrap="square" rtlCol="0">
            <a:spAutoFit/>
          </a:bodyPr>
          <a:lstStyle/>
          <a:p>
            <a:r>
              <a:rPr lang="en-US" dirty="0"/>
              <a:t>3.Working of subclasses</a:t>
            </a:r>
          </a:p>
          <a:p>
            <a:r>
              <a:rPr lang="en-US" dirty="0"/>
              <a:t> </a:t>
            </a:r>
            <a:r>
              <a:rPr lang="en-US" dirty="0" smtClean="0"/>
              <a:t>1.Customer</a:t>
            </a:r>
            <a:endParaRPr lang="en-US" dirty="0"/>
          </a:p>
          <a:p>
            <a:pPr marL="285750" indent="-285750">
              <a:buFont typeface="Arial" panose="020B0604020202020204" pitchFamily="34" charset="0"/>
              <a:buChar char="•"/>
            </a:pPr>
            <a:r>
              <a:rPr lang="en-US" dirty="0"/>
              <a:t>Adding customer</a:t>
            </a:r>
          </a:p>
          <a:p>
            <a:pPr marL="285750" indent="-285750">
              <a:buFont typeface="Arial" panose="020B0604020202020204" pitchFamily="34" charset="0"/>
              <a:buChar char="•"/>
            </a:pPr>
            <a:r>
              <a:rPr lang="en-US" dirty="0"/>
              <a:t>Removing customer</a:t>
            </a:r>
          </a:p>
          <a:p>
            <a:pPr marL="285750" indent="-285750">
              <a:buFont typeface="Arial" panose="020B0604020202020204" pitchFamily="34" charset="0"/>
              <a:buChar char="•"/>
            </a:pPr>
            <a:r>
              <a:rPr lang="en-US" dirty="0"/>
              <a:t>Editing customer info</a:t>
            </a:r>
          </a:p>
          <a:p>
            <a:pPr marL="285750" indent="-285750">
              <a:buFont typeface="Arial" panose="020B0604020202020204" pitchFamily="34" charset="0"/>
              <a:buChar char="•"/>
            </a:pPr>
            <a:r>
              <a:rPr lang="en-US" dirty="0"/>
              <a:t>Searching customer</a:t>
            </a:r>
          </a:p>
          <a:p>
            <a:pPr marL="285750" indent="-285750">
              <a:buFont typeface="Arial" panose="020B0604020202020204" pitchFamily="34" charset="0"/>
              <a:buChar char="•"/>
            </a:pPr>
            <a:endParaRPr lang="en-US" dirty="0"/>
          </a:p>
          <a:p>
            <a:r>
              <a:rPr lang="en-US" dirty="0"/>
              <a:t> </a:t>
            </a:r>
            <a:r>
              <a:rPr lang="en-US" dirty="0" smtClean="0"/>
              <a:t>2.Employee</a:t>
            </a:r>
            <a:endParaRPr lang="en-US" dirty="0"/>
          </a:p>
          <a:p>
            <a:pPr marL="285750" indent="-285750">
              <a:buFont typeface="Arial" panose="020B0604020202020204" pitchFamily="34" charset="0"/>
              <a:buChar char="•"/>
            </a:pPr>
            <a:r>
              <a:rPr lang="en-US" dirty="0"/>
              <a:t>Adding </a:t>
            </a:r>
            <a:r>
              <a:rPr lang="en-US" dirty="0" smtClean="0"/>
              <a:t>employee</a:t>
            </a:r>
            <a:endParaRPr lang="en-US" dirty="0"/>
          </a:p>
          <a:p>
            <a:pPr marL="285750" indent="-285750">
              <a:buFont typeface="Arial" panose="020B0604020202020204" pitchFamily="34" charset="0"/>
              <a:buChar char="•"/>
            </a:pPr>
            <a:r>
              <a:rPr lang="en-US" dirty="0"/>
              <a:t>Removing </a:t>
            </a:r>
            <a:r>
              <a:rPr lang="en-US" dirty="0" smtClean="0"/>
              <a:t>employee</a:t>
            </a:r>
            <a:endParaRPr lang="en-US" dirty="0"/>
          </a:p>
          <a:p>
            <a:pPr marL="285750" indent="-285750">
              <a:buFont typeface="Arial" panose="020B0604020202020204" pitchFamily="34" charset="0"/>
              <a:buChar char="•"/>
            </a:pPr>
            <a:r>
              <a:rPr lang="en-US" dirty="0"/>
              <a:t>Editing </a:t>
            </a:r>
            <a:r>
              <a:rPr lang="en-US" dirty="0" smtClean="0"/>
              <a:t>employee </a:t>
            </a:r>
            <a:r>
              <a:rPr lang="en-US" dirty="0"/>
              <a:t>info</a:t>
            </a:r>
          </a:p>
          <a:p>
            <a:pPr marL="285750" indent="-285750">
              <a:buFont typeface="Arial" panose="020B0604020202020204" pitchFamily="34" charset="0"/>
              <a:buChar char="•"/>
            </a:pPr>
            <a:r>
              <a:rPr lang="en-US" dirty="0"/>
              <a:t>Searching </a:t>
            </a:r>
            <a:r>
              <a:rPr lang="en-US" dirty="0" smtClean="0"/>
              <a:t>employee</a:t>
            </a:r>
            <a:endParaRPr lang="en-US" dirty="0"/>
          </a:p>
          <a:p>
            <a:endParaRPr lang="en-US" dirty="0"/>
          </a:p>
          <a:p>
            <a:r>
              <a:rPr lang="en-US" dirty="0"/>
              <a:t>3.Cars (particular type)</a:t>
            </a:r>
          </a:p>
          <a:p>
            <a:pPr marL="285750" indent="-285750">
              <a:buFont typeface="Arial" panose="020B0604020202020204" pitchFamily="34" charset="0"/>
              <a:buChar char="•"/>
            </a:pPr>
            <a:r>
              <a:rPr lang="en-US" dirty="0"/>
              <a:t>Having </a:t>
            </a:r>
            <a:r>
              <a:rPr lang="en-US" dirty="0" smtClean="0"/>
              <a:t>their </a:t>
            </a:r>
            <a:r>
              <a:rPr lang="en-US" dirty="0"/>
              <a:t>own particular main specified functions</a:t>
            </a:r>
          </a:p>
          <a:p>
            <a:pPr marL="285750" indent="-285750">
              <a:buFont typeface="Arial" panose="020B0604020202020204" pitchFamily="34" charset="0"/>
              <a:buChar char="•"/>
            </a:pPr>
            <a:r>
              <a:rPr lang="en-US" dirty="0"/>
              <a:t>Inheriting vehicles general function regarding vehicle specification</a:t>
            </a:r>
          </a:p>
          <a:p>
            <a:endParaRPr lang="en-US" dirty="0"/>
          </a:p>
          <a:p>
            <a:endParaRPr lang="en-US" dirty="0"/>
          </a:p>
          <a:p>
            <a:endParaRPr lang="en-US" dirty="0"/>
          </a:p>
        </p:txBody>
      </p:sp>
    </p:spTree>
    <p:extLst>
      <p:ext uri="{BB962C8B-B14F-4D97-AF65-F5344CB8AC3E}">
        <p14:creationId xmlns:p14="http://schemas.microsoft.com/office/powerpoint/2010/main" val="62001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BA90-AF84-4DC7-84A3-73F1BA985C61}"/>
              </a:ext>
            </a:extLst>
          </p:cNvPr>
          <p:cNvSpPr txBox="1"/>
          <p:nvPr/>
        </p:nvSpPr>
        <p:spPr>
          <a:xfrm>
            <a:off x="450574" y="331304"/>
            <a:ext cx="8984974" cy="923330"/>
          </a:xfrm>
          <a:prstGeom prst="rect">
            <a:avLst/>
          </a:prstGeom>
          <a:noFill/>
        </p:spPr>
        <p:txBody>
          <a:bodyPr wrap="square" rtlCol="0">
            <a:spAutoFit/>
          </a:bodyPr>
          <a:lstStyle/>
          <a:p>
            <a:endParaRPr lang="en-US" dirty="0"/>
          </a:p>
          <a:p>
            <a:endParaRPr lang="en-US" dirty="0"/>
          </a:p>
          <a:p>
            <a:endParaRPr lang="en-US" dirty="0"/>
          </a:p>
        </p:txBody>
      </p:sp>
      <p:sp>
        <p:nvSpPr>
          <p:cNvPr id="7" name="TextBox 6">
            <a:extLst>
              <a:ext uri="{FF2B5EF4-FFF2-40B4-BE49-F238E27FC236}">
                <a16:creationId xmlns:a16="http://schemas.microsoft.com/office/drawing/2014/main" id="{7AFE145B-17C4-4CD9-933F-0C2C7BA2B828}"/>
              </a:ext>
            </a:extLst>
          </p:cNvPr>
          <p:cNvSpPr txBox="1"/>
          <p:nvPr/>
        </p:nvSpPr>
        <p:spPr>
          <a:xfrm>
            <a:off x="450574" y="331304"/>
            <a:ext cx="8759687" cy="1815882"/>
          </a:xfrm>
          <a:prstGeom prst="rect">
            <a:avLst/>
          </a:prstGeom>
          <a:noFill/>
        </p:spPr>
        <p:txBody>
          <a:bodyPr wrap="square" rtlCol="0">
            <a:spAutoFit/>
          </a:bodyPr>
          <a:lstStyle/>
          <a:p>
            <a:r>
              <a:rPr lang="en-US" dirty="0"/>
              <a:t>4</a:t>
            </a:r>
            <a:r>
              <a:rPr lang="en-US" dirty="0" smtClean="0"/>
              <a:t>.Structure of Program</a:t>
            </a:r>
          </a:p>
          <a:p>
            <a:endParaRPr lang="en-US" dirty="0" smtClean="0"/>
          </a:p>
          <a:p>
            <a:r>
              <a:rPr lang="en-US" sz="1600" b="1" dirty="0" smtClean="0"/>
              <a:t>Log In</a:t>
            </a:r>
            <a:endParaRPr lang="en-US" sz="1600" b="1" dirty="0"/>
          </a:p>
          <a:p>
            <a:r>
              <a:rPr lang="en-US" sz="1500" dirty="0" smtClean="0"/>
              <a:t>	The program is designed to be used by admin or manager of the garage. User is required to enter a username and password at the start of the program. If the username and password is correct user is able to access other feature of the program else the program ends.</a:t>
            </a:r>
          </a:p>
          <a:p>
            <a:r>
              <a:rPr lang="en-US" sz="1500" dirty="0" smtClean="0"/>
              <a:t>For this purpose we created a singleton class named </a:t>
            </a:r>
            <a:r>
              <a:rPr lang="en-US" sz="1500" b="1" dirty="0" smtClean="0"/>
              <a:t>“</a:t>
            </a:r>
            <a:r>
              <a:rPr lang="en-US" sz="1500" b="1" dirty="0" err="1" smtClean="0"/>
              <a:t>logIn</a:t>
            </a:r>
            <a:r>
              <a:rPr lang="en-US" sz="1500" b="1" dirty="0" smtClean="0"/>
              <a:t>”</a:t>
            </a:r>
            <a:r>
              <a:rPr lang="en-US" sz="1500" dirty="0" smtClean="0"/>
              <a:t>. It’s UML diagram is given below,</a:t>
            </a:r>
            <a:endParaRPr lang="en-US" sz="15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295" y="2248413"/>
            <a:ext cx="2951531" cy="4609587"/>
          </a:xfrm>
          <a:prstGeom prst="rect">
            <a:avLst/>
          </a:prstGeom>
        </p:spPr>
      </p:pic>
    </p:spTree>
    <p:extLst>
      <p:ext uri="{BB962C8B-B14F-4D97-AF65-F5344CB8AC3E}">
        <p14:creationId xmlns:p14="http://schemas.microsoft.com/office/powerpoint/2010/main" val="3828171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BA90-AF84-4DC7-84A3-73F1BA985C61}"/>
              </a:ext>
            </a:extLst>
          </p:cNvPr>
          <p:cNvSpPr txBox="1"/>
          <p:nvPr/>
        </p:nvSpPr>
        <p:spPr>
          <a:xfrm>
            <a:off x="450574" y="331304"/>
            <a:ext cx="8984974" cy="923330"/>
          </a:xfrm>
          <a:prstGeom prst="rect">
            <a:avLst/>
          </a:prstGeom>
          <a:noFill/>
        </p:spPr>
        <p:txBody>
          <a:bodyPr wrap="square" rtlCol="0">
            <a:spAutoFit/>
          </a:bodyPr>
          <a:lstStyle/>
          <a:p>
            <a:endParaRPr lang="en-US" dirty="0"/>
          </a:p>
          <a:p>
            <a:endParaRPr lang="en-US" dirty="0"/>
          </a:p>
          <a:p>
            <a:endParaRPr lang="en-US" dirty="0"/>
          </a:p>
        </p:txBody>
      </p:sp>
      <p:sp>
        <p:nvSpPr>
          <p:cNvPr id="7" name="TextBox 6">
            <a:extLst>
              <a:ext uri="{FF2B5EF4-FFF2-40B4-BE49-F238E27FC236}">
                <a16:creationId xmlns:a16="http://schemas.microsoft.com/office/drawing/2014/main" id="{7AFE145B-17C4-4CD9-933F-0C2C7BA2B828}"/>
              </a:ext>
            </a:extLst>
          </p:cNvPr>
          <p:cNvSpPr txBox="1"/>
          <p:nvPr/>
        </p:nvSpPr>
        <p:spPr>
          <a:xfrm>
            <a:off x="450574" y="331304"/>
            <a:ext cx="8759687" cy="4955203"/>
          </a:xfrm>
          <a:prstGeom prst="rect">
            <a:avLst/>
          </a:prstGeom>
          <a:noFill/>
        </p:spPr>
        <p:txBody>
          <a:bodyPr wrap="square" rtlCol="0">
            <a:spAutoFit/>
          </a:bodyPr>
          <a:lstStyle/>
          <a:p>
            <a:r>
              <a:rPr lang="en-US" dirty="0"/>
              <a:t>4</a:t>
            </a:r>
            <a:r>
              <a:rPr lang="en-US" dirty="0" smtClean="0"/>
              <a:t>.Structure of Program</a:t>
            </a:r>
          </a:p>
          <a:p>
            <a:endParaRPr lang="en-US" dirty="0" smtClean="0"/>
          </a:p>
          <a:p>
            <a:r>
              <a:rPr lang="en-US" sz="1600" b="1" dirty="0" smtClean="0"/>
              <a:t>Customer &amp; Employee</a:t>
            </a:r>
          </a:p>
          <a:p>
            <a:r>
              <a:rPr lang="en-US" sz="1600" b="1" dirty="0"/>
              <a:t>	</a:t>
            </a:r>
            <a:r>
              <a:rPr lang="en-US" sz="1500" dirty="0" smtClean="0"/>
              <a:t>To store and manage customer and employee data we created a base class named </a:t>
            </a:r>
            <a:r>
              <a:rPr lang="en-US" sz="1500" b="1" dirty="0" smtClean="0"/>
              <a:t>“Person”.</a:t>
            </a:r>
            <a:endParaRPr lang="en-US" sz="1500" dirty="0" smtClean="0"/>
          </a:p>
          <a:p>
            <a:r>
              <a:rPr lang="en-US" sz="1500" dirty="0" smtClean="0"/>
              <a:t>Object of another class named </a:t>
            </a:r>
            <a:r>
              <a:rPr lang="en-US" sz="1500" b="1" dirty="0" smtClean="0"/>
              <a:t>“Address” </a:t>
            </a:r>
            <a:r>
              <a:rPr lang="en-US" sz="1500" dirty="0" smtClean="0"/>
              <a:t>is present in person class. Then we used person class to make two derived classes named </a:t>
            </a:r>
            <a:r>
              <a:rPr lang="en-US" sz="1500" b="1" dirty="0" smtClean="0"/>
              <a:t>“Customer”</a:t>
            </a:r>
            <a:r>
              <a:rPr lang="en-US" sz="1500" dirty="0" smtClean="0"/>
              <a:t> and </a:t>
            </a:r>
            <a:r>
              <a:rPr lang="en-US" sz="1500" b="1" dirty="0" smtClean="0"/>
              <a:t>“Employee”</a:t>
            </a:r>
            <a:r>
              <a:rPr lang="en-US" sz="1500" dirty="0" smtClean="0"/>
              <a:t> to store and manage customer and employee’s data respectively.</a:t>
            </a:r>
          </a:p>
          <a:p>
            <a:endParaRPr lang="en-US" sz="1500" dirty="0" smtClean="0"/>
          </a:p>
          <a:p>
            <a:r>
              <a:rPr lang="en-US" sz="1500" b="1" dirty="0" smtClean="0"/>
              <a:t>Address: </a:t>
            </a:r>
            <a:r>
              <a:rPr lang="en-US" sz="1500" dirty="0" smtClean="0"/>
              <a:t>This class is used to store address of a person.</a:t>
            </a:r>
          </a:p>
          <a:p>
            <a:endParaRPr lang="en-US" sz="1500" b="1" dirty="0" smtClean="0"/>
          </a:p>
          <a:p>
            <a:r>
              <a:rPr lang="en-US" sz="1500" b="1" dirty="0" smtClean="0"/>
              <a:t>Person: </a:t>
            </a:r>
            <a:r>
              <a:rPr lang="en-US" sz="1500" dirty="0" smtClean="0"/>
              <a:t>This class contains all the necessary and common info of a person like their name and 	            contact number etc.  </a:t>
            </a:r>
            <a:r>
              <a:rPr lang="en-US" sz="1500" b="1" dirty="0" smtClean="0"/>
              <a:t> </a:t>
            </a:r>
            <a:r>
              <a:rPr lang="en-US" sz="1500" dirty="0" smtClean="0"/>
              <a:t> </a:t>
            </a:r>
            <a:endParaRPr lang="en-US" sz="1600" b="1" dirty="0" smtClean="0"/>
          </a:p>
          <a:p>
            <a:endParaRPr lang="en-US" sz="1600" b="1" dirty="0" smtClean="0"/>
          </a:p>
          <a:p>
            <a:r>
              <a:rPr lang="en-US" sz="1600" b="1" dirty="0" smtClean="0"/>
              <a:t>Customer: </a:t>
            </a:r>
            <a:r>
              <a:rPr lang="en-US" sz="1600" dirty="0" smtClean="0"/>
              <a:t>This class inherits base qualities of a person from Person class. Additionally it contains information about customer vehicle etc.</a:t>
            </a:r>
          </a:p>
          <a:p>
            <a:endParaRPr lang="en-US" sz="1600" dirty="0"/>
          </a:p>
          <a:p>
            <a:r>
              <a:rPr lang="en-US" sz="1600" b="1" dirty="0" smtClean="0"/>
              <a:t>Employee: </a:t>
            </a:r>
            <a:r>
              <a:rPr lang="en-US" sz="1600" dirty="0"/>
              <a:t>This class inherits base qualities of a person from Person class. Additionally it contains </a:t>
            </a:r>
            <a:r>
              <a:rPr lang="en-US" sz="1600" dirty="0" smtClean="0"/>
              <a:t>information about employee’s monthly salary etc.</a:t>
            </a:r>
          </a:p>
          <a:p>
            <a:endParaRPr lang="en-US" sz="1600" dirty="0"/>
          </a:p>
          <a:p>
            <a:r>
              <a:rPr lang="en-US" sz="1600" dirty="0" smtClean="0"/>
              <a:t>UML of these classes is given in next slide.</a:t>
            </a:r>
            <a:endParaRPr lang="en-US" sz="1600" dirty="0"/>
          </a:p>
        </p:txBody>
      </p:sp>
    </p:spTree>
    <p:extLst>
      <p:ext uri="{BB962C8B-B14F-4D97-AF65-F5344CB8AC3E}">
        <p14:creationId xmlns:p14="http://schemas.microsoft.com/office/powerpoint/2010/main" val="1505515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606" y="0"/>
            <a:ext cx="6809986" cy="6858000"/>
          </a:xfrm>
          <a:prstGeom prst="rect">
            <a:avLst/>
          </a:prstGeom>
        </p:spPr>
      </p:pic>
    </p:spTree>
    <p:extLst>
      <p:ext uri="{BB962C8B-B14F-4D97-AF65-F5344CB8AC3E}">
        <p14:creationId xmlns:p14="http://schemas.microsoft.com/office/powerpoint/2010/main" val="4138723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BA90-AF84-4DC7-84A3-73F1BA985C61}"/>
              </a:ext>
            </a:extLst>
          </p:cNvPr>
          <p:cNvSpPr txBox="1"/>
          <p:nvPr/>
        </p:nvSpPr>
        <p:spPr>
          <a:xfrm>
            <a:off x="450574" y="331304"/>
            <a:ext cx="8984974" cy="923330"/>
          </a:xfrm>
          <a:prstGeom prst="rect">
            <a:avLst/>
          </a:prstGeom>
          <a:noFill/>
        </p:spPr>
        <p:txBody>
          <a:bodyPr wrap="square" rtlCol="0">
            <a:spAutoFit/>
          </a:bodyPr>
          <a:lstStyle/>
          <a:p>
            <a:endParaRPr lang="en-US" dirty="0"/>
          </a:p>
          <a:p>
            <a:endParaRPr lang="en-US" dirty="0"/>
          </a:p>
          <a:p>
            <a:endParaRPr lang="en-US" dirty="0"/>
          </a:p>
        </p:txBody>
      </p:sp>
      <p:sp>
        <p:nvSpPr>
          <p:cNvPr id="7" name="TextBox 6">
            <a:extLst>
              <a:ext uri="{FF2B5EF4-FFF2-40B4-BE49-F238E27FC236}">
                <a16:creationId xmlns:a16="http://schemas.microsoft.com/office/drawing/2014/main" id="{7AFE145B-17C4-4CD9-933F-0C2C7BA2B828}"/>
              </a:ext>
            </a:extLst>
          </p:cNvPr>
          <p:cNvSpPr txBox="1"/>
          <p:nvPr/>
        </p:nvSpPr>
        <p:spPr>
          <a:xfrm>
            <a:off x="450574" y="331304"/>
            <a:ext cx="8759687" cy="4093428"/>
          </a:xfrm>
          <a:prstGeom prst="rect">
            <a:avLst/>
          </a:prstGeom>
          <a:noFill/>
        </p:spPr>
        <p:txBody>
          <a:bodyPr wrap="square" rtlCol="0">
            <a:spAutoFit/>
          </a:bodyPr>
          <a:lstStyle/>
          <a:p>
            <a:r>
              <a:rPr lang="en-US" dirty="0"/>
              <a:t>4</a:t>
            </a:r>
            <a:r>
              <a:rPr lang="en-US" dirty="0" smtClean="0"/>
              <a:t>.Structure of Program</a:t>
            </a:r>
          </a:p>
          <a:p>
            <a:endParaRPr lang="en-US" dirty="0" smtClean="0"/>
          </a:p>
          <a:p>
            <a:r>
              <a:rPr lang="en-US" sz="1600" b="1" dirty="0" smtClean="0"/>
              <a:t>Vehicle &amp; Subclasses</a:t>
            </a:r>
          </a:p>
          <a:p>
            <a:r>
              <a:rPr lang="en-US" sz="1600" dirty="0" smtClean="0"/>
              <a:t>	To store and manage customer’s </a:t>
            </a:r>
            <a:r>
              <a:rPr lang="en-US" sz="1600" dirty="0" smtClean="0"/>
              <a:t>vehicle data we created a base class named </a:t>
            </a:r>
            <a:r>
              <a:rPr lang="en-US" sz="1600" b="1" dirty="0" smtClean="0"/>
              <a:t>“Vehicle”</a:t>
            </a:r>
            <a:r>
              <a:rPr lang="en-US" sz="1600" dirty="0" smtClean="0"/>
              <a:t>. This call was then inherited by 4 other classes named:</a:t>
            </a:r>
          </a:p>
          <a:p>
            <a:pPr marL="285750" indent="-285750">
              <a:buFont typeface="Arial" panose="020B0604020202020204" pitchFamily="34" charset="0"/>
              <a:buChar char="•"/>
            </a:pPr>
            <a:r>
              <a:rPr lang="en-US" sz="1600" dirty="0" smtClean="0"/>
              <a:t>Sedan</a:t>
            </a:r>
          </a:p>
          <a:p>
            <a:pPr marL="285750" indent="-285750">
              <a:buFont typeface="Arial" panose="020B0604020202020204" pitchFamily="34" charset="0"/>
              <a:buChar char="•"/>
            </a:pPr>
            <a:r>
              <a:rPr lang="en-US" sz="1600" dirty="0" err="1" smtClean="0"/>
              <a:t>SportsCar</a:t>
            </a:r>
            <a:endParaRPr lang="en-US" sz="1600" dirty="0" smtClean="0"/>
          </a:p>
          <a:p>
            <a:pPr marL="285750" indent="-285750">
              <a:buFont typeface="Arial" panose="020B0604020202020204" pitchFamily="34" charset="0"/>
              <a:buChar char="•"/>
            </a:pPr>
            <a:r>
              <a:rPr lang="en-US" sz="1600" dirty="0" err="1" smtClean="0"/>
              <a:t>HatchBack</a:t>
            </a:r>
            <a:endParaRPr lang="en-US" sz="1600" dirty="0" smtClean="0"/>
          </a:p>
          <a:p>
            <a:pPr marL="285750" indent="-285750">
              <a:buFont typeface="Arial" panose="020B0604020202020204" pitchFamily="34" charset="0"/>
              <a:buChar char="•"/>
            </a:pPr>
            <a:r>
              <a:rPr lang="en-US" sz="1600" dirty="0" smtClean="0"/>
              <a:t>Bus </a:t>
            </a:r>
          </a:p>
          <a:p>
            <a:endParaRPr lang="en-US" sz="1600" dirty="0"/>
          </a:p>
          <a:p>
            <a:r>
              <a:rPr lang="en-US" sz="1600" b="1" dirty="0" err="1" smtClean="0"/>
              <a:t>CusVeh</a:t>
            </a:r>
            <a:endParaRPr lang="en-US" sz="1600" dirty="0" smtClean="0"/>
          </a:p>
          <a:p>
            <a:r>
              <a:rPr lang="en-US" sz="1600" b="1" dirty="0"/>
              <a:t>	</a:t>
            </a:r>
            <a:r>
              <a:rPr lang="en-US" sz="1600" dirty="0" smtClean="0"/>
              <a:t>To create relation between customer and his vehicle we created an other class named </a:t>
            </a:r>
            <a:r>
              <a:rPr lang="en-US" sz="1600" b="1" dirty="0" smtClean="0"/>
              <a:t>“</a:t>
            </a:r>
            <a:r>
              <a:rPr lang="en-US" sz="1600" b="1" dirty="0" err="1" smtClean="0"/>
              <a:t>CusVeh</a:t>
            </a:r>
            <a:r>
              <a:rPr lang="en-US" sz="1600" b="1" dirty="0" smtClean="0"/>
              <a:t>”.</a:t>
            </a:r>
            <a:r>
              <a:rPr lang="en-US" sz="1600" dirty="0" smtClean="0"/>
              <a:t> This is an template class in which customer and his respective vehicle class is aggregated. </a:t>
            </a:r>
          </a:p>
          <a:p>
            <a:endParaRPr lang="en-US" sz="1600" b="1" dirty="0"/>
          </a:p>
          <a:p>
            <a:r>
              <a:rPr lang="en-US" sz="1600" dirty="0" smtClean="0"/>
              <a:t>UML of these classes is given in next slide.</a:t>
            </a:r>
            <a:endParaRPr lang="en-US" sz="1600" dirty="0"/>
          </a:p>
        </p:txBody>
      </p:sp>
    </p:spTree>
    <p:extLst>
      <p:ext uri="{BB962C8B-B14F-4D97-AF65-F5344CB8AC3E}">
        <p14:creationId xmlns:p14="http://schemas.microsoft.com/office/powerpoint/2010/main" val="2371583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521</TotalTime>
  <Words>523</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fajar.pk</dc:creator>
  <cp:lastModifiedBy>Arham Tahir</cp:lastModifiedBy>
  <cp:revision>24</cp:revision>
  <dcterms:created xsi:type="dcterms:W3CDTF">2023-04-06T16:45:47Z</dcterms:created>
  <dcterms:modified xsi:type="dcterms:W3CDTF">2023-04-07T04:29:14Z</dcterms:modified>
</cp:coreProperties>
</file>