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293" r:id="rId3"/>
    <p:sldId id="263" r:id="rId4"/>
    <p:sldId id="264" r:id="rId5"/>
    <p:sldId id="412" r:id="rId6"/>
    <p:sldId id="413" r:id="rId7"/>
    <p:sldId id="273" r:id="rId8"/>
    <p:sldId id="282" r:id="rId9"/>
    <p:sldId id="283" r:id="rId10"/>
    <p:sldId id="284" r:id="rId11"/>
    <p:sldId id="285" r:id="rId12"/>
    <p:sldId id="414" r:id="rId13"/>
    <p:sldId id="290" r:id="rId14"/>
    <p:sldId id="274" r:id="rId15"/>
    <p:sldId id="277" r:id="rId16"/>
    <p:sldId id="275" r:id="rId17"/>
    <p:sldId id="280" r:id="rId18"/>
    <p:sldId id="278" r:id="rId19"/>
    <p:sldId id="281" r:id="rId20"/>
    <p:sldId id="287" r:id="rId21"/>
    <p:sldId id="288" r:id="rId22"/>
    <p:sldId id="289" r:id="rId23"/>
    <p:sldId id="297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4C"/>
    <a:srgbClr val="275D90"/>
    <a:srgbClr val="E9E9EA"/>
    <a:srgbClr val="F3F3F3"/>
    <a:srgbClr val="000000"/>
    <a:srgbClr val="EC7C30"/>
    <a:srgbClr val="F5F4F0"/>
    <a:srgbClr val="1B6395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86392" autoAdjust="0"/>
  </p:normalViewPr>
  <p:slideViewPr>
    <p:cSldViewPr snapToGrid="0">
      <p:cViewPr varScale="1">
        <p:scale>
          <a:sx n="71" d="100"/>
          <a:sy n="71" d="100"/>
        </p:scale>
        <p:origin x="142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A744-1B3A-48C5-BB5B-CCC6E81552D0}" type="datetimeFigureOut">
              <a:rPr lang="en-ID" smtClean="0"/>
              <a:t>17/09/2025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03C4-C0DF-4724-8516-EA31705A6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34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14192"/>
            <a:ext cx="4509370" cy="52358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4968465" y="161031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rgbClr val="0E60AC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968465" y="453951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968465" y="403445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4968465" y="3811581"/>
            <a:ext cx="1659545" cy="45719"/>
          </a:xfrm>
          <a:prstGeom prst="roundRect">
            <a:avLst/>
          </a:prstGeom>
          <a:solidFill>
            <a:srgbClr val="EC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968464" y="110526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4603" y="2217851"/>
            <a:ext cx="5529197" cy="1920647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 err="1"/>
              <a:t>Judul</a:t>
            </a:r>
            <a:br>
              <a:rPr lang="en-US" dirty="0"/>
            </a:br>
            <a:r>
              <a:rPr lang="en-US" dirty="0"/>
              <a:t>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9621"/>
            <a:ext cx="5316718" cy="585673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75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89699"/>
            <a:ext cx="10515600" cy="161792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53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2239"/>
            <a:ext cx="5157787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2239"/>
            <a:ext cx="5183188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193167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05706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107481"/>
            <a:ext cx="5900448" cy="4800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2081" y="886379"/>
            <a:ext cx="3751066" cy="1218156"/>
          </a:xfrm>
        </p:spPr>
        <p:txBody>
          <a:bodyPr anchor="b"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81" y="2264241"/>
            <a:ext cx="3751066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9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061967" y="466091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5825" y="526915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7139" y="867524"/>
            <a:ext cx="4740881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7139" y="2245386"/>
            <a:ext cx="4740881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1967" y="3560439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35825" y="3621263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81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9929" y="886379"/>
            <a:ext cx="4888191" cy="5021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8477" y="886379"/>
            <a:ext cx="5280565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477" y="2264241"/>
            <a:ext cx="5280565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9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raian 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9846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384744" y="0"/>
            <a:ext cx="4807256" cy="685800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4" name="Rounded Rectangle 3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  <p:sp>
        <p:nvSpPr>
          <p:cNvPr id="12" name="Title 15"/>
          <p:cNvSpPr>
            <a:spLocks noGrp="1"/>
          </p:cNvSpPr>
          <p:nvPr>
            <p:ph type="title" hasCustomPrompt="1"/>
          </p:nvPr>
        </p:nvSpPr>
        <p:spPr>
          <a:xfrm>
            <a:off x="588970" y="177394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8970" y="470314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88970" y="419808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588970" y="3975211"/>
            <a:ext cx="1659545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88969" y="126889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0701" y="1491242"/>
            <a:ext cx="3356431" cy="340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0701" y="605658"/>
            <a:ext cx="10851171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1807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26544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70700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1807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6544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503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30198" y="688159"/>
            <a:ext cx="8495847" cy="3909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930197" y="4751111"/>
            <a:ext cx="8495850" cy="1451728"/>
          </a:xfrm>
        </p:spPr>
        <p:txBody>
          <a:bodyPr>
            <a:normAutofit/>
          </a:bodyPr>
          <a:lstStyle>
            <a:lvl1pPr marL="0" indent="0" algn="just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257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887" y="404617"/>
            <a:ext cx="9184670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1576887" y="1319017"/>
            <a:ext cx="9184670" cy="51663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8361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ih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1923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Latihan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9" y="581911"/>
            <a:ext cx="650450" cy="7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640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Daftar</a:t>
            </a:r>
            <a:r>
              <a:rPr lang="en-US" sz="4400" b="1" dirty="0"/>
              <a:t> </a:t>
            </a:r>
            <a:r>
              <a:rPr lang="en-US" sz="4400" b="1" dirty="0" err="1"/>
              <a:t>Pustaka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7" y="661014"/>
            <a:ext cx="606720" cy="6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people  clapping their hands at the meeting Premium Phot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790216" y="-5350"/>
            <a:ext cx="9401784" cy="68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500193" y="1347793"/>
            <a:ext cx="4162414" cy="4162414"/>
          </a:xfrm>
          <a:prstGeom prst="ellipse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333732" y="2541902"/>
            <a:ext cx="3048000" cy="176884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8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764704"/>
            <a:ext cx="109728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381" y="1916832"/>
            <a:ext cx="10657184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1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en Pengamp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745563" y="1842892"/>
            <a:ext cx="3063907" cy="30639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54979" y="2275496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164108" y="1988095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Koordinator</a:t>
            </a:r>
            <a:r>
              <a:rPr lang="en-US" sz="2000" dirty="0"/>
              <a:t>: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54979" y="3176643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NID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5164108" y="2889242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NID: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54979" y="4077790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5164108" y="3790389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4324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882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Tengah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1756" y="804529"/>
            <a:ext cx="3824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UTS</a:t>
            </a:r>
          </a:p>
        </p:txBody>
      </p:sp>
    </p:spTree>
    <p:extLst>
      <p:ext uri="{BB962C8B-B14F-4D97-AF65-F5344CB8AC3E}">
        <p14:creationId xmlns:p14="http://schemas.microsoft.com/office/powerpoint/2010/main" val="7724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Akhir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571756" y="804529"/>
            <a:ext cx="3911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UAS</a:t>
            </a:r>
          </a:p>
        </p:txBody>
      </p:sp>
    </p:spTree>
    <p:extLst>
      <p:ext uri="{BB962C8B-B14F-4D97-AF65-F5344CB8AC3E}">
        <p14:creationId xmlns:p14="http://schemas.microsoft.com/office/powerpoint/2010/main" val="38912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dahulu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273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Pendahuluan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7" y="544975"/>
            <a:ext cx="665176" cy="7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juan Pembelaja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4" y="716437"/>
            <a:ext cx="5910035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537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Capaian</a:t>
            </a:r>
            <a:r>
              <a:rPr lang="en-US" sz="4400" b="1" dirty="0"/>
              <a:t> </a:t>
            </a:r>
            <a:r>
              <a:rPr lang="en-US" sz="4400" b="1" dirty="0" err="1"/>
              <a:t>Pembelajaran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5" y="649446"/>
            <a:ext cx="791900" cy="6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ponen Penila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068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Komponen</a:t>
            </a:r>
            <a:r>
              <a:rPr lang="en-US" sz="4400" b="1" dirty="0"/>
              <a:t> </a:t>
            </a:r>
            <a:r>
              <a:rPr lang="en-US" sz="4400" b="1" dirty="0" err="1"/>
              <a:t>Penilaian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2" y="616587"/>
            <a:ext cx="589305" cy="675421"/>
          </a:xfrm>
          <a:prstGeom prst="rect">
            <a:avLst/>
          </a:prstGeom>
        </p:spPr>
      </p:pic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3774122" y="1943100"/>
            <a:ext cx="4836478" cy="3228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824826"/>
            <a:ext cx="9144000" cy="17688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Judul</a:t>
            </a:r>
            <a:r>
              <a:rPr lang="en-US" dirty="0"/>
              <a:t> 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2843408"/>
            <a:ext cx="9144000" cy="337641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2726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264"/>
            <a:ext cx="12110720" cy="14007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9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071739" y="152987"/>
            <a:ext cx="1971606" cy="729735"/>
            <a:chOff x="648649" y="653143"/>
            <a:chExt cx="2138362" cy="791455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64" r:id="rId3"/>
    <p:sldLayoutId id="2147483676" r:id="rId4"/>
    <p:sldLayoutId id="2147483677" r:id="rId5"/>
    <p:sldLayoutId id="2147483674" r:id="rId6"/>
    <p:sldLayoutId id="2147483671" r:id="rId7"/>
    <p:sldLayoutId id="2147483675" r:id="rId8"/>
    <p:sldLayoutId id="2147483649" r:id="rId9"/>
    <p:sldLayoutId id="2147483665" r:id="rId10"/>
    <p:sldLayoutId id="2147483651" r:id="rId11"/>
    <p:sldLayoutId id="2147483652" r:id="rId12"/>
    <p:sldLayoutId id="2147483653" r:id="rId13"/>
    <p:sldLayoutId id="2147483654" r:id="rId14"/>
    <p:sldLayoutId id="2147483650" r:id="rId15"/>
    <p:sldLayoutId id="2147483657" r:id="rId16"/>
    <p:sldLayoutId id="2147483668" r:id="rId17"/>
    <p:sldLayoutId id="2147483678" r:id="rId18"/>
    <p:sldLayoutId id="2147483681" r:id="rId19"/>
    <p:sldLayoutId id="2147483666" r:id="rId20"/>
    <p:sldLayoutId id="2147483669" r:id="rId21"/>
    <p:sldLayoutId id="2147483667" r:id="rId22"/>
    <p:sldLayoutId id="2147483655" r:id="rId23"/>
    <p:sldLayoutId id="2147483672" r:id="rId24"/>
    <p:sldLayoutId id="2147483673" r:id="rId25"/>
    <p:sldLayoutId id="2147483663" r:id="rId26"/>
    <p:sldLayoutId id="214748368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E60A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514350" indent="-514350" algn="just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914400" indent="-457200" algn="just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DAN PEMROGRAMAN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CSF101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A813C8-E940-CF91-2B61-68F7FEEC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82" y="942683"/>
            <a:ext cx="6144521" cy="46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A5E1D-F942-4168-5D9E-24605A78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0B333A9-4F12-E7CA-F7B3-DF646CC9E2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30D-ECBA-CCD7-8FB8-64B146BA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Pemuatan</a:t>
            </a:r>
            <a:r>
              <a:rPr lang="en-US" dirty="0"/>
              <a:t> (Assignment) : </a:t>
            </a:r>
            <a:br>
              <a:rPr lang="en-US" dirty="0"/>
            </a:br>
            <a:r>
              <a:rPr lang="en-US" dirty="0"/>
              <a:t>Ini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/>
              <a:t>x = 10 →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10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wadah</a:t>
            </a:r>
            <a:r>
              <a:rPr lang="en-US" dirty="0"/>
              <a:t>” </a:t>
            </a:r>
            <a:r>
              <a:rPr lang="en-US" dirty="0" err="1"/>
              <a:t>tempat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Jadi </a:t>
            </a:r>
            <a:r>
              <a:rPr lang="en-US" b="1" dirty="0" err="1"/>
              <a:t>pemuatan</a:t>
            </a:r>
            <a:r>
              <a:rPr lang="en-US" dirty="0"/>
              <a:t> =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57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2456D-8476-17B1-0FF5-BFA3C53A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7FDB330-779C-BED4-CF0D-AFA58C3023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B51E-1E5E-9E78-B6D1-594870C0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(Looping) :</a:t>
            </a:r>
          </a:p>
          <a:p>
            <a:r>
              <a:rPr lang="en-US" dirty="0"/>
              <a:t>- For (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Pasti)</a:t>
            </a:r>
          </a:p>
          <a:p>
            <a:r>
              <a:rPr lang="en-US" dirty="0"/>
              <a:t>- While (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mengecek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terlebih</a:t>
            </a:r>
            <a:r>
              <a:rPr lang="en-US" b="1" dirty="0"/>
              <a:t> </a:t>
            </a:r>
            <a:r>
              <a:rPr lang="en-US" b="1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Jika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 Jika salah (false),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.)</a:t>
            </a:r>
          </a:p>
          <a:p>
            <a:r>
              <a:rPr lang="en-US" dirty="0"/>
              <a:t>- Do-While / Repeat-Until (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 </a:t>
            </a:r>
            <a:r>
              <a:rPr lang="en-US" b="1" dirty="0" err="1"/>
              <a:t>instruksi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r>
              <a:rPr lang="en-US" dirty="0"/>
              <a:t>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selalu</a:t>
            </a:r>
            <a:r>
              <a:rPr lang="en-US" b="1" dirty="0"/>
              <a:t> </a:t>
            </a:r>
            <a:r>
              <a:rPr lang="en-US" b="1" dirty="0" err="1"/>
              <a:t>dijalankan</a:t>
            </a:r>
            <a:r>
              <a:rPr lang="en-US" b="1" dirty="0"/>
              <a:t> minimal </a:t>
            </a:r>
            <a:r>
              <a:rPr lang="en-US" b="1" dirty="0" err="1"/>
              <a:t>sekali</a:t>
            </a:r>
            <a:r>
              <a:rPr lang="en-US" dirty="0"/>
              <a:t>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BE40-E7D2-FCF1-F277-92E00A80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4CF36FA-2E12-27D1-0F12-C3DBC0E1A2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7076-1CDB-92F2-EB7B-9A0AC18D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/>
          <a:lstStyle/>
          <a:p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Pengkondisian</a:t>
            </a:r>
            <a:r>
              <a:rPr lang="en-US" sz="2800" dirty="0"/>
              <a:t> </a:t>
            </a:r>
            <a:r>
              <a:rPr lang="en-US" dirty="0"/>
              <a:t>(if - else) </a:t>
            </a:r>
            <a:r>
              <a:rPr lang="en-US" sz="2800" dirty="0"/>
              <a:t>:</a:t>
            </a:r>
          </a:p>
          <a:p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b="1" dirty="0"/>
              <a:t>lulus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lulus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.</a:t>
            </a:r>
          </a:p>
          <a:p>
            <a:r>
              <a:rPr lang="en-US" sz="2000" dirty="0"/>
              <a:t>Jika </a:t>
            </a:r>
            <a:r>
              <a:rPr lang="en-US" sz="2000" dirty="0" err="1"/>
              <a:t>nilai</a:t>
            </a:r>
            <a:r>
              <a:rPr lang="en-US" sz="2000" dirty="0"/>
              <a:t> ≥ 60 → Lulus</a:t>
            </a:r>
          </a:p>
          <a:p>
            <a:r>
              <a:rPr lang="en-US" sz="2000" dirty="0"/>
              <a:t>Jika </a:t>
            </a:r>
            <a:r>
              <a:rPr lang="en-US" sz="2000" dirty="0" err="1"/>
              <a:t>nilai</a:t>
            </a:r>
            <a:r>
              <a:rPr lang="en-US" sz="2000" dirty="0"/>
              <a:t> &lt; 60 → Tidak Lulus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26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6071F-C718-F9AB-6F8D-7A57156D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EAAAF7E-9E38-CB16-F52A-144496EF18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0" y="348539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>
                <a:latin typeface="Arial" charset="0"/>
                <a:cs typeface="Arial" charset="0"/>
              </a:rPr>
              <a:t>Bahasa </a:t>
            </a:r>
            <a:r>
              <a:rPr lang="en-US" altLang="en-US" sz="4000" dirty="0" err="1">
                <a:latin typeface="Arial" charset="0"/>
                <a:cs typeface="Arial" charset="0"/>
              </a:rPr>
              <a:t>Pemrograman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C9C39-3134-A64C-9E42-1DBBB005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66801"/>
            <a:ext cx="8077200" cy="50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77542" y="1524000"/>
            <a:ext cx="8208912" cy="4176712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2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Boolean.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gerbang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logika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melakukan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fungsi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logika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dasar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terdiri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2 input </a:t>
            </a:r>
            <a:r>
              <a:rPr lang="en-US" sz="2000" dirty="0" err="1">
                <a:solidFill>
                  <a:srgbClr val="FF0000"/>
                </a:solidFill>
              </a:rPr>
              <a:t>nilai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biner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output </a:t>
            </a:r>
            <a:r>
              <a:rPr lang="en-US" sz="2000" dirty="0" err="1">
                <a:solidFill>
                  <a:srgbClr val="FF0000"/>
                </a:solidFill>
              </a:rPr>
              <a:t>berupa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bilangan</a:t>
            </a:r>
            <a:r>
              <a:rPr lang="en-US" sz="2000" dirty="0">
                <a:solidFill>
                  <a:srgbClr val="FF0000"/>
                </a:solidFill>
              </a:rPr>
              <a:t> 1, 0 </a:t>
            </a:r>
            <a:r>
              <a:rPr lang="en-US" sz="2000" dirty="0" err="1">
                <a:solidFill>
                  <a:srgbClr val="FF0000"/>
                </a:solidFill>
              </a:rPr>
              <a:t>atau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sering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dikenal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sebutan</a:t>
            </a:r>
            <a:r>
              <a:rPr lang="en-US" sz="2000" dirty="0">
                <a:solidFill>
                  <a:srgbClr val="FF0000"/>
                </a:solidFill>
              </a:rPr>
              <a:t> true </a:t>
            </a:r>
            <a:r>
              <a:rPr lang="en-US" sz="2000" dirty="0" err="1">
                <a:solidFill>
                  <a:srgbClr val="FF0000"/>
                </a:solidFill>
              </a:rPr>
              <a:t>atau</a:t>
            </a:r>
            <a:r>
              <a:rPr lang="en-US" sz="2000" dirty="0">
                <a:solidFill>
                  <a:srgbClr val="FF0000"/>
                </a:solidFill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368750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91544" y="1196753"/>
            <a:ext cx="8208912" cy="4896073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Gerbang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752600"/>
            <a:ext cx="7467599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8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91544" y="1447801"/>
            <a:ext cx="8208912" cy="464502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Gerbang</a:t>
            </a:r>
            <a:r>
              <a:rPr lang="en-US" sz="2800" dirty="0"/>
              <a:t> AND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1,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1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0,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0.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Gerbang</a:t>
            </a:r>
            <a:r>
              <a:rPr lang="en-US" sz="2800" dirty="0"/>
              <a:t> OR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1,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1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0,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0.</a:t>
            </a:r>
          </a:p>
          <a:p>
            <a:endParaRPr lang="en-US" sz="28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24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19536" y="1295400"/>
            <a:ext cx="7992888" cy="4797896"/>
          </a:xfrm>
        </p:spPr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NOT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Inverter,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masukannya;Jika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 err="1"/>
              <a:t>Gerbang</a:t>
            </a:r>
            <a:r>
              <a:rPr lang="en-US" dirty="0"/>
              <a:t> NAND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keluaram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AND; </a:t>
            </a:r>
            <a:r>
              <a:rPr lang="en-US" dirty="0" err="1"/>
              <a:t>Gerbang</a:t>
            </a:r>
            <a:r>
              <a:rPr lang="en-US" dirty="0"/>
              <a:t> NAND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o,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91544" y="1371601"/>
            <a:ext cx="8208912" cy="4419600"/>
          </a:xfrm>
        </p:spPr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NOR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NOT,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OR;Gerbang</a:t>
            </a:r>
            <a:r>
              <a:rPr lang="en-US" dirty="0"/>
              <a:t> NOR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</a:t>
            </a:r>
          </a:p>
          <a:p>
            <a:endParaRPr lang="en-US" dirty="0"/>
          </a:p>
          <a:p>
            <a:r>
              <a:rPr lang="en-US" dirty="0"/>
              <a:t>X-OR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Exclusive OR,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05000" y="838200"/>
            <a:ext cx="7992888" cy="5181600"/>
          </a:xfrm>
        </p:spPr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X-OR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masukan-masukannya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</a:t>
            </a:r>
          </a:p>
          <a:p>
            <a:endParaRPr lang="en-US" dirty="0"/>
          </a:p>
          <a:p>
            <a:r>
              <a:rPr lang="en-US" dirty="0"/>
              <a:t>X-NOR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Exclusive NOR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X-OR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NOT;Gerbang</a:t>
            </a:r>
            <a:r>
              <a:rPr lang="en-US" dirty="0"/>
              <a:t> X-NOR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30043" y="-116557"/>
            <a:ext cx="5529197" cy="1532346"/>
          </a:xfrm>
        </p:spPr>
        <p:txBody>
          <a:bodyPr anchor="b">
            <a:noAutofit/>
          </a:bodyPr>
          <a:lstStyle/>
          <a:p>
            <a:r>
              <a:rPr lang="en-US" sz="5400" dirty="0" err="1"/>
              <a:t>Penilaian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87EDB-1B25-70C6-8642-3AE2A219F16F}"/>
              </a:ext>
            </a:extLst>
          </p:cNvPr>
          <p:cNvSpPr txBox="1">
            <a:spLocks/>
          </p:cNvSpPr>
          <p:nvPr/>
        </p:nvSpPr>
        <p:spPr>
          <a:xfrm>
            <a:off x="3630043" y="1629035"/>
            <a:ext cx="7848872" cy="3599929"/>
          </a:xfrm>
          <a:prstGeom prst="rect">
            <a:avLst/>
          </a:prstGeom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2800"/>
              <a:t>Kehadiran =    10%</a:t>
            </a:r>
          </a:p>
          <a:p>
            <a:pPr>
              <a:defRPr/>
            </a:pPr>
            <a:r>
              <a:rPr lang="en-ID" sz="2800"/>
              <a:t>UTS  =   10%</a:t>
            </a:r>
          </a:p>
          <a:p>
            <a:pPr>
              <a:defRPr/>
            </a:pPr>
            <a:r>
              <a:rPr lang="en-ID" sz="2800"/>
              <a:t>UAS  =  10%</a:t>
            </a:r>
          </a:p>
          <a:p>
            <a:pPr>
              <a:defRPr/>
            </a:pPr>
            <a:r>
              <a:rPr lang="en-ID" sz="2800"/>
              <a:t>Quis =  10%</a:t>
            </a:r>
          </a:p>
          <a:p>
            <a:pPr>
              <a:defRPr/>
            </a:pPr>
            <a:r>
              <a:rPr lang="en-ID" sz="2800"/>
              <a:t>Tugas = 10%</a:t>
            </a:r>
          </a:p>
          <a:p>
            <a:pPr>
              <a:defRPr/>
            </a:pPr>
            <a:r>
              <a:rPr lang="en-ID" sz="2800"/>
              <a:t>Project Akhir =   50%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6D57-DF47-F20F-FE55-D935924C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2263-F3FD-E1EF-43B0-17DC6F11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1295400"/>
            <a:ext cx="7992888" cy="3352800"/>
          </a:xfrm>
        </p:spPr>
        <p:txBody>
          <a:bodyPr>
            <a:normAutofit/>
          </a:bodyPr>
          <a:lstStyle/>
          <a:p>
            <a:r>
              <a:rPr lang="en-US" sz="2000" b="1" dirty="0"/>
              <a:t>Dasar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Digital</a:t>
            </a:r>
          </a:p>
          <a:p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elektronik</a:t>
            </a:r>
            <a:r>
              <a:rPr lang="en-US" sz="2000" dirty="0"/>
              <a:t> modern (</a:t>
            </a:r>
            <a:r>
              <a:rPr lang="en-US" sz="2000" dirty="0" err="1"/>
              <a:t>komputer</a:t>
            </a:r>
            <a:r>
              <a:rPr lang="en-US" sz="2000" dirty="0"/>
              <a:t>, HP, </a:t>
            </a:r>
            <a:r>
              <a:rPr lang="en-US" sz="2000" dirty="0" err="1"/>
              <a:t>kalkulator</a:t>
            </a:r>
            <a:r>
              <a:rPr lang="en-US" sz="2000" dirty="0"/>
              <a:t>, </a:t>
            </a:r>
            <a:r>
              <a:rPr lang="en-US" sz="2000" dirty="0" err="1"/>
              <a:t>mikrokontroler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/>
              <a:t>)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digital</a:t>
            </a:r>
            <a:r>
              <a:rPr lang="en-US" sz="2000" dirty="0"/>
              <a:t> →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mengenal</a:t>
            </a:r>
            <a:r>
              <a:rPr lang="en-US" sz="2000" dirty="0"/>
              <a:t> dua </a:t>
            </a:r>
            <a:r>
              <a:rPr lang="en-US" sz="2000" dirty="0" err="1"/>
              <a:t>keadaan</a:t>
            </a:r>
            <a:r>
              <a:rPr lang="en-US" sz="2000" dirty="0"/>
              <a:t>:</a:t>
            </a:r>
          </a:p>
          <a:p>
            <a:pPr lvl="1"/>
            <a:r>
              <a:rPr lang="en-US" b="1" dirty="0"/>
              <a:t>0 (OFF,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arus</a:t>
            </a:r>
            <a:r>
              <a:rPr lang="en-US" b="1" dirty="0"/>
              <a:t> / </a:t>
            </a:r>
            <a:r>
              <a:rPr lang="en-US" b="1" dirty="0" err="1"/>
              <a:t>tegangan</a:t>
            </a:r>
            <a:r>
              <a:rPr lang="en-US" b="1" dirty="0"/>
              <a:t> </a:t>
            </a:r>
            <a:r>
              <a:rPr lang="en-US" b="1" dirty="0" err="1"/>
              <a:t>rendah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dirty="0"/>
              <a:t>1 (ON,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arus</a:t>
            </a:r>
            <a:r>
              <a:rPr lang="en-US" b="1" dirty="0"/>
              <a:t> / </a:t>
            </a:r>
            <a:r>
              <a:rPr lang="en-US" b="1" dirty="0" err="1"/>
              <a:t>tegangan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)</a:t>
            </a:r>
            <a:endParaRPr lang="en-US" dirty="0"/>
          </a:p>
          <a:p>
            <a:r>
              <a:rPr lang="en-US" sz="2000" dirty="0"/>
              <a:t>Nah, </a:t>
            </a:r>
            <a:r>
              <a:rPr lang="en-US" sz="2000" b="1" dirty="0" err="1"/>
              <a:t>gerbang</a:t>
            </a:r>
            <a:r>
              <a:rPr lang="en-US" sz="2000" b="1" dirty="0"/>
              <a:t> </a:t>
            </a:r>
            <a:r>
              <a:rPr lang="en-US" sz="2000" b="1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“</a:t>
            </a:r>
            <a:r>
              <a:rPr lang="en-US" sz="2000" dirty="0" err="1"/>
              <a:t>aturan</a:t>
            </a:r>
            <a:r>
              <a:rPr lang="en-US" sz="2000" dirty="0"/>
              <a:t>”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0 dan 1 </a:t>
            </a:r>
            <a:r>
              <a:rPr lang="en-US" sz="2000" dirty="0" err="1"/>
              <a:t>itu</a:t>
            </a:r>
            <a:r>
              <a:rPr lang="en-US" sz="2000" dirty="0"/>
              <a:t>.</a:t>
            </a:r>
          </a:p>
          <a:p>
            <a:r>
              <a:rPr lang="en-US" sz="2000" dirty="0"/>
              <a:t>Jadi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=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yang </a:t>
            </a:r>
            <a:r>
              <a:rPr lang="en-US" sz="2000" dirty="0" err="1"/>
              <a:t>dipakai</a:t>
            </a:r>
            <a:r>
              <a:rPr lang="en-US" sz="2000" dirty="0"/>
              <a:t> oleh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digital.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9BDD4-7ED9-170A-85FD-C3B81FEA31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0" y="45720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Kenapa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harus</a:t>
            </a:r>
            <a:r>
              <a:rPr lang="en-US" altLang="en-US" sz="4000" dirty="0">
                <a:latin typeface="Arial" charset="0"/>
                <a:cs typeface="Arial" charset="0"/>
              </a:rPr>
              <a:t> tau </a:t>
            </a:r>
            <a:r>
              <a:rPr lang="en-US" altLang="en-US" sz="4000" dirty="0" err="1">
                <a:latin typeface="Arial" charset="0"/>
                <a:cs typeface="Arial" charset="0"/>
              </a:rPr>
              <a:t>gerbang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logika</a:t>
            </a:r>
            <a:r>
              <a:rPr lang="en-US" altLang="en-US" sz="4000" dirty="0">
                <a:latin typeface="Arial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64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EDFA-7001-23FD-56A5-7CE69F75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8948-AA81-759C-E087-EDDC5661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1295400"/>
            <a:ext cx="7992888" cy="3352800"/>
          </a:xfrm>
        </p:spPr>
        <p:txBody>
          <a:bodyPr>
            <a:noAutofit/>
          </a:bodyPr>
          <a:lstStyle/>
          <a:p>
            <a:r>
              <a:rPr lang="en-US" sz="2000" b="1" dirty="0" err="1"/>
              <a:t>Hubungan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Kelistrikan</a:t>
            </a:r>
            <a:endParaRPr lang="en-US" sz="2000" b="1" dirty="0"/>
          </a:p>
          <a:p>
            <a:r>
              <a:rPr lang="en-US" sz="2000" dirty="0"/>
              <a:t>Di dunia </a:t>
            </a:r>
            <a:r>
              <a:rPr lang="en-US" sz="2000" dirty="0" err="1"/>
              <a:t>nyata</a:t>
            </a:r>
            <a:r>
              <a:rPr lang="en-US" sz="2000" dirty="0"/>
              <a:t>,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komponen</a:t>
            </a:r>
            <a:r>
              <a:rPr lang="en-US" sz="2000" b="1" dirty="0"/>
              <a:t> </a:t>
            </a:r>
            <a:r>
              <a:rPr lang="en-US" sz="2000" b="1" dirty="0" err="1"/>
              <a:t>listrik</a:t>
            </a:r>
            <a:r>
              <a:rPr lang="en-US" sz="2000" b="1" dirty="0"/>
              <a:t>/</a:t>
            </a:r>
            <a:r>
              <a:rPr lang="en-US" sz="2000" b="1" dirty="0" err="1"/>
              <a:t>elektronik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b="1" dirty="0"/>
              <a:t>transistor, resistor, dan </a:t>
            </a:r>
            <a:r>
              <a:rPr lang="en-US" sz="2000" b="1" dirty="0" err="1"/>
              <a:t>dioda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saklar</a:t>
            </a:r>
            <a:r>
              <a:rPr lang="en-US" b="1" dirty="0"/>
              <a:t>/transistor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keadaan</a:t>
            </a:r>
            <a:r>
              <a:rPr lang="en-US" b="1" dirty="0"/>
              <a:t> 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b="1" dirty="0"/>
              <a:t>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saklar</a:t>
            </a:r>
            <a:r>
              <a:rPr lang="en-US" b="1" dirty="0"/>
              <a:t> ON</a:t>
            </a:r>
            <a:r>
              <a:rPr lang="en-US" dirty="0"/>
              <a:t>.</a:t>
            </a:r>
          </a:p>
          <a:p>
            <a:r>
              <a:rPr lang="en-US" sz="2000" dirty="0"/>
              <a:t>Jadi </a:t>
            </a:r>
            <a:r>
              <a:rPr lang="en-US" sz="2000" dirty="0" err="1"/>
              <a:t>kalau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pelajari</a:t>
            </a:r>
            <a:r>
              <a:rPr lang="en-US" sz="2000" dirty="0"/>
              <a:t>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,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b="1" dirty="0" err="1"/>
              <a:t>bagaimana</a:t>
            </a:r>
            <a:r>
              <a:rPr lang="en-US" sz="2000" b="1" dirty="0"/>
              <a:t> </a:t>
            </a:r>
            <a:r>
              <a:rPr lang="en-US" sz="2000" b="1" dirty="0" err="1"/>
              <a:t>arus</a:t>
            </a:r>
            <a:r>
              <a:rPr lang="en-US" sz="2000" b="1" dirty="0"/>
              <a:t> </a:t>
            </a:r>
            <a:r>
              <a:rPr lang="en-US" sz="2000" b="1" dirty="0" err="1"/>
              <a:t>listrik</a:t>
            </a:r>
            <a:r>
              <a:rPr lang="en-US" sz="2000" b="1" dirty="0"/>
              <a:t> </a:t>
            </a:r>
            <a:r>
              <a:rPr lang="en-US" sz="2000" b="1" dirty="0" err="1"/>
              <a:t>diarahkan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menghasilkan</a:t>
            </a:r>
            <a:r>
              <a:rPr lang="en-US" sz="2000" b="1" dirty="0"/>
              <a:t> </a:t>
            </a:r>
            <a:r>
              <a:rPr lang="en-US" sz="2000" b="1" dirty="0" err="1"/>
              <a:t>keputusan</a:t>
            </a:r>
            <a:r>
              <a:rPr lang="en-US" sz="2000" b="1" dirty="0"/>
              <a:t> </a:t>
            </a:r>
            <a:r>
              <a:rPr lang="en-US" sz="2000" b="1" dirty="0" err="1"/>
              <a:t>tertentu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Dengan</a:t>
            </a:r>
            <a:r>
              <a:rPr lang="en-US" sz="2000" dirty="0"/>
              <a:t> kata lain,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b="1" dirty="0" err="1"/>
              <a:t>logika</a:t>
            </a:r>
            <a:r>
              <a:rPr lang="en-US" sz="2000" b="1" dirty="0"/>
              <a:t> </a:t>
            </a:r>
            <a:r>
              <a:rPr lang="en-US" sz="2000" b="1" dirty="0" err="1"/>
              <a:t>matematika</a:t>
            </a:r>
            <a:r>
              <a:rPr lang="en-US" sz="2000" dirty="0"/>
              <a:t> dan </a:t>
            </a:r>
            <a:r>
              <a:rPr lang="en-US" sz="2000" b="1" dirty="0" err="1"/>
              <a:t>kelistrikan</a:t>
            </a:r>
            <a:r>
              <a:rPr lang="en-US" sz="2000" b="1" dirty="0"/>
              <a:t> </a:t>
            </a:r>
            <a:r>
              <a:rPr lang="en-US" sz="2000" b="1" dirty="0" err="1"/>
              <a:t>nyata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7A5C93-D5AB-EEAB-4D99-33C06EB43D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0" y="45720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Kenapa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harus</a:t>
            </a:r>
            <a:r>
              <a:rPr lang="en-US" altLang="en-US" sz="4000" dirty="0">
                <a:latin typeface="Arial" charset="0"/>
                <a:cs typeface="Arial" charset="0"/>
              </a:rPr>
              <a:t> tau </a:t>
            </a:r>
            <a:r>
              <a:rPr lang="en-US" altLang="en-US" sz="4000" dirty="0" err="1">
                <a:latin typeface="Arial" charset="0"/>
                <a:cs typeface="Arial" charset="0"/>
              </a:rPr>
              <a:t>gerbang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logika</a:t>
            </a:r>
            <a:r>
              <a:rPr lang="en-US" altLang="en-US" sz="4000" dirty="0">
                <a:latin typeface="Arial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98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2A2A-5F53-A721-B1E6-3FEB483F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8143-4BCD-A297-CC9A-49D4B585F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1295400"/>
            <a:ext cx="7992888" cy="3352800"/>
          </a:xfrm>
        </p:spPr>
        <p:txBody>
          <a:bodyPr>
            <a:noAutofit/>
          </a:bodyPr>
          <a:lstStyle/>
          <a:p>
            <a:r>
              <a:rPr lang="en-US" sz="2000" b="1" dirty="0" err="1"/>
              <a:t>Penerapan</a:t>
            </a:r>
            <a:r>
              <a:rPr lang="en-US" sz="2000" b="1" dirty="0"/>
              <a:t> di Dunia </a:t>
            </a:r>
            <a:r>
              <a:rPr lang="en-US" sz="2000" b="1" dirty="0" err="1"/>
              <a:t>Nyata</a:t>
            </a:r>
            <a:endParaRPr lang="en-US" sz="2000" b="1" dirty="0"/>
          </a:p>
          <a:p>
            <a:r>
              <a:rPr lang="en-US" sz="2000" b="1" dirty="0" err="1"/>
              <a:t>Komputer</a:t>
            </a:r>
            <a:r>
              <a:rPr lang="en-US" sz="2000" b="1" dirty="0"/>
              <a:t> &amp; Smartphone</a:t>
            </a:r>
            <a:r>
              <a:rPr lang="en-US" sz="2000" dirty="0"/>
              <a:t> →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(</a:t>
            </a:r>
            <a:r>
              <a:rPr lang="en-US" sz="2000" dirty="0" err="1"/>
              <a:t>penjumlahan</a:t>
            </a:r>
            <a:r>
              <a:rPr lang="en-US" sz="2000" dirty="0"/>
              <a:t>, </a:t>
            </a:r>
            <a:r>
              <a:rPr lang="en-US" sz="2000" dirty="0" err="1"/>
              <a:t>pengurangan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) pada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prosesor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Saklar</a:t>
            </a:r>
            <a:r>
              <a:rPr lang="en-US" sz="2000" b="1" dirty="0"/>
              <a:t> Listrik </a:t>
            </a:r>
            <a:r>
              <a:rPr lang="en-US" sz="2000" b="1" dirty="0" err="1"/>
              <a:t>Otomatis</a:t>
            </a:r>
            <a:r>
              <a:rPr lang="en-US" sz="2000" dirty="0"/>
              <a:t> →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sensor </a:t>
            </a:r>
            <a:r>
              <a:rPr lang="en-US" sz="2000" dirty="0" err="1"/>
              <a:t>cahaya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Jika </a:t>
            </a:r>
            <a:r>
              <a:rPr lang="en-US" dirty="0" err="1"/>
              <a:t>gelap</a:t>
            </a:r>
            <a:r>
              <a:rPr lang="en-US" dirty="0"/>
              <a:t> </a:t>
            </a:r>
            <a:r>
              <a:rPr lang="en-US" b="1" dirty="0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orang </a:t>
            </a:r>
            <a:r>
              <a:rPr lang="en-US" dirty="0" err="1"/>
              <a:t>lewat</a:t>
            </a:r>
            <a:r>
              <a:rPr lang="en-US" dirty="0"/>
              <a:t>,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→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  <a:p>
            <a:r>
              <a:rPr lang="en-US" sz="2000" b="1" dirty="0"/>
              <a:t>Lift/Elevator</a:t>
            </a:r>
            <a:r>
              <a:rPr lang="en-US" sz="2000" dirty="0"/>
              <a:t> →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: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ditekan</a:t>
            </a:r>
            <a:r>
              <a:rPr lang="en-US" sz="2000" dirty="0"/>
              <a:t> </a:t>
            </a:r>
            <a:r>
              <a:rPr lang="en-US" sz="2000" b="1" dirty="0" err="1"/>
              <a:t>atau</a:t>
            </a:r>
            <a:r>
              <a:rPr lang="en-US" sz="2000" dirty="0"/>
              <a:t> sensor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lantai</a:t>
            </a:r>
            <a:r>
              <a:rPr lang="en-US" sz="2000" dirty="0"/>
              <a:t> → </a:t>
            </a:r>
            <a:r>
              <a:rPr lang="en-US" sz="2000" dirty="0" err="1"/>
              <a:t>gerbang</a:t>
            </a:r>
            <a:r>
              <a:rPr lang="en-US" sz="2000" dirty="0"/>
              <a:t> </a:t>
            </a:r>
            <a:r>
              <a:rPr lang="en-US" sz="2000" b="1" dirty="0"/>
              <a:t>OR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Keamanan</a:t>
            </a:r>
            <a:r>
              <a:rPr lang="en-US" sz="2000" dirty="0"/>
              <a:t> → Alarm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berbunyi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pintu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b="1" dirty="0"/>
              <a:t>dan</a:t>
            </a:r>
            <a:r>
              <a:rPr lang="en-US" sz="2000" dirty="0"/>
              <a:t> password salah →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b="1" dirty="0"/>
              <a:t>AND + NOT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AB9E95-67CE-AF9B-3A84-170F51D6E2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0" y="45720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Kenapa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harus</a:t>
            </a:r>
            <a:r>
              <a:rPr lang="en-US" altLang="en-US" sz="4000" dirty="0">
                <a:latin typeface="Arial" charset="0"/>
                <a:cs typeface="Arial" charset="0"/>
              </a:rPr>
              <a:t> tau </a:t>
            </a:r>
            <a:r>
              <a:rPr lang="en-US" altLang="en-US" sz="4000" dirty="0" err="1">
                <a:latin typeface="Arial" charset="0"/>
                <a:cs typeface="Arial" charset="0"/>
              </a:rPr>
              <a:t>gerbang</a:t>
            </a:r>
            <a:r>
              <a:rPr lang="en-US" altLang="en-US" sz="4000" dirty="0">
                <a:latin typeface="Arial" charset="0"/>
                <a:cs typeface="Arial" charset="0"/>
              </a:rPr>
              <a:t> </a:t>
            </a:r>
            <a:r>
              <a:rPr lang="en-US" altLang="en-US" sz="4000" dirty="0" err="1">
                <a:latin typeface="Arial" charset="0"/>
                <a:cs typeface="Arial" charset="0"/>
              </a:rPr>
              <a:t>logika</a:t>
            </a:r>
            <a:r>
              <a:rPr lang="en-US" altLang="en-US" sz="4000" dirty="0">
                <a:latin typeface="Arial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458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6330"/>
            <a:ext cx="10515600" cy="81153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Any Question</a:t>
            </a:r>
          </a:p>
        </p:txBody>
      </p:sp>
      <p:pic>
        <p:nvPicPr>
          <p:cNvPr id="9" name="Picture 8" descr="A group of colorful bubbles with question marks&#10;&#10;Description automatically generated">
            <a:extLst>
              <a:ext uri="{FF2B5EF4-FFF2-40B4-BE49-F238E27FC236}">
                <a16:creationId xmlns:a16="http://schemas.microsoft.com/office/drawing/2014/main" id="{D0AF8578-230F-23BC-7BFF-398FFA9A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23" y="1719182"/>
            <a:ext cx="4603353" cy="4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765176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TOPIK SEBELUM UTS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1" y="1844675"/>
            <a:ext cx="8075613" cy="4281488"/>
          </a:xfrm>
        </p:spPr>
        <p:txBody>
          <a:bodyPr/>
          <a:lstStyle/>
          <a:p>
            <a:pPr algn="l">
              <a:defRPr/>
            </a:pPr>
            <a:r>
              <a:rPr lang="en-ID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2:</a:t>
            </a:r>
            <a:r>
              <a:rPr lang="en-US" i="1" dirty="0">
                <a:solidFill>
                  <a:schemeClr val="tx1"/>
                </a:solidFill>
              </a:rPr>
              <a:t>Flowchart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Pseudocode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Pencarian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4: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Pencarian</a:t>
            </a:r>
            <a:r>
              <a:rPr lang="en-US" dirty="0">
                <a:solidFill>
                  <a:schemeClr val="tx1"/>
                </a:solidFill>
              </a:rPr>
              <a:t> Lanjutan_1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5: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Pencarian</a:t>
            </a:r>
            <a:r>
              <a:rPr lang="en-US" dirty="0">
                <a:solidFill>
                  <a:schemeClr val="tx1"/>
                </a:solidFill>
              </a:rPr>
              <a:t> Lanjutan_2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6: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7: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Pengurutan</a:t>
            </a:r>
            <a:r>
              <a:rPr lang="en-US" dirty="0">
                <a:solidFill>
                  <a:schemeClr val="tx1"/>
                </a:solidFill>
              </a:rPr>
              <a:t> Lanjutan_1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None/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defRPr/>
            </a:pPr>
            <a:endParaRPr lang="en-ID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765176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ID" sz="4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TOPIK SETELAH UTS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1" y="1844675"/>
            <a:ext cx="8075613" cy="4281488"/>
          </a:xfrm>
        </p:spPr>
        <p:txBody>
          <a:bodyPr/>
          <a:lstStyle/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08: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Pengurutan</a:t>
            </a:r>
            <a:r>
              <a:rPr lang="en-US" dirty="0">
                <a:solidFill>
                  <a:schemeClr val="tx1"/>
                </a:solidFill>
              </a:rPr>
              <a:t> Lanjutan_2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09: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Tumpukan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10: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Antrian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11: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Penjadwalan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12: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Penjadwalan</a:t>
            </a:r>
            <a:r>
              <a:rPr lang="en-US" dirty="0">
                <a:solidFill>
                  <a:schemeClr val="tx1"/>
                </a:solidFill>
              </a:rPr>
              <a:t> Lanjutan_1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13: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Rekursif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+mj-lt"/>
              <a:buAutoNum type="arabicPeriod" startAt="8"/>
              <a:defRPr/>
            </a:pPr>
            <a:r>
              <a:rPr lang="en-ID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Topik</a:t>
            </a:r>
            <a:r>
              <a:rPr lang="en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14:</a:t>
            </a:r>
            <a:r>
              <a:rPr lang="en-US" dirty="0" err="1">
                <a:solidFill>
                  <a:schemeClr val="tx1"/>
                </a:solidFill>
              </a:rPr>
              <a:t>Karya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Memaparkan</a:t>
            </a:r>
            <a:endParaRPr lang="en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None/>
              <a:defRPr/>
            </a:pPr>
            <a:endParaRPr lang="en-ID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ID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FD7CA-AEA3-C42C-D060-3214F261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14A4-4065-D8B1-8370-DE68DFD5C3D7}"/>
              </a:ext>
            </a:extLst>
          </p:cNvPr>
          <p:cNvSpPr txBox="1">
            <a:spLocks/>
          </p:cNvSpPr>
          <p:nvPr/>
        </p:nvSpPr>
        <p:spPr bwMode="auto">
          <a:xfrm>
            <a:off x="3921517" y="258184"/>
            <a:ext cx="7309466" cy="8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E60AC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KONSEP ALGORITMA</a:t>
            </a:r>
            <a:endParaRPr lang="en-US" altLang="en-US" sz="36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328941-1C8C-5D84-BB93-EB3EB1D8DE85}"/>
              </a:ext>
            </a:extLst>
          </p:cNvPr>
          <p:cNvSpPr txBox="1">
            <a:spLocks/>
          </p:cNvSpPr>
          <p:nvPr/>
        </p:nvSpPr>
        <p:spPr>
          <a:xfrm>
            <a:off x="3785864" y="1068332"/>
            <a:ext cx="6606023" cy="4176712"/>
          </a:xfrm>
          <a:prstGeom prst="rect">
            <a:avLst/>
          </a:prstGeom>
          <a:noFill/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Algoritma adalah rangkain instruksi yang jelas untuk memecahkan masalah, memperoleh keluaran yang diinginkan dari masukkan dalam jumlah waktu yang terbatas.</a:t>
            </a:r>
          </a:p>
          <a:p>
            <a:pPr>
              <a:defRPr/>
            </a:pPr>
            <a:r>
              <a:rPr lang="en-US"/>
              <a:t>Algoritma dalam bahasa komputer dinamakan program</a:t>
            </a:r>
          </a:p>
          <a:p>
            <a:pPr>
              <a:defRPr/>
            </a:pPr>
            <a:r>
              <a:rPr lang="en-US"/>
              <a:t>Kegiatan merancang dan menulis program dinamakan pemrograman</a:t>
            </a:r>
          </a:p>
          <a:p>
            <a:pPr>
              <a:defRPr/>
            </a:pPr>
            <a:r>
              <a:rPr lang="en-US"/>
              <a:t>Pemrograman ditekankan pada pemecahan masalah, rancangan, solusi ditulis dalam notasi diskriptif (notasi algoritmik)</a:t>
            </a:r>
          </a:p>
          <a:p>
            <a:pPr marL="0" indent="0">
              <a:buFont typeface="+mj-lt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8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16FA6-ED07-0E06-6F37-07659AF3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23CE-E7F5-C343-F221-7168A61696CB}"/>
              </a:ext>
            </a:extLst>
          </p:cNvPr>
          <p:cNvSpPr txBox="1">
            <a:spLocks/>
          </p:cNvSpPr>
          <p:nvPr/>
        </p:nvSpPr>
        <p:spPr bwMode="auto">
          <a:xfrm>
            <a:off x="3921517" y="258184"/>
            <a:ext cx="7309466" cy="8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E60AC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KONSEP ALGORITMA</a:t>
            </a:r>
            <a:endParaRPr lang="en-US" altLang="en-US" sz="36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82A7-53D3-3C27-CA0E-B8368FC16ED4}"/>
              </a:ext>
            </a:extLst>
          </p:cNvPr>
          <p:cNvSpPr txBox="1">
            <a:spLocks/>
          </p:cNvSpPr>
          <p:nvPr/>
        </p:nvSpPr>
        <p:spPr>
          <a:xfrm>
            <a:off x="3793450" y="1068332"/>
            <a:ext cx="8208912" cy="4896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meliputi:Finiteness</a:t>
            </a:r>
            <a:r>
              <a:rPr lang="en-US" dirty="0"/>
              <a:t> (</a:t>
            </a:r>
            <a:r>
              <a:rPr lang="en-US" dirty="0" err="1"/>
              <a:t>keterbatasan</a:t>
            </a:r>
            <a:r>
              <a:rPr lang="en-US" dirty="0"/>
              <a:t>), </a:t>
            </a:r>
            <a:r>
              <a:rPr lang="en-US" dirty="0" err="1"/>
              <a:t>Terbatas</a:t>
            </a:r>
            <a:r>
              <a:rPr lang="en-US" dirty="0"/>
              <a:t> (</a:t>
            </a:r>
            <a:r>
              <a:rPr lang="en-US" dirty="0" err="1"/>
              <a:t>berhingga</a:t>
            </a:r>
            <a:r>
              <a:rPr lang="en-US" dirty="0"/>
              <a:t>), Definiteness (</a:t>
            </a:r>
            <a:r>
              <a:rPr lang="en-US" dirty="0" err="1"/>
              <a:t>kepastian</a:t>
            </a:r>
            <a:r>
              <a:rPr lang="en-US" dirty="0"/>
              <a:t>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berarti-dua</a:t>
            </a:r>
            <a:r>
              <a:rPr lang="en-US" dirty="0"/>
              <a:t> (ambiguous),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Terstruktur</a:t>
            </a:r>
            <a:endParaRPr lang="en-US" dirty="0"/>
          </a:p>
          <a:p>
            <a:pPr>
              <a:defRPr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Notasi-notasinya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Bahasa,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 algn="just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Algoritma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adalah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metode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dengan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ekspresi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rangkaian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terbatas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merupakan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beberapa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kumpulan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perintah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untuk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menyelesaikan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suatu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masalah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dapat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diterjemahkan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secara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bertahap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awal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hingga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akhir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38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Penulisan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Pembacaan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Pemuatan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Pengulangan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Pengkondisian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8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035DE-AF59-0EAF-E1CC-A0B459B6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6A320B6-453B-353A-1C87-125393C7A8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6C42-C710-F8F0-055A-8F76D3F4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(Output) : </a:t>
            </a:r>
            <a:br>
              <a:rPr lang="en-US" dirty="0"/>
            </a:b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print("Hello World") di Python.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Intinya</a:t>
            </a:r>
            <a:r>
              <a:rPr lang="en-US" dirty="0"/>
              <a:t>, </a:t>
            </a:r>
            <a:r>
              <a:rPr lang="en-US" b="1" dirty="0" err="1"/>
              <a:t>penulisan</a:t>
            </a:r>
            <a:r>
              <a:rPr lang="en-US" dirty="0"/>
              <a:t> =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8726-EB60-05A5-3DEA-AACA2D15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B3D563F-FFBA-1AFF-DE2C-964049D20D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A23B-B6F0-20EE-A2BE-8065A2D1C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001" y="1916113"/>
            <a:ext cx="8208912" cy="4176712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(input) : </a:t>
            </a:r>
            <a:br>
              <a:rPr lang="en-US" dirty="0"/>
            </a:b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data/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nama,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/>
              <a:t>Input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 err="1"/>
              <a:t>pembacaan</a:t>
            </a:r>
            <a:r>
              <a:rPr lang="en-US" dirty="0"/>
              <a:t> =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data yang </a:t>
            </a:r>
            <a:r>
              <a:rPr lang="en-US" dirty="0" err="1"/>
              <a:t>dimasukkan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5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EU Color">
      <a:dk1>
        <a:srgbClr val="0E60AC"/>
      </a:dk1>
      <a:lt1>
        <a:sysClr val="window" lastClr="FFFFFF"/>
      </a:lt1>
      <a:dk2>
        <a:srgbClr val="0E60AC"/>
      </a:dk2>
      <a:lt2>
        <a:srgbClr val="FFFFFF"/>
      </a:lt2>
      <a:accent1>
        <a:srgbClr val="0B4E8B"/>
      </a:accent1>
      <a:accent2>
        <a:srgbClr val="EF7220"/>
      </a:accent2>
      <a:accent3>
        <a:srgbClr val="0F68B9"/>
      </a:accent3>
      <a:accent4>
        <a:srgbClr val="DA6210"/>
      </a:accent4>
      <a:accent5>
        <a:srgbClr val="D8D8D8"/>
      </a:accent5>
      <a:accent6>
        <a:srgbClr val="0B4E8B"/>
      </a:accent6>
      <a:hlink>
        <a:srgbClr val="DA6210"/>
      </a:hlink>
      <a:folHlink>
        <a:srgbClr val="EF7220"/>
      </a:folHlink>
    </a:clrScheme>
    <a:fontScheme name="Font UEU Basic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PPT (Sudah Transform)" id="{4A1D9D93-713F-459F-BBFB-1DE982FF7424}" vid="{69288B8F-0A48-4C79-93C3-AC0192282F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PPT (Sudah Transform)</Template>
  <TotalTime>1462</TotalTime>
  <Words>1217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Tw Cen MT</vt:lpstr>
      <vt:lpstr>Office Theme</vt:lpstr>
      <vt:lpstr>ALGORITMA DAN PEMROGRAMAN</vt:lpstr>
      <vt:lpstr>Penilaian</vt:lpstr>
      <vt:lpstr>TOPIK SEBELUM UTS</vt:lpstr>
      <vt:lpstr>TOPIK SETELAH UTS</vt:lpstr>
      <vt:lpstr>PowerPoint Presentation</vt:lpstr>
      <vt:lpstr>PowerPoint Presentation</vt:lpstr>
      <vt:lpstr>Perintah Dasar Algoritma </vt:lpstr>
      <vt:lpstr>Perintah Dasar Algoritma </vt:lpstr>
      <vt:lpstr>Perintah Dasar Algoritma </vt:lpstr>
      <vt:lpstr>Perintah Dasar Algoritma </vt:lpstr>
      <vt:lpstr>Perintah Dasar Algoritma </vt:lpstr>
      <vt:lpstr>Perintah Dasar Algoritma </vt:lpstr>
      <vt:lpstr>Bahasa Pemrograman</vt:lpstr>
      <vt:lpstr>Gerbang Logika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Kenapa harus tau gerbang logika?</vt:lpstr>
      <vt:lpstr>Kenapa harus tau gerbang logika?</vt:lpstr>
      <vt:lpstr>Kenapa harus tau gerbang logika?</vt:lpstr>
      <vt:lpstr>Any Question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ARTIFISIAL</dc:title>
  <dc:creator>Jessica Christianna</dc:creator>
  <cp:lastModifiedBy>Athar Aryasatya</cp:lastModifiedBy>
  <cp:revision>81</cp:revision>
  <dcterms:created xsi:type="dcterms:W3CDTF">2023-08-22T04:41:51Z</dcterms:created>
  <dcterms:modified xsi:type="dcterms:W3CDTF">2025-09-17T16:24:27Z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2023-08-22T04:50:37Z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cdf0f113-eac9-4316-8cb9-e23830181d37</vt:lpwstr>
  </property>
  <property fmtid="{D5CDD505-2E9C-101B-9397-08002B2CF9AE}" pid="7" name="MSIP_Label_defa4170-0d19-0005-0004-bc88714345d2_ActionId">
    <vt:lpwstr>b6fc0939-d182-4b3d-88d3-9d196aab1410</vt:lpwstr>
  </property>
  <property fmtid="{D5CDD505-2E9C-101B-9397-08002B2CF9AE}" pid="8" name="MSIP_Label_defa4170-0d19-0005-0004-bc88714345d2_ContentBits">
    <vt:lpwstr>0</vt:lpwstr>
  </property>
</Properties>
</file>