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6" r:id="rId2"/>
    <p:sldId id="293" r:id="rId3"/>
    <p:sldId id="415" r:id="rId4"/>
    <p:sldId id="287" r:id="rId5"/>
    <p:sldId id="416" r:id="rId6"/>
    <p:sldId id="417" r:id="rId7"/>
    <p:sldId id="418" r:id="rId8"/>
    <p:sldId id="419" r:id="rId9"/>
    <p:sldId id="420" r:id="rId10"/>
    <p:sldId id="421" r:id="rId11"/>
    <p:sldId id="29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64C"/>
    <a:srgbClr val="275D90"/>
    <a:srgbClr val="E9E9EA"/>
    <a:srgbClr val="F3F3F3"/>
    <a:srgbClr val="000000"/>
    <a:srgbClr val="EC7C30"/>
    <a:srgbClr val="F5F4F0"/>
    <a:srgbClr val="1B6395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86392" autoAdjust="0"/>
  </p:normalViewPr>
  <p:slideViewPr>
    <p:cSldViewPr snapToGrid="0">
      <p:cViewPr varScale="1">
        <p:scale>
          <a:sx n="95" d="100"/>
          <a:sy n="95" d="100"/>
        </p:scale>
        <p:origin x="15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FA744-1B3A-48C5-BB5B-CCC6E81552D0}" type="datetimeFigureOut">
              <a:rPr lang="en-ID" smtClean="0"/>
              <a:t>18/09/2025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503C4-C0DF-4724-8516-EA31705A69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434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14192"/>
            <a:ext cx="4509370" cy="523587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6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itle 15"/>
          <p:cNvSpPr>
            <a:spLocks noGrp="1"/>
          </p:cNvSpPr>
          <p:nvPr>
            <p:ph type="title" hasCustomPrompt="1"/>
          </p:nvPr>
        </p:nvSpPr>
        <p:spPr>
          <a:xfrm>
            <a:off x="4968465" y="1610316"/>
            <a:ext cx="6385335" cy="2024109"/>
          </a:xfrm>
          <a:prstGeom prst="rect">
            <a:avLst/>
          </a:prstGeom>
        </p:spPr>
        <p:txBody>
          <a:bodyPr anchor="t"/>
          <a:lstStyle>
            <a:lvl1pPr>
              <a:defRPr sz="5400" b="1" baseline="0">
                <a:solidFill>
                  <a:srgbClr val="0E60AC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Nama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968465" y="4539512"/>
            <a:ext cx="6385335" cy="1212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RPS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968465" y="4034457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EC7C30"/>
                </a:solidFill>
              </a:defRPr>
            </a:lvl1pPr>
          </a:lstStyle>
          <a:p>
            <a:pPr lvl="0"/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…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4968465" y="3811581"/>
            <a:ext cx="1659545" cy="45719"/>
          </a:xfrm>
          <a:prstGeom prst="roundRect">
            <a:avLst/>
          </a:prstGeom>
          <a:solidFill>
            <a:srgbClr val="EC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968464" y="1105261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EC7C30"/>
                </a:solidFill>
              </a:defRPr>
            </a:lvl1pPr>
          </a:lstStyle>
          <a:p>
            <a:pPr lvl="0"/>
            <a:r>
              <a:rPr lang="en-US" dirty="0" err="1"/>
              <a:t>Kode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4603" y="2217851"/>
            <a:ext cx="5529197" cy="1920647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 err="1"/>
              <a:t>Judul</a:t>
            </a:r>
            <a:br>
              <a:rPr lang="en-US" dirty="0"/>
            </a:br>
            <a:r>
              <a:rPr lang="en-US" dirty="0"/>
              <a:t>Sub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9621"/>
            <a:ext cx="5316718" cy="5856730"/>
          </a:xfrm>
          <a:prstGeom prst="flowChartDelay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75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89699"/>
            <a:ext cx="10515600" cy="161792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534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w Cen MT" panose="020B06020201040206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72239"/>
            <a:ext cx="5157787" cy="65045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E60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72239"/>
            <a:ext cx="5183188" cy="65045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E60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0120"/>
            <a:ext cx="10515600" cy="193167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05706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3658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107481"/>
            <a:ext cx="5900448" cy="4800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2081" y="886379"/>
            <a:ext cx="3751066" cy="1218156"/>
          </a:xfrm>
        </p:spPr>
        <p:txBody>
          <a:bodyPr anchor="b"/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81" y="2264241"/>
            <a:ext cx="3751066" cy="3643945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9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365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061967" y="466091"/>
            <a:ext cx="4066216" cy="284304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5825" y="526915"/>
            <a:ext cx="3918815" cy="27105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7139" y="867524"/>
            <a:ext cx="4740881" cy="1218156"/>
          </a:xfrm>
        </p:spPr>
        <p:txBody>
          <a:bodyPr anchor="t"/>
          <a:lstStyle>
            <a:lvl1pPr>
              <a:defRPr sz="3200">
                <a:solidFill>
                  <a:srgbClr val="0E60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7139" y="2245386"/>
            <a:ext cx="4740881" cy="3643945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accent5">
                    <a:lumMod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1967" y="3560439"/>
            <a:ext cx="4066216" cy="284304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35825" y="3621263"/>
            <a:ext cx="3918815" cy="27105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181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3658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9929" y="886379"/>
            <a:ext cx="4888191" cy="5021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8477" y="886379"/>
            <a:ext cx="5280565" cy="1218156"/>
          </a:xfrm>
        </p:spPr>
        <p:txBody>
          <a:bodyPr anchor="t"/>
          <a:lstStyle>
            <a:lvl1pPr>
              <a:defRPr sz="3200">
                <a:solidFill>
                  <a:srgbClr val="0E60A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477" y="2264241"/>
            <a:ext cx="5280565" cy="3643945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accent5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39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Uraian Mat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9846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9637"/>
            <a:ext cx="10515600" cy="4351338"/>
          </a:xfrm>
        </p:spPr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7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384744" y="0"/>
            <a:ext cx="4807256" cy="6858000"/>
          </a:xfrm>
          <a:prstGeom prst="flowChartDelay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600"/>
            </a:lvl1pPr>
          </a:lstStyle>
          <a:p>
            <a:r>
              <a:rPr lang="en-US" dirty="0"/>
              <a:t>Insert Picture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9779" y="171572"/>
            <a:ext cx="1971606" cy="729735"/>
            <a:chOff x="648649" y="653143"/>
            <a:chExt cx="2138362" cy="791455"/>
          </a:xfrm>
        </p:grpSpPr>
        <p:sp>
          <p:nvSpPr>
            <p:cNvPr id="4" name="Rounded Rectangle 3"/>
            <p:cNvSpPr/>
            <p:nvPr userDrawn="1"/>
          </p:nvSpPr>
          <p:spPr>
            <a:xfrm>
              <a:off x="648649" y="653143"/>
              <a:ext cx="2138362" cy="79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8101"/>
            <a:stretch/>
          </p:blipFill>
          <p:spPr>
            <a:xfrm>
              <a:off x="702844" y="653143"/>
              <a:ext cx="2029972" cy="753035"/>
            </a:xfrm>
            <a:prstGeom prst="rect">
              <a:avLst/>
            </a:prstGeom>
          </p:spPr>
        </p:pic>
      </p:grpSp>
      <p:sp>
        <p:nvSpPr>
          <p:cNvPr id="12" name="Title 15"/>
          <p:cNvSpPr>
            <a:spLocks noGrp="1"/>
          </p:cNvSpPr>
          <p:nvPr>
            <p:ph type="title" hasCustomPrompt="1"/>
          </p:nvPr>
        </p:nvSpPr>
        <p:spPr>
          <a:xfrm>
            <a:off x="588970" y="1773946"/>
            <a:ext cx="6385335" cy="2024109"/>
          </a:xfrm>
          <a:prstGeom prst="rect">
            <a:avLst/>
          </a:prstGeom>
        </p:spPr>
        <p:txBody>
          <a:bodyPr anchor="t"/>
          <a:lstStyle>
            <a:lvl1pPr>
              <a:defRPr sz="5400" b="1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Nama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8970" y="4703142"/>
            <a:ext cx="6385335" cy="1212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RPS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88970" y="4198087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…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588970" y="3975211"/>
            <a:ext cx="1659545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88969" y="1268891"/>
            <a:ext cx="3642135" cy="42595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 err="1"/>
              <a:t>Kode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0701" y="1491242"/>
            <a:ext cx="3356431" cy="340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70701" y="605658"/>
            <a:ext cx="10851171" cy="701457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18071" y="1491242"/>
            <a:ext cx="3356431" cy="3405612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265441" y="1491242"/>
            <a:ext cx="3356431" cy="3405612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70700" y="5080981"/>
            <a:ext cx="3356432" cy="104644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18071" y="5080981"/>
            <a:ext cx="3356432" cy="104644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65441" y="5080981"/>
            <a:ext cx="3356432" cy="1046442"/>
          </a:xfrm>
        </p:spPr>
        <p:txBody>
          <a:bodyPr>
            <a:normAutofit/>
          </a:bodyPr>
          <a:lstStyle>
            <a:lvl1pPr marL="0" indent="0" algn="ctr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5035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30198" y="688159"/>
            <a:ext cx="8495847" cy="3909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930197" y="4751111"/>
            <a:ext cx="8495850" cy="1451728"/>
          </a:xfrm>
        </p:spPr>
        <p:txBody>
          <a:bodyPr>
            <a:normAutofit/>
          </a:bodyPr>
          <a:lstStyle>
            <a:lvl1pPr marL="0" indent="0" algn="just">
              <a:buNone/>
              <a:defRPr sz="2000" b="0" baseline="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257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887" y="404617"/>
            <a:ext cx="9184670" cy="701457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1576887" y="1319017"/>
            <a:ext cx="9184670" cy="51663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Insert Video</a:t>
            </a:r>
          </a:p>
        </p:txBody>
      </p:sp>
    </p:spTree>
    <p:extLst>
      <p:ext uri="{BB962C8B-B14F-4D97-AF65-F5344CB8AC3E}">
        <p14:creationId xmlns:p14="http://schemas.microsoft.com/office/powerpoint/2010/main" val="38361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ih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19239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Latihan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9" y="581911"/>
            <a:ext cx="650450" cy="7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36407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Daftar</a:t>
            </a:r>
            <a:r>
              <a:rPr lang="en-US" sz="4400" b="1" dirty="0"/>
              <a:t> </a:t>
            </a:r>
            <a:r>
              <a:rPr lang="en-US" sz="4400" b="1" dirty="0" err="1"/>
              <a:t>Pustaka</a:t>
            </a:r>
            <a:endParaRPr lang="en-US" sz="44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7" y="661014"/>
            <a:ext cx="606720" cy="6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people  clapping their hands at the meeting Premium Phot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2790216" y="-5350"/>
            <a:ext cx="9401784" cy="686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0E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500193" y="1347793"/>
            <a:ext cx="4162414" cy="4162414"/>
          </a:xfrm>
          <a:prstGeom prst="ellipse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333732" y="2541902"/>
            <a:ext cx="3048000" cy="1768845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Terima</a:t>
            </a:r>
            <a:br>
              <a:rPr lang="en-US" dirty="0"/>
            </a:br>
            <a:r>
              <a:rPr lang="en-US" dirty="0" err="1"/>
              <a:t>Kasih</a:t>
            </a:r>
            <a:r>
              <a:rPr lang="en-US" dirty="0"/>
              <a:t>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9779" y="171572"/>
            <a:ext cx="1971606" cy="729735"/>
            <a:chOff x="648649" y="653143"/>
            <a:chExt cx="2138362" cy="791455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648649" y="653143"/>
              <a:ext cx="2138362" cy="79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8101"/>
            <a:stretch/>
          </p:blipFill>
          <p:spPr>
            <a:xfrm>
              <a:off x="702844" y="653143"/>
              <a:ext cx="2029972" cy="753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98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764704"/>
            <a:ext cx="10972800" cy="92697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381" y="1916832"/>
            <a:ext cx="10657184" cy="4176464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41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en Pengamp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641036" cy="6858000"/>
          </a:xfrm>
          <a:prstGeom prst="rect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745563" y="1842892"/>
            <a:ext cx="3063907" cy="30639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/>
            </a:lvl1pPr>
          </a:lstStyle>
          <a:p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154979" y="2275496"/>
            <a:ext cx="6198821" cy="406777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0E60AC"/>
                </a:solidFill>
              </a:defRPr>
            </a:lvl1pPr>
          </a:lstStyle>
          <a:p>
            <a:pPr lvl="0"/>
            <a:r>
              <a:rPr lang="en-US" dirty="0"/>
              <a:t>Nama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5164108" y="1988095"/>
            <a:ext cx="3127989" cy="273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Koordinator</a:t>
            </a:r>
            <a:r>
              <a:rPr lang="en-US" sz="2000" dirty="0"/>
              <a:t>: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54979" y="3176643"/>
            <a:ext cx="6198821" cy="406777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0E60AC"/>
                </a:solidFill>
              </a:defRPr>
            </a:lvl1pPr>
          </a:lstStyle>
          <a:p>
            <a:pPr lvl="0"/>
            <a:r>
              <a:rPr lang="en-US" dirty="0"/>
              <a:t>NID</a:t>
            </a: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5164108" y="2889242"/>
            <a:ext cx="3127989" cy="273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NID: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154979" y="4077790"/>
            <a:ext cx="6198821" cy="406777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0E60AC"/>
                </a:solidFill>
              </a:defRPr>
            </a:lvl1pPr>
          </a:lstStyle>
          <a:p>
            <a:pPr lvl="0"/>
            <a:r>
              <a:rPr lang="en-US" dirty="0"/>
              <a:t>E-mail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5164108" y="3790389"/>
            <a:ext cx="3127989" cy="273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E-mail:</a:t>
            </a:r>
          </a:p>
        </p:txBody>
      </p:sp>
    </p:spTree>
    <p:extLst>
      <p:ext uri="{BB962C8B-B14F-4D97-AF65-F5344CB8AC3E}">
        <p14:creationId xmlns:p14="http://schemas.microsoft.com/office/powerpoint/2010/main" val="4324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k (Sebelum U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1899390"/>
            <a:ext cx="2542295" cy="15675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1277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1277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93182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3182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87656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387656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79561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179561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277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01277" y="383419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93182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593182" y="383419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87656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6387656" y="383419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3771083"/>
            <a:ext cx="2542295" cy="1567543"/>
          </a:xfrm>
          <a:prstGeom prst="rect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9179561" y="4139355"/>
            <a:ext cx="1882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Ujian</a:t>
            </a:r>
            <a:r>
              <a:rPr lang="en-US" sz="2400" b="1" dirty="0">
                <a:solidFill>
                  <a:schemeClr val="bg1"/>
                </a:solidFill>
              </a:rPr>
              <a:t> Tengah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Semester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1756" y="804529"/>
            <a:ext cx="3824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Topik</a:t>
            </a:r>
            <a:r>
              <a:rPr lang="en-US" sz="3600" b="1" dirty="0"/>
              <a:t> </a:t>
            </a:r>
            <a:r>
              <a:rPr lang="en-US" sz="3600" b="1" dirty="0" err="1"/>
              <a:t>Sebelum</a:t>
            </a:r>
            <a:r>
              <a:rPr lang="en-US" sz="3600" b="1" dirty="0"/>
              <a:t> UTS</a:t>
            </a:r>
          </a:p>
        </p:txBody>
      </p:sp>
    </p:spTree>
    <p:extLst>
      <p:ext uri="{BB962C8B-B14F-4D97-AF65-F5344CB8AC3E}">
        <p14:creationId xmlns:p14="http://schemas.microsoft.com/office/powerpoint/2010/main" val="7724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k (Sebelum U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1899390"/>
            <a:ext cx="2542295" cy="15675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1277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1277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93182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3182" y="196250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87656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387656" y="19625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1899390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79561" y="2394950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179561" y="196250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40237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277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01277" y="38341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3432142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93182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593182" y="38341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6226616" y="3771083"/>
            <a:ext cx="2542295" cy="156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87656" y="4266643"/>
            <a:ext cx="2243579" cy="93271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Nama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6387656" y="383419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EB7020"/>
                </a:solidFill>
              </a:rPr>
              <a:t>Sesi</a:t>
            </a:r>
            <a:r>
              <a:rPr lang="en-US" sz="1800" b="1" dirty="0">
                <a:solidFill>
                  <a:srgbClr val="EB7020"/>
                </a:solidFill>
              </a:rPr>
              <a:t> 14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6FA8EE-A564-4615-8B7A-7774E117A26A}"/>
              </a:ext>
            </a:extLst>
          </p:cNvPr>
          <p:cNvSpPr/>
          <p:nvPr userDrawn="1"/>
        </p:nvSpPr>
        <p:spPr>
          <a:xfrm>
            <a:off x="9018521" y="3771083"/>
            <a:ext cx="2542295" cy="1567543"/>
          </a:xfrm>
          <a:prstGeom prst="rect">
            <a:avLst/>
          </a:prstGeom>
          <a:solidFill>
            <a:srgbClr val="EB7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9179561" y="4139355"/>
            <a:ext cx="164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Ujian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Akhir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Semester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571756" y="804529"/>
            <a:ext cx="3911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Topik</a:t>
            </a:r>
            <a:r>
              <a:rPr lang="en-US" sz="3600" b="1" dirty="0"/>
              <a:t> </a:t>
            </a:r>
            <a:r>
              <a:rPr lang="en-US" sz="3600" b="1" dirty="0" err="1"/>
              <a:t>Sebelum</a:t>
            </a:r>
            <a:r>
              <a:rPr lang="en-US" sz="3600" b="1" dirty="0"/>
              <a:t> UAS</a:t>
            </a:r>
          </a:p>
        </p:txBody>
      </p:sp>
    </p:spTree>
    <p:extLst>
      <p:ext uri="{BB962C8B-B14F-4D97-AF65-F5344CB8AC3E}">
        <p14:creationId xmlns:p14="http://schemas.microsoft.com/office/powerpoint/2010/main" val="38912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dahulu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3273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Pendahuluan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7" y="544975"/>
            <a:ext cx="665176" cy="7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juan Pembelaja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4" y="716437"/>
            <a:ext cx="5910035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5537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Capaian</a:t>
            </a:r>
            <a:r>
              <a:rPr lang="en-US" sz="4400" b="1" dirty="0"/>
              <a:t> </a:t>
            </a:r>
            <a:r>
              <a:rPr lang="en-US" sz="4400" b="1" dirty="0" err="1"/>
              <a:t>Pembelajaran</a:t>
            </a:r>
            <a:endParaRPr lang="en-US" sz="44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5" y="649446"/>
            <a:ext cx="791900" cy="6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6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mponen Penila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282045" y="716437"/>
            <a:ext cx="5555504" cy="518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38200" y="584453"/>
            <a:ext cx="754930" cy="754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54410" y="569942"/>
            <a:ext cx="50687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/>
              <a:t>Komponen</a:t>
            </a:r>
            <a:r>
              <a:rPr lang="en-US" sz="4400" b="1" dirty="0"/>
              <a:t> </a:t>
            </a:r>
            <a:r>
              <a:rPr lang="en-US" sz="4400" b="1" dirty="0" err="1"/>
              <a:t>Penilaian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2" y="616587"/>
            <a:ext cx="589305" cy="675421"/>
          </a:xfrm>
          <a:prstGeom prst="rect">
            <a:avLst/>
          </a:prstGeom>
        </p:spPr>
      </p:pic>
      <p:sp>
        <p:nvSpPr>
          <p:cNvPr id="12" name="Table Placeholder 11"/>
          <p:cNvSpPr>
            <a:spLocks noGrp="1"/>
          </p:cNvSpPr>
          <p:nvPr>
            <p:ph type="tbl" sz="quarter" idx="13"/>
          </p:nvPr>
        </p:nvSpPr>
        <p:spPr>
          <a:xfrm>
            <a:off x="3774122" y="1943100"/>
            <a:ext cx="4836478" cy="3228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824826"/>
            <a:ext cx="9144000" cy="17688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/>
              <a:t>Judul</a:t>
            </a:r>
            <a:r>
              <a:rPr lang="en-US" dirty="0"/>
              <a:t> Sub </a:t>
            </a:r>
            <a:r>
              <a:rPr lang="en-US" dirty="0" err="1"/>
              <a:t>Topik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2843408"/>
            <a:ext cx="9144000" cy="337641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2726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0264"/>
            <a:ext cx="12110720" cy="14007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9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071739" y="152987"/>
            <a:ext cx="1971606" cy="729735"/>
            <a:chOff x="648649" y="653143"/>
            <a:chExt cx="2138362" cy="791455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648649" y="653143"/>
              <a:ext cx="2138362" cy="7914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17" b="18101"/>
            <a:stretch/>
          </p:blipFill>
          <p:spPr>
            <a:xfrm>
              <a:off x="702844" y="653143"/>
              <a:ext cx="2029972" cy="753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0" r:id="rId2"/>
    <p:sldLayoutId id="2147483664" r:id="rId3"/>
    <p:sldLayoutId id="2147483676" r:id="rId4"/>
    <p:sldLayoutId id="2147483677" r:id="rId5"/>
    <p:sldLayoutId id="2147483674" r:id="rId6"/>
    <p:sldLayoutId id="2147483671" r:id="rId7"/>
    <p:sldLayoutId id="2147483675" r:id="rId8"/>
    <p:sldLayoutId id="2147483649" r:id="rId9"/>
    <p:sldLayoutId id="2147483665" r:id="rId10"/>
    <p:sldLayoutId id="2147483651" r:id="rId11"/>
    <p:sldLayoutId id="2147483652" r:id="rId12"/>
    <p:sldLayoutId id="2147483653" r:id="rId13"/>
    <p:sldLayoutId id="2147483654" r:id="rId14"/>
    <p:sldLayoutId id="2147483650" r:id="rId15"/>
    <p:sldLayoutId id="2147483657" r:id="rId16"/>
    <p:sldLayoutId id="2147483668" r:id="rId17"/>
    <p:sldLayoutId id="2147483678" r:id="rId18"/>
    <p:sldLayoutId id="2147483681" r:id="rId19"/>
    <p:sldLayoutId id="2147483666" r:id="rId20"/>
    <p:sldLayoutId id="2147483669" r:id="rId21"/>
    <p:sldLayoutId id="2147483667" r:id="rId22"/>
    <p:sldLayoutId id="2147483655" r:id="rId23"/>
    <p:sldLayoutId id="2147483672" r:id="rId24"/>
    <p:sldLayoutId id="2147483673" r:id="rId25"/>
    <p:sldLayoutId id="2147483663" r:id="rId26"/>
    <p:sldLayoutId id="214748368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E60A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514350" indent="-514350" algn="just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914400" indent="-457200" algn="just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10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han321/CSF101-algoritma_dan_pemrograman" TargetMode="Externa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SZgfqiBNw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ALGORITMA DAN PEMROGRAMAN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CSF101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A813C8-E940-CF91-2B61-68F7FEEC0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82" y="942683"/>
            <a:ext cx="6144521" cy="46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0F027-BBA0-2225-253A-D9C6992B0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19D5513-78F7-F917-6E14-D744882139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94280" y="388657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400" dirty="0"/>
              <a:t>Source code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40819-FDA2-29CC-2E23-20E1E6A613CC}"/>
              </a:ext>
            </a:extLst>
          </p:cNvPr>
          <p:cNvSpPr txBox="1"/>
          <p:nvPr/>
        </p:nvSpPr>
        <p:spPr>
          <a:xfrm>
            <a:off x="1594280" y="1315757"/>
            <a:ext cx="659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https://github.com/arhan321/CSF101-algoritma_dan_pemrograman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7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6330"/>
            <a:ext cx="10515600" cy="81153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j-lt"/>
              </a:rPr>
              <a:t>Any Question</a:t>
            </a:r>
          </a:p>
        </p:txBody>
      </p:sp>
      <p:pic>
        <p:nvPicPr>
          <p:cNvPr id="9" name="Picture 8" descr="A group of colorful bubbles with question marks&#10;&#10;Description automatically generated">
            <a:extLst>
              <a:ext uri="{FF2B5EF4-FFF2-40B4-BE49-F238E27FC236}">
                <a16:creationId xmlns:a16="http://schemas.microsoft.com/office/drawing/2014/main" id="{D0AF8578-230F-23BC-7BFF-398FFA9A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23" y="1719182"/>
            <a:ext cx="4603353" cy="46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br>
              <a:rPr lang="en-US" dirty="0"/>
            </a:b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30043" y="-116557"/>
            <a:ext cx="5529197" cy="1532346"/>
          </a:xfrm>
        </p:spPr>
        <p:txBody>
          <a:bodyPr anchor="b">
            <a:noAutofit/>
          </a:bodyPr>
          <a:lstStyle/>
          <a:p>
            <a:r>
              <a:rPr lang="en-US" sz="5400" dirty="0" err="1"/>
              <a:t>Penilaian</a:t>
            </a:r>
            <a:endParaRPr lang="en-US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87EDB-1B25-70C6-8642-3AE2A219F16F}"/>
              </a:ext>
            </a:extLst>
          </p:cNvPr>
          <p:cNvSpPr txBox="1">
            <a:spLocks/>
          </p:cNvSpPr>
          <p:nvPr/>
        </p:nvSpPr>
        <p:spPr>
          <a:xfrm>
            <a:off x="3630043" y="1629035"/>
            <a:ext cx="7848872" cy="3599929"/>
          </a:xfrm>
          <a:prstGeom prst="rect">
            <a:avLst/>
          </a:prstGeom>
        </p:spPr>
        <p:txBody>
          <a:bodyPr/>
          <a:lstStyle>
            <a:lvl1pPr marL="514350" indent="-51435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914400" indent="-4572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5">
                    <a:lumMod val="1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D" sz="2800"/>
              <a:t>Kehadiran =    10%</a:t>
            </a:r>
          </a:p>
          <a:p>
            <a:pPr>
              <a:defRPr/>
            </a:pPr>
            <a:r>
              <a:rPr lang="en-ID" sz="2800"/>
              <a:t>UTS  =   10%</a:t>
            </a:r>
          </a:p>
          <a:p>
            <a:pPr>
              <a:defRPr/>
            </a:pPr>
            <a:r>
              <a:rPr lang="en-ID" sz="2800"/>
              <a:t>UAS  =  10%</a:t>
            </a:r>
          </a:p>
          <a:p>
            <a:pPr>
              <a:defRPr/>
            </a:pPr>
            <a:r>
              <a:rPr lang="en-ID" sz="2800"/>
              <a:t>Quis =  10%</a:t>
            </a:r>
          </a:p>
          <a:p>
            <a:pPr>
              <a:defRPr/>
            </a:pPr>
            <a:r>
              <a:rPr lang="en-ID" sz="2800"/>
              <a:t>Tugas = 10%</a:t>
            </a:r>
          </a:p>
          <a:p>
            <a:pPr>
              <a:defRPr/>
            </a:pPr>
            <a:r>
              <a:rPr lang="en-ID" sz="2800"/>
              <a:t>Project Akhir =   50%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2057400" y="362130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000" dirty="0" err="1">
                <a:latin typeface="Arial" charset="0"/>
                <a:cs typeface="Arial" charset="0"/>
              </a:rPr>
              <a:t>Installasi</a:t>
            </a:r>
            <a:r>
              <a:rPr lang="en-US" altLang="en-US" sz="4000" dirty="0">
                <a:latin typeface="Arial" charset="0"/>
                <a:cs typeface="Arial" charset="0"/>
              </a:rPr>
              <a:t> C++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C92D5-C06F-00E4-D8D2-1D250091B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3028" y="1143000"/>
            <a:ext cx="7265945" cy="417671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F5B48-50BE-6EBD-F52B-848C87A81BFA}"/>
              </a:ext>
            </a:extLst>
          </p:cNvPr>
          <p:cNvSpPr txBox="1"/>
          <p:nvPr/>
        </p:nvSpPr>
        <p:spPr>
          <a:xfrm>
            <a:off x="2362200" y="5358207"/>
            <a:ext cx="541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https://www.youtube.com/watch?v=SSZgfqiBNww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8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D723E-D348-B500-54E8-ABB85DBCE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8C0500B-E44F-443D-513F-6AB7A0F4CC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92313" y="765175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000" dirty="0">
                <a:latin typeface="Arial" charset="0"/>
                <a:cs typeface="Arial" charset="0"/>
              </a:rPr>
              <a:t>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21B35-C523-DD21-A544-62E48754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94" y="1600201"/>
            <a:ext cx="4414838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5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F9017-61B9-6ACB-DAB1-2176A6B37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9236B56-E4D9-166E-7E35-3C6E6F48EC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94280" y="388657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000" dirty="0" err="1">
                <a:latin typeface="Arial" charset="0"/>
                <a:cs typeface="Arial" charset="0"/>
              </a:rPr>
              <a:t>Penulisan</a:t>
            </a:r>
            <a:r>
              <a:rPr lang="en-US" altLang="en-US" sz="4000" dirty="0">
                <a:latin typeface="Arial" charset="0"/>
                <a:cs typeface="Arial" charset="0"/>
              </a:rPr>
              <a:t> (Output)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7CA5A-0A8F-CC64-0131-0CF78FFB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13" y="1096702"/>
            <a:ext cx="8514951" cy="51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5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F142C-73C8-F3F2-C7BF-E3057D80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570A33E-9AAF-E771-60D9-D61052E732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94280" y="388657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000" dirty="0" err="1">
                <a:latin typeface="Arial" charset="0"/>
                <a:cs typeface="Arial" charset="0"/>
              </a:rPr>
              <a:t>Pembacaan</a:t>
            </a:r>
            <a:r>
              <a:rPr lang="en-US" altLang="en-US" sz="4000" dirty="0">
                <a:latin typeface="Arial" charset="0"/>
                <a:cs typeface="Arial" charset="0"/>
              </a:rPr>
              <a:t> (input)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07961-BBC7-BD50-68AF-E34965E2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80" y="1154393"/>
            <a:ext cx="8948214" cy="52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0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BB5A-7E1D-830C-FA86-66E7626D1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26C499C-1B5F-B1A6-334A-EDC32DA2E5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94280" y="388657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400" dirty="0" err="1"/>
              <a:t>Pemuatan</a:t>
            </a:r>
            <a:r>
              <a:rPr lang="en-US" sz="4400" dirty="0"/>
              <a:t> </a:t>
            </a:r>
            <a:r>
              <a:rPr lang="en-US" sz="4000" dirty="0"/>
              <a:t>(Assignment)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A6AA7-60BE-978D-FC34-A9DFFA7B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08" y="1136276"/>
            <a:ext cx="7692280" cy="50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0019B-CE53-0381-5BB6-988C0634E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B3E027F-2EC2-9263-5983-88B28BCB9C2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94280" y="388657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400" dirty="0" err="1"/>
              <a:t>Perulangan</a:t>
            </a:r>
            <a:r>
              <a:rPr lang="en-US" sz="4400" dirty="0"/>
              <a:t> </a:t>
            </a:r>
            <a:r>
              <a:rPr lang="en-US" sz="4000" dirty="0"/>
              <a:t>(Looping)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2C2D1-48FE-1259-D22F-F3B8728D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00" y="1082567"/>
            <a:ext cx="6092547" cy="538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7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80C91-F4EC-7E8E-2D3D-2DB23B0DC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4209300-F881-25D1-48FB-BEC8067711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94280" y="388657"/>
            <a:ext cx="8229600" cy="92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400" dirty="0" err="1"/>
              <a:t>Pengkondisian</a:t>
            </a:r>
            <a:r>
              <a:rPr lang="en-US" sz="4400" dirty="0"/>
              <a:t> </a:t>
            </a:r>
            <a:r>
              <a:rPr lang="en-US" sz="4000" dirty="0"/>
              <a:t>(if-else)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EB4F6-9975-31F5-D825-3FDE7792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96" y="1154411"/>
            <a:ext cx="695422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2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EU Color">
      <a:dk1>
        <a:srgbClr val="0E60AC"/>
      </a:dk1>
      <a:lt1>
        <a:sysClr val="window" lastClr="FFFFFF"/>
      </a:lt1>
      <a:dk2>
        <a:srgbClr val="0E60AC"/>
      </a:dk2>
      <a:lt2>
        <a:srgbClr val="FFFFFF"/>
      </a:lt2>
      <a:accent1>
        <a:srgbClr val="0B4E8B"/>
      </a:accent1>
      <a:accent2>
        <a:srgbClr val="EF7220"/>
      </a:accent2>
      <a:accent3>
        <a:srgbClr val="0F68B9"/>
      </a:accent3>
      <a:accent4>
        <a:srgbClr val="DA6210"/>
      </a:accent4>
      <a:accent5>
        <a:srgbClr val="D8D8D8"/>
      </a:accent5>
      <a:accent6>
        <a:srgbClr val="0B4E8B"/>
      </a:accent6>
      <a:hlink>
        <a:srgbClr val="DA6210"/>
      </a:hlink>
      <a:folHlink>
        <a:srgbClr val="EF7220"/>
      </a:folHlink>
    </a:clrScheme>
    <a:fontScheme name="Font UEU Basic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 PPT (Sudah Transform)" id="{4A1D9D93-713F-459F-BBFB-1DE982FF7424}" vid="{69288B8F-0A48-4C79-93C3-AC0192282F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 PPT (Sudah Transform)</Template>
  <TotalTime>1494</TotalTime>
  <Words>92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Tw Cen MT</vt:lpstr>
      <vt:lpstr>Office Theme</vt:lpstr>
      <vt:lpstr>ALGORITMA DAN PEMROGRAMAN </vt:lpstr>
      <vt:lpstr>Penilaian</vt:lpstr>
      <vt:lpstr>Installasi C++</vt:lpstr>
      <vt:lpstr>Compiler</vt:lpstr>
      <vt:lpstr>Penulisan (Output)</vt:lpstr>
      <vt:lpstr>Pembacaan (input)</vt:lpstr>
      <vt:lpstr>Pemuatan (Assignment)</vt:lpstr>
      <vt:lpstr>Perulangan (Looping)</vt:lpstr>
      <vt:lpstr>Pengkondisian (if-else)</vt:lpstr>
      <vt:lpstr>Source code</vt:lpstr>
      <vt:lpstr>Any Question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ARTIFISIAL</dc:title>
  <dc:creator>Jessica Christianna</dc:creator>
  <cp:lastModifiedBy>Tutut Mulyono</cp:lastModifiedBy>
  <cp:revision>84</cp:revision>
  <dcterms:created xsi:type="dcterms:W3CDTF">2023-08-22T04:41:51Z</dcterms:created>
  <dcterms:modified xsi:type="dcterms:W3CDTF">2025-09-17T19:21:44Z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2023-08-22T04:50:37Z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cdf0f113-eac9-4316-8cb9-e23830181d37</vt:lpwstr>
  </property>
  <property fmtid="{D5CDD505-2E9C-101B-9397-08002B2CF9AE}" pid="7" name="MSIP_Label_defa4170-0d19-0005-0004-bc88714345d2_ActionId">
    <vt:lpwstr>b6fc0939-d182-4b3d-88d3-9d196aab1410</vt:lpwstr>
  </property>
  <property fmtid="{D5CDD505-2E9C-101B-9397-08002B2CF9AE}" pid="8" name="MSIP_Label_defa4170-0d19-0005-0004-bc88714345d2_ContentBits">
    <vt:lpwstr>0</vt:lpwstr>
  </property>
</Properties>
</file>