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6" r:id="rId2"/>
    <p:sldId id="412" r:id="rId3"/>
    <p:sldId id="273" r:id="rId4"/>
    <p:sldId id="420" r:id="rId5"/>
    <p:sldId id="419" r:id="rId6"/>
    <p:sldId id="425" r:id="rId7"/>
    <p:sldId id="418" r:id="rId8"/>
    <p:sldId id="421" r:id="rId9"/>
    <p:sldId id="422" r:id="rId10"/>
    <p:sldId id="423" r:id="rId11"/>
    <p:sldId id="424" r:id="rId12"/>
    <p:sldId id="426" r:id="rId13"/>
    <p:sldId id="29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64C"/>
    <a:srgbClr val="275D90"/>
    <a:srgbClr val="E9E9EA"/>
    <a:srgbClr val="F3F3F3"/>
    <a:srgbClr val="000000"/>
    <a:srgbClr val="EC7C30"/>
    <a:srgbClr val="F5F4F0"/>
    <a:srgbClr val="1B6395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6392" autoAdjust="0"/>
  </p:normalViewPr>
  <p:slideViewPr>
    <p:cSldViewPr snapToGrid="0">
      <p:cViewPr varScale="1">
        <p:scale>
          <a:sx n="95" d="100"/>
          <a:sy n="95" d="100"/>
        </p:scale>
        <p:origin x="15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A744-1B3A-48C5-BB5B-CCC6E81552D0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03C4-C0DF-4724-8516-EA31705A6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34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14192"/>
            <a:ext cx="4509370" cy="52358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6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4968465" y="1610316"/>
            <a:ext cx="6385335" cy="2024109"/>
          </a:xfrm>
          <a:prstGeom prst="rect">
            <a:avLst/>
          </a:prstGeom>
        </p:spPr>
        <p:txBody>
          <a:bodyPr anchor="t"/>
          <a:lstStyle>
            <a:lvl1pPr>
              <a:defRPr sz="5400" b="1" baseline="0">
                <a:solidFill>
                  <a:srgbClr val="0E60AC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968465" y="4539512"/>
            <a:ext cx="6385335" cy="121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RPS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968465" y="4034457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EC7C30"/>
                </a:solidFill>
              </a:defRPr>
            </a:lvl1pPr>
          </a:lstStyle>
          <a:p>
            <a:pPr lvl="0"/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…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4968465" y="3811581"/>
            <a:ext cx="1659545" cy="45719"/>
          </a:xfrm>
          <a:prstGeom prst="roundRect">
            <a:avLst/>
          </a:prstGeom>
          <a:solidFill>
            <a:srgbClr val="EC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968464" y="1105261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EC7C30"/>
                </a:solidFill>
              </a:defRPr>
            </a:lvl1pPr>
          </a:lstStyle>
          <a:p>
            <a:pPr lvl="0"/>
            <a:r>
              <a:rPr lang="en-US" dirty="0" err="1"/>
              <a:t>Kode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4603" y="2217851"/>
            <a:ext cx="5529197" cy="1920647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 err="1"/>
              <a:t>Judul</a:t>
            </a:r>
            <a:br>
              <a:rPr lang="en-US" dirty="0"/>
            </a:br>
            <a:r>
              <a:rPr lang="en-US" dirty="0"/>
              <a:t>Sub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9621"/>
            <a:ext cx="5316718" cy="5856730"/>
          </a:xfrm>
          <a:prstGeom prst="flowChartDelay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75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89699"/>
            <a:ext cx="10515600" cy="161792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53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2239"/>
            <a:ext cx="5157787" cy="65045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E60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2239"/>
            <a:ext cx="5183188" cy="65045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E60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0120"/>
            <a:ext cx="10515600" cy="193167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05706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107481"/>
            <a:ext cx="5900448" cy="4800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2081" y="886379"/>
            <a:ext cx="3751066" cy="1218156"/>
          </a:xfrm>
        </p:spPr>
        <p:txBody>
          <a:bodyPr anchor="b"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81" y="2264241"/>
            <a:ext cx="3751066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9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061967" y="466091"/>
            <a:ext cx="4066216" cy="28430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5825" y="526915"/>
            <a:ext cx="3918815" cy="2710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7139" y="867524"/>
            <a:ext cx="4740881" cy="1218156"/>
          </a:xfrm>
        </p:spPr>
        <p:txBody>
          <a:bodyPr anchor="t"/>
          <a:lstStyle>
            <a:lvl1pPr>
              <a:defRPr sz="3200">
                <a:solidFill>
                  <a:srgbClr val="0E60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7139" y="2245386"/>
            <a:ext cx="4740881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accent5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1967" y="3560439"/>
            <a:ext cx="4066216" cy="28430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35825" y="3621263"/>
            <a:ext cx="3918815" cy="2710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81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9929" y="886379"/>
            <a:ext cx="4888191" cy="5021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8477" y="886379"/>
            <a:ext cx="5280565" cy="1218156"/>
          </a:xfrm>
        </p:spPr>
        <p:txBody>
          <a:bodyPr anchor="t"/>
          <a:lstStyle>
            <a:lvl1pPr>
              <a:defRPr sz="3200">
                <a:solidFill>
                  <a:srgbClr val="0E60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477" y="2264241"/>
            <a:ext cx="5280565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accent5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9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raian 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9846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9637"/>
            <a:ext cx="10515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384744" y="0"/>
            <a:ext cx="4807256" cy="6858000"/>
          </a:xfrm>
          <a:prstGeom prst="flowChartDelay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600"/>
            </a:lvl1pPr>
          </a:lstStyle>
          <a:p>
            <a:r>
              <a:rPr lang="en-US" dirty="0"/>
              <a:t>Insert Picture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9779" y="171572"/>
            <a:ext cx="1971606" cy="729735"/>
            <a:chOff x="648649" y="653143"/>
            <a:chExt cx="2138362" cy="791455"/>
          </a:xfrm>
        </p:grpSpPr>
        <p:sp>
          <p:nvSpPr>
            <p:cNvPr id="4" name="Rounded Rectangle 3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  <p:sp>
        <p:nvSpPr>
          <p:cNvPr id="12" name="Title 15"/>
          <p:cNvSpPr>
            <a:spLocks noGrp="1"/>
          </p:cNvSpPr>
          <p:nvPr>
            <p:ph type="title" hasCustomPrompt="1"/>
          </p:nvPr>
        </p:nvSpPr>
        <p:spPr>
          <a:xfrm>
            <a:off x="588970" y="1773946"/>
            <a:ext cx="6385335" cy="2024109"/>
          </a:xfrm>
          <a:prstGeom prst="rect">
            <a:avLst/>
          </a:prstGeom>
        </p:spPr>
        <p:txBody>
          <a:bodyPr anchor="t"/>
          <a:lstStyle>
            <a:lvl1pPr>
              <a:defRPr sz="5400" b="1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8970" y="4703142"/>
            <a:ext cx="6385335" cy="121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RPS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88970" y="4198087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…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588970" y="3975211"/>
            <a:ext cx="1659545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88969" y="1268891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 err="1"/>
              <a:t>Kode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0701" y="1491242"/>
            <a:ext cx="3356431" cy="340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0701" y="605658"/>
            <a:ext cx="10851171" cy="701457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18071" y="1491242"/>
            <a:ext cx="3356431" cy="3405612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265441" y="1491242"/>
            <a:ext cx="3356431" cy="3405612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70700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18071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65441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5035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30198" y="688159"/>
            <a:ext cx="8495847" cy="3909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930197" y="4751111"/>
            <a:ext cx="8495850" cy="1451728"/>
          </a:xfrm>
        </p:spPr>
        <p:txBody>
          <a:bodyPr>
            <a:normAutofit/>
          </a:bodyPr>
          <a:lstStyle>
            <a:lvl1pPr marL="0" indent="0" algn="just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257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887" y="404617"/>
            <a:ext cx="9184670" cy="701457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1576887" y="1319017"/>
            <a:ext cx="9184670" cy="51663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38361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ih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1923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Latihan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9" y="581911"/>
            <a:ext cx="650450" cy="7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3640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Daftar</a:t>
            </a:r>
            <a:r>
              <a:rPr lang="en-US" sz="4400" b="1" dirty="0"/>
              <a:t> </a:t>
            </a:r>
            <a:r>
              <a:rPr lang="en-US" sz="4400" b="1" dirty="0" err="1"/>
              <a:t>Pustaka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7" y="661014"/>
            <a:ext cx="606720" cy="6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people  clapping their hands at the meeting Premium Phot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790216" y="-5350"/>
            <a:ext cx="9401784" cy="686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500193" y="1347793"/>
            <a:ext cx="4162414" cy="4162414"/>
          </a:xfrm>
          <a:prstGeom prst="ellipse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333732" y="2541902"/>
            <a:ext cx="3048000" cy="176884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br>
              <a:rPr lang="en-US" dirty="0"/>
            </a:br>
            <a:r>
              <a:rPr lang="en-US" dirty="0" err="1"/>
              <a:t>Kasih</a:t>
            </a:r>
            <a:r>
              <a:rPr lang="en-US" dirty="0"/>
              <a:t>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9779" y="171572"/>
            <a:ext cx="1971606" cy="729735"/>
            <a:chOff x="648649" y="653143"/>
            <a:chExt cx="2138362" cy="79145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8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764704"/>
            <a:ext cx="10972800" cy="92697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381" y="1916832"/>
            <a:ext cx="10657184" cy="4176464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1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en Pengamp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745563" y="1842892"/>
            <a:ext cx="3063907" cy="30639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</a:lstStyle>
          <a:p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54979" y="2275496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Nama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164108" y="1988095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Koordinator</a:t>
            </a:r>
            <a:r>
              <a:rPr lang="en-US" sz="2000" dirty="0"/>
              <a:t>: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54979" y="3176643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NID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5164108" y="2889242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NID: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54979" y="4077790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5164108" y="3790389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4324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k (Sebelum U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1899390"/>
            <a:ext cx="2542295" cy="15675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77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1277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3182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3182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87656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387656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79561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179561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277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1277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3182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593182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87656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387656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3771083"/>
            <a:ext cx="2542295" cy="1567543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9179561" y="4139355"/>
            <a:ext cx="1882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Ujian</a:t>
            </a:r>
            <a:r>
              <a:rPr lang="en-US" sz="2400" b="1" dirty="0">
                <a:solidFill>
                  <a:schemeClr val="bg1"/>
                </a:solidFill>
              </a:rPr>
              <a:t> Tengah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Semester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1756" y="804529"/>
            <a:ext cx="3824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Topik</a:t>
            </a:r>
            <a:r>
              <a:rPr lang="en-US" sz="3600" b="1" dirty="0"/>
              <a:t> </a:t>
            </a:r>
            <a:r>
              <a:rPr lang="en-US" sz="3600" b="1" dirty="0" err="1"/>
              <a:t>Sebelum</a:t>
            </a:r>
            <a:r>
              <a:rPr lang="en-US" sz="3600" b="1" dirty="0"/>
              <a:t> UTS</a:t>
            </a:r>
          </a:p>
        </p:txBody>
      </p:sp>
    </p:spTree>
    <p:extLst>
      <p:ext uri="{BB962C8B-B14F-4D97-AF65-F5344CB8AC3E}">
        <p14:creationId xmlns:p14="http://schemas.microsoft.com/office/powerpoint/2010/main" val="7724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k (Sebelum U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1899390"/>
            <a:ext cx="2542295" cy="15675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77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1277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3182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3182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87656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387656" y="19625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79561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179561" y="19625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277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1277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3182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593182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87656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387656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3771083"/>
            <a:ext cx="2542295" cy="1567543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9179561" y="4139355"/>
            <a:ext cx="164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Ujian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Akhir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Semester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571756" y="804529"/>
            <a:ext cx="3911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Topik</a:t>
            </a:r>
            <a:r>
              <a:rPr lang="en-US" sz="3600" b="1" dirty="0"/>
              <a:t> </a:t>
            </a:r>
            <a:r>
              <a:rPr lang="en-US" sz="3600" b="1" dirty="0" err="1"/>
              <a:t>Sebelum</a:t>
            </a:r>
            <a:r>
              <a:rPr lang="en-US" sz="3600" b="1" dirty="0"/>
              <a:t> UAS</a:t>
            </a:r>
          </a:p>
        </p:txBody>
      </p:sp>
    </p:spTree>
    <p:extLst>
      <p:ext uri="{BB962C8B-B14F-4D97-AF65-F5344CB8AC3E}">
        <p14:creationId xmlns:p14="http://schemas.microsoft.com/office/powerpoint/2010/main" val="38912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dahulu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3273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Pendahuluan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7" y="544975"/>
            <a:ext cx="665176" cy="7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juan Pembelaja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4" y="716437"/>
            <a:ext cx="5910035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5537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Capaian</a:t>
            </a:r>
            <a:r>
              <a:rPr lang="en-US" sz="4400" b="1" dirty="0"/>
              <a:t> </a:t>
            </a:r>
            <a:r>
              <a:rPr lang="en-US" sz="4400" b="1" dirty="0" err="1"/>
              <a:t>Pembelajaran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5" y="649446"/>
            <a:ext cx="791900" cy="6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ponen Penila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5068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Komponen</a:t>
            </a:r>
            <a:r>
              <a:rPr lang="en-US" sz="4400" b="1" dirty="0"/>
              <a:t> </a:t>
            </a:r>
            <a:r>
              <a:rPr lang="en-US" sz="4400" b="1" dirty="0" err="1"/>
              <a:t>Penilaian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2" y="616587"/>
            <a:ext cx="589305" cy="675421"/>
          </a:xfrm>
          <a:prstGeom prst="rect">
            <a:avLst/>
          </a:prstGeom>
        </p:spPr>
      </p:pic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3774122" y="1943100"/>
            <a:ext cx="4836478" cy="3228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824826"/>
            <a:ext cx="9144000" cy="17688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Judul</a:t>
            </a:r>
            <a:r>
              <a:rPr lang="en-US" dirty="0"/>
              <a:t> Sub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2843408"/>
            <a:ext cx="9144000" cy="337641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2726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264"/>
            <a:ext cx="12110720" cy="14007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9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071739" y="152987"/>
            <a:ext cx="1971606" cy="729735"/>
            <a:chOff x="648649" y="653143"/>
            <a:chExt cx="2138362" cy="791455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64" r:id="rId3"/>
    <p:sldLayoutId id="2147483676" r:id="rId4"/>
    <p:sldLayoutId id="2147483677" r:id="rId5"/>
    <p:sldLayoutId id="2147483674" r:id="rId6"/>
    <p:sldLayoutId id="2147483671" r:id="rId7"/>
    <p:sldLayoutId id="2147483675" r:id="rId8"/>
    <p:sldLayoutId id="2147483649" r:id="rId9"/>
    <p:sldLayoutId id="2147483665" r:id="rId10"/>
    <p:sldLayoutId id="2147483651" r:id="rId11"/>
    <p:sldLayoutId id="2147483652" r:id="rId12"/>
    <p:sldLayoutId id="2147483653" r:id="rId13"/>
    <p:sldLayoutId id="2147483654" r:id="rId14"/>
    <p:sldLayoutId id="2147483650" r:id="rId15"/>
    <p:sldLayoutId id="2147483657" r:id="rId16"/>
    <p:sldLayoutId id="2147483668" r:id="rId17"/>
    <p:sldLayoutId id="2147483678" r:id="rId18"/>
    <p:sldLayoutId id="2147483681" r:id="rId19"/>
    <p:sldLayoutId id="2147483666" r:id="rId20"/>
    <p:sldLayoutId id="2147483669" r:id="rId21"/>
    <p:sldLayoutId id="2147483667" r:id="rId22"/>
    <p:sldLayoutId id="2147483655" r:id="rId23"/>
    <p:sldLayoutId id="2147483672" r:id="rId24"/>
    <p:sldLayoutId id="2147483673" r:id="rId25"/>
    <p:sldLayoutId id="2147483663" r:id="rId26"/>
    <p:sldLayoutId id="214748368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E60A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514350" indent="-514350" algn="just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914400" indent="-457200" algn="just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DAN PEMROGRAMAN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FLOWCHART DAN PSEUDOCODE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CSF101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A813C8-E940-CF91-2B61-68F7FEEC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82" y="942683"/>
            <a:ext cx="6144521" cy="46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7D9B-D201-F622-C81B-C2207C76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B390D15-8D1F-0ABF-4535-CE87E9F38D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28956" y="463724"/>
            <a:ext cx="3735246" cy="2681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CONTOH </a:t>
            </a:r>
            <a:br>
              <a:rPr lang="en-US" dirty="0"/>
            </a:br>
            <a:r>
              <a:rPr lang="en-US" dirty="0"/>
              <a:t>FLOWCHART Login &amp; Register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8CDAC-DCEF-B4D1-AE2D-22BD1F37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67" y="0"/>
            <a:ext cx="50577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5D612-329F-6B36-D790-F5E488A9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7C492DC-3694-A32D-EC73-A275E97F47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34439" y="252707"/>
            <a:ext cx="6337772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Pseudocode Login &amp; Register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CF39A-2AED-5333-CFE0-AC39E9DB0ED1}"/>
              </a:ext>
            </a:extLst>
          </p:cNvPr>
          <p:cNvSpPr txBox="1"/>
          <p:nvPr/>
        </p:nvSpPr>
        <p:spPr>
          <a:xfrm>
            <a:off x="2434439" y="1179807"/>
            <a:ext cx="46926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Login_Register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Menangani</a:t>
            </a:r>
            <a:r>
              <a:rPr lang="en-US" dirty="0"/>
              <a:t> proses login dan register </a:t>
            </a:r>
            <a:r>
              <a:rPr lang="en-US" dirty="0" err="1"/>
              <a:t>pengguna</a:t>
            </a:r>
            <a:r>
              <a:rPr lang="en-US" dirty="0"/>
              <a:t>}</a:t>
            </a:r>
          </a:p>
          <a:p>
            <a:r>
              <a:rPr lang="en-US" b="1" dirty="0" err="1"/>
              <a:t>Deklarasi</a:t>
            </a:r>
            <a:endParaRPr lang="en-US" dirty="0"/>
          </a:p>
          <a:p>
            <a:r>
              <a:rPr lang="en-US" dirty="0" err="1"/>
              <a:t>tombol</a:t>
            </a:r>
            <a:r>
              <a:rPr lang="en-US" dirty="0"/>
              <a:t> : string</a:t>
            </a:r>
          </a:p>
          <a:p>
            <a:r>
              <a:rPr lang="en-US" b="1" dirty="0" err="1"/>
              <a:t>Implementasi</a:t>
            </a:r>
            <a:endParaRPr lang="en-US" dirty="0"/>
          </a:p>
          <a:p>
            <a:r>
              <a:rPr lang="en-US" dirty="0" err="1"/>
              <a:t>tampilkan</a:t>
            </a:r>
            <a:r>
              <a:rPr lang="en-US" dirty="0"/>
              <a:t>("</a:t>
            </a:r>
            <a:r>
              <a:rPr lang="en-US" dirty="0" err="1"/>
              <a:t>Tombol</a:t>
            </a:r>
            <a:r>
              <a:rPr lang="en-US" dirty="0"/>
              <a:t> Login dan Register")</a:t>
            </a:r>
          </a:p>
          <a:p>
            <a:r>
              <a:rPr lang="en-US" dirty="0"/>
              <a:t>read(</a:t>
            </a:r>
            <a:r>
              <a:rPr lang="en-US" dirty="0" err="1"/>
              <a:t>tombol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tombol</a:t>
            </a:r>
            <a:r>
              <a:rPr lang="en-US" dirty="0"/>
              <a:t> = "Register" then</a:t>
            </a:r>
          </a:p>
          <a:p>
            <a:r>
              <a:rPr lang="en-US" dirty="0"/>
              <a:t>    </a:t>
            </a:r>
            <a:r>
              <a:rPr lang="en-US" dirty="0" err="1"/>
              <a:t>prosesRegister</a:t>
            </a:r>
            <a:r>
              <a:rPr lang="en-US" dirty="0"/>
              <a:t>()</a:t>
            </a:r>
          </a:p>
          <a:p>
            <a:r>
              <a:rPr lang="en-US" dirty="0"/>
              <a:t>else if </a:t>
            </a:r>
            <a:r>
              <a:rPr lang="en-US" dirty="0" err="1"/>
              <a:t>tombol</a:t>
            </a:r>
            <a:r>
              <a:rPr lang="en-US" dirty="0"/>
              <a:t> = "Login" then</a:t>
            </a:r>
          </a:p>
          <a:p>
            <a:r>
              <a:rPr lang="en-US" dirty="0"/>
              <a:t>    </a:t>
            </a:r>
            <a:r>
              <a:rPr lang="en-US" dirty="0" err="1"/>
              <a:t>prosesLogin</a:t>
            </a:r>
            <a:r>
              <a:rPr lang="en-US" dirty="0"/>
              <a:t>()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write("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")</a:t>
            </a:r>
          </a:p>
          <a:p>
            <a:r>
              <a:rPr lang="en-US" dirty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88241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A5EA-B68C-3245-5E65-54C7D24C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E5B9DEF-A0BF-39DC-2660-C102EDD703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0377" y="242659"/>
            <a:ext cx="8618748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CODINGAN DUMMY </a:t>
            </a:r>
            <a:r>
              <a:rPr lang="en-US" sz="4000" dirty="0"/>
              <a:t>Login &amp; Register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3B4B7-2FFA-00D2-A73E-C0A9C19F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150"/>
          <a:stretch>
            <a:fillRect/>
          </a:stretch>
        </p:blipFill>
        <p:spPr>
          <a:xfrm>
            <a:off x="530837" y="964641"/>
            <a:ext cx="4518509" cy="38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FB76F-F8A1-0634-ECDA-F8878BFE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9" y="4988357"/>
            <a:ext cx="4420217" cy="181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595BE-1229-0F8A-FFA5-2FADBABA3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19" y="4988357"/>
            <a:ext cx="4305901" cy="1648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697C8A-8072-F7ED-EC84-1B5EDD746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143" y="964641"/>
            <a:ext cx="5363943" cy="35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3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6330"/>
            <a:ext cx="10515600" cy="81153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j-lt"/>
              </a:rPr>
              <a:t>Any Question</a:t>
            </a:r>
          </a:p>
        </p:txBody>
      </p:sp>
      <p:pic>
        <p:nvPicPr>
          <p:cNvPr id="9" name="Picture 8" descr="A group of colorful bubbles with question marks&#10;&#10;Description automatically generated">
            <a:extLst>
              <a:ext uri="{FF2B5EF4-FFF2-40B4-BE49-F238E27FC236}">
                <a16:creationId xmlns:a16="http://schemas.microsoft.com/office/drawing/2014/main" id="{D0AF8578-230F-23BC-7BFF-398FFA9A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23" y="1719182"/>
            <a:ext cx="4603353" cy="46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br>
              <a:rPr lang="en-US" dirty="0"/>
            </a:b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FD7CA-AEA3-C42C-D060-3214F261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14A4-4065-D8B1-8370-DE68DFD5C3D7}"/>
              </a:ext>
            </a:extLst>
          </p:cNvPr>
          <p:cNvSpPr txBox="1">
            <a:spLocks/>
          </p:cNvSpPr>
          <p:nvPr/>
        </p:nvSpPr>
        <p:spPr bwMode="auto">
          <a:xfrm>
            <a:off x="3921517" y="258184"/>
            <a:ext cx="7309466" cy="8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E60AC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" charset="0"/>
                <a:cs typeface="Arial" charset="0"/>
              </a:rPr>
              <a:t>APA ITU FLOWCHART 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328941-1C8C-5D84-BB93-EB3EB1D8DE85}"/>
              </a:ext>
            </a:extLst>
          </p:cNvPr>
          <p:cNvSpPr txBox="1">
            <a:spLocks/>
          </p:cNvSpPr>
          <p:nvPr/>
        </p:nvSpPr>
        <p:spPr>
          <a:xfrm>
            <a:off x="3785864" y="1068332"/>
            <a:ext cx="6606023" cy="4176712"/>
          </a:xfrm>
          <a:prstGeom prst="rect">
            <a:avLst/>
          </a:prstGeom>
          <a:noFill/>
        </p:spPr>
        <p:txBody>
          <a:bodyPr/>
          <a:lstStyle>
            <a:lvl1pPr marL="514350" indent="-51435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914400" indent="-4572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Simbol</a:t>
            </a:r>
            <a:r>
              <a:rPr lang="en-US" sz="2400" dirty="0"/>
              <a:t> —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dan </a:t>
            </a:r>
            <a:r>
              <a:rPr lang="en-US" sz="2400" dirty="0" err="1"/>
              <a:t>aliran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yang </a:t>
            </a:r>
            <a:r>
              <a:rPr lang="en-US" sz="2400" dirty="0" err="1"/>
              <a:t>ditunjukkan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Fungsi</a:t>
            </a:r>
            <a:r>
              <a:rPr lang="en-US" sz="2400" dirty="0"/>
              <a:t> Diagram </a:t>
            </a:r>
            <a:r>
              <a:rPr lang="en-US" sz="2400" dirty="0" err="1"/>
              <a:t>alir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—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/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dan </a:t>
            </a:r>
            <a:r>
              <a:rPr lang="en-US" sz="2400" dirty="0" err="1"/>
              <a:t>bermanfaat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sesuah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 </a:t>
            </a:r>
            <a:r>
              <a:rPr lang="en-US" sz="2400" dirty="0" err="1"/>
              <a:t>atau</a:t>
            </a:r>
            <a:r>
              <a:rPr lang="en-US" sz="2400" dirty="0"/>
              <a:t> program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8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846801" y="423531"/>
            <a:ext cx="10276724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Simbol</a:t>
            </a:r>
            <a:r>
              <a:rPr lang="en-US" dirty="0"/>
              <a:t> - </a:t>
            </a:r>
            <a:r>
              <a:rPr lang="en-US" dirty="0" err="1"/>
              <a:t>simbol</a:t>
            </a:r>
            <a:r>
              <a:rPr lang="en-US" dirty="0"/>
              <a:t> pada Flowchart.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B938E-9F76-8E09-3761-09B8B098B918}"/>
              </a:ext>
            </a:extLst>
          </p:cNvPr>
          <p:cNvSpPr txBox="1"/>
          <p:nvPr/>
        </p:nvSpPr>
        <p:spPr>
          <a:xfrm>
            <a:off x="432079" y="1135464"/>
            <a:ext cx="10530575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Processor </a:t>
            </a:r>
          </a:p>
          <a:p>
            <a:pPr lvl="0"/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baik</a:t>
            </a:r>
            <a:r>
              <a:rPr lang="en-US" dirty="0"/>
              <a:t> 1 data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Decision</a:t>
            </a:r>
          </a:p>
          <a:p>
            <a:pPr lvl="0"/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/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Input / Output </a:t>
            </a:r>
          </a:p>
          <a:p>
            <a:pPr lvl="0"/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Cetak</a:t>
            </a:r>
            <a:r>
              <a:rPr lang="en-US" sz="2000" dirty="0"/>
              <a:t> Document </a:t>
            </a:r>
          </a:p>
          <a:p>
            <a:pPr lvl="0"/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proses </a:t>
            </a: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/ End </a:t>
            </a:r>
            <a:r>
              <a:rPr lang="en-US" sz="2000" dirty="0" err="1"/>
              <a:t>Termitator</a:t>
            </a:r>
            <a:endParaRPr lang="en-US" sz="2000" dirty="0"/>
          </a:p>
          <a:p>
            <a:pPr lvl="0"/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mau</a:t>
            </a:r>
            <a:r>
              <a:rPr lang="en-US" sz="2000" dirty="0"/>
              <a:t> </a:t>
            </a:r>
            <a:r>
              <a:rPr lang="en-US" sz="2000" dirty="0" err="1"/>
              <a:t>memulai</a:t>
            </a:r>
            <a:r>
              <a:rPr lang="en-US" sz="2000" dirty="0"/>
              <a:t> / </a:t>
            </a:r>
            <a:r>
              <a:rPr lang="en-US" sz="2000" dirty="0" err="1"/>
              <a:t>menghentikan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diagram </a:t>
            </a:r>
            <a:r>
              <a:rPr lang="en-US" sz="2000" dirty="0" err="1"/>
              <a:t>alir</a:t>
            </a:r>
            <a:r>
              <a:rPr lang="en-US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Line Connector </a:t>
            </a:r>
          </a:p>
          <a:p>
            <a:pPr lvl="0"/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menyambung</a:t>
            </a:r>
            <a:r>
              <a:rPr lang="en-US" sz="2000" dirty="0"/>
              <a:t> / </a:t>
            </a:r>
            <a:r>
              <a:rPr lang="en-US" sz="2000" dirty="0" err="1"/>
              <a:t>mengarahkan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— </a:t>
            </a:r>
            <a:r>
              <a:rPr lang="en-US" sz="2000" dirty="0" err="1"/>
              <a:t>simbol</a:t>
            </a:r>
            <a:r>
              <a:rPr lang="en-US" sz="2000" dirty="0"/>
              <a:t> Ruang yang lain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Loop Connector</a:t>
            </a:r>
          </a:p>
          <a:p>
            <a:pPr lvl="0"/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proses </a:t>
            </a:r>
            <a:r>
              <a:rPr lang="en-US" sz="2000" dirty="0" err="1"/>
              <a:t>perulangan</a:t>
            </a:r>
            <a:r>
              <a:rPr lang="en-US" sz="2000" dirty="0"/>
              <a:t> pada </a:t>
            </a:r>
            <a:r>
              <a:rPr lang="en-US" sz="2000" dirty="0" err="1"/>
              <a:t>alur</a:t>
            </a:r>
            <a:r>
              <a:rPr lang="en-US" sz="2000" dirty="0"/>
              <a:t> Diagram Alir </a:t>
            </a:r>
          </a:p>
          <a:p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B515-BA9C-C643-F8C4-7C437E782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E85F56-F5AC-DBB6-F833-0A94FCC345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6801" y="423531"/>
            <a:ext cx="10276724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Simbol</a:t>
            </a:r>
            <a:r>
              <a:rPr lang="en-US" dirty="0"/>
              <a:t> - </a:t>
            </a:r>
            <a:r>
              <a:rPr lang="en-US" dirty="0" err="1"/>
              <a:t>simbol</a:t>
            </a:r>
            <a:r>
              <a:rPr lang="en-US" dirty="0"/>
              <a:t> pada Flowchart.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3A295ADD-CB2B-6040-FEA3-4E9FDEABB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8922" y="1099457"/>
            <a:ext cx="763415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9CC2A-0EAD-49A7-35A4-2367635B4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AEA3-EC7B-98EA-7DD1-DDCC41C440C2}"/>
              </a:ext>
            </a:extLst>
          </p:cNvPr>
          <p:cNvSpPr txBox="1">
            <a:spLocks/>
          </p:cNvSpPr>
          <p:nvPr/>
        </p:nvSpPr>
        <p:spPr bwMode="auto">
          <a:xfrm>
            <a:off x="3921517" y="258184"/>
            <a:ext cx="7309466" cy="8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E60AC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" charset="0"/>
                <a:cs typeface="Arial" charset="0"/>
              </a:rPr>
              <a:t>APA ITU PSEUDOCODE?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7BAD80-D660-E12C-C49C-EB68EB114F02}"/>
              </a:ext>
            </a:extLst>
          </p:cNvPr>
          <p:cNvSpPr txBox="1">
            <a:spLocks/>
          </p:cNvSpPr>
          <p:nvPr/>
        </p:nvSpPr>
        <p:spPr>
          <a:xfrm>
            <a:off x="3785864" y="1068332"/>
            <a:ext cx="6606023" cy="4176712"/>
          </a:xfrm>
          <a:prstGeom prst="rect">
            <a:avLst/>
          </a:prstGeom>
          <a:noFill/>
        </p:spPr>
        <p:txBody>
          <a:bodyPr/>
          <a:lstStyle>
            <a:lvl1pPr marL="514350" indent="-51435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914400" indent="-4572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Pseudocode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b="1" dirty="0" err="1"/>
              <a:t>teks</a:t>
            </a:r>
            <a:r>
              <a:rPr lang="en-US" sz="2400" dirty="0"/>
              <a:t> yang </a:t>
            </a:r>
            <a:r>
              <a:rPr lang="en-US" sz="2400" dirty="0" err="1"/>
              <a:t>mirip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 (natural language).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Tujuannya</a:t>
            </a:r>
            <a:r>
              <a:rPr lang="en-US" sz="2400" dirty="0"/>
              <a:t>: </a:t>
            </a: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dipahami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diterjemahkan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(C++, Python, Java, </a:t>
            </a:r>
            <a:r>
              <a:rPr lang="en-US" sz="2400" dirty="0" err="1"/>
              <a:t>dll</a:t>
            </a:r>
            <a:r>
              <a:rPr lang="en-US" sz="2400" dirty="0"/>
              <a:t>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Jadi, pseudocode = </a:t>
            </a:r>
            <a:r>
              <a:rPr lang="en-US" sz="2400" b="1" dirty="0" err="1"/>
              <a:t>jembatan</a:t>
            </a:r>
            <a:r>
              <a:rPr lang="en-US" sz="2400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flowchart dan </a:t>
            </a:r>
            <a:r>
              <a:rPr lang="en-US" sz="2400" b="1" dirty="0" err="1"/>
              <a:t>kode</a:t>
            </a:r>
            <a:r>
              <a:rPr lang="en-US" sz="2400" b="1" dirty="0"/>
              <a:t> program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4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D372-8F2A-DAF7-BBA3-001FE5B7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717E-6283-7268-B97D-D100C88AD825}"/>
              </a:ext>
            </a:extLst>
          </p:cNvPr>
          <p:cNvSpPr txBox="1">
            <a:spLocks/>
          </p:cNvSpPr>
          <p:nvPr/>
        </p:nvSpPr>
        <p:spPr bwMode="auto">
          <a:xfrm>
            <a:off x="3961711" y="258184"/>
            <a:ext cx="7309466" cy="8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E60AC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" charset="0"/>
                <a:cs typeface="Arial" charset="0"/>
              </a:rPr>
              <a:t>STRUKTUR PSEUDOCODE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C9B100-E598-2D6B-93D5-E8BE454837FB}"/>
              </a:ext>
            </a:extLst>
          </p:cNvPr>
          <p:cNvSpPr txBox="1">
            <a:spLocks/>
          </p:cNvSpPr>
          <p:nvPr/>
        </p:nvSpPr>
        <p:spPr>
          <a:xfrm>
            <a:off x="3785864" y="1068332"/>
            <a:ext cx="6606023" cy="4176712"/>
          </a:xfrm>
          <a:prstGeom prst="rect">
            <a:avLst/>
          </a:prstGeom>
          <a:noFill/>
        </p:spPr>
        <p:txBody>
          <a:bodyPr/>
          <a:lstStyle>
            <a:lvl1pPr marL="514350" indent="-51435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914400" indent="-4572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4FE9C-C443-A871-564F-A4768695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00"/>
          <a:stretch>
            <a:fillRect/>
          </a:stretch>
        </p:blipFill>
        <p:spPr>
          <a:xfrm>
            <a:off x="3974009" y="1068332"/>
            <a:ext cx="7297168" cy="30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19D14-2D05-5E9E-B390-35DFB0CA4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093B59B-E448-2F9F-D776-F9F60C20EB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28956" y="463724"/>
            <a:ext cx="3152443" cy="2681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CONTOH </a:t>
            </a:r>
            <a:br>
              <a:rPr lang="en-US" dirty="0"/>
            </a:br>
            <a:r>
              <a:rPr lang="en-US" dirty="0"/>
              <a:t>FLOWCHART KALKULATOR</a:t>
            </a:r>
            <a:br>
              <a:rPr lang="en-US" dirty="0"/>
            </a:br>
            <a:r>
              <a:rPr lang="en-US" dirty="0"/>
              <a:t>PERTAMBAHAN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B1872-D2A8-248C-59F8-56325A9F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44" y="0"/>
            <a:ext cx="4260500" cy="67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262AC-2DF3-9D1F-E1AF-CD57222F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DE277BD-ECA5-7C25-8E42-7D9F38AA69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997147" y="242659"/>
            <a:ext cx="531284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CONTOH PSEUDOCODE DARI FLOWCHART DI ATAS</a:t>
            </a:r>
            <a:br>
              <a:rPr lang="en-US" dirty="0"/>
            </a:b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D1198-CF35-7FB5-74AB-C7C11BA5A444}"/>
              </a:ext>
            </a:extLst>
          </p:cNvPr>
          <p:cNvSpPr txBox="1"/>
          <p:nvPr/>
        </p:nvSpPr>
        <p:spPr>
          <a:xfrm>
            <a:off x="3114989" y="1577591"/>
            <a:ext cx="36878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Pertambahan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Dua Angka}</a:t>
            </a:r>
          </a:p>
          <a:p>
            <a:r>
              <a:rPr lang="en-US" b="1" dirty="0" err="1"/>
              <a:t>Deklarasi</a:t>
            </a:r>
            <a:endParaRPr lang="en-US" dirty="0"/>
          </a:p>
          <a:p>
            <a:r>
              <a:rPr lang="en-US" dirty="0"/>
              <a:t>angka1, angka2, </a:t>
            </a:r>
            <a:r>
              <a:rPr lang="en-US" dirty="0" err="1"/>
              <a:t>hasil</a:t>
            </a:r>
            <a:r>
              <a:rPr lang="en-US" dirty="0"/>
              <a:t> : integer</a:t>
            </a:r>
          </a:p>
          <a:p>
            <a:r>
              <a:rPr lang="en-US" b="1" dirty="0" err="1"/>
              <a:t>Implementasi</a:t>
            </a:r>
            <a:endParaRPr lang="en-US" dirty="0"/>
          </a:p>
          <a:p>
            <a:r>
              <a:rPr lang="en-US" dirty="0"/>
              <a:t>read(angka1)</a:t>
            </a:r>
          </a:p>
          <a:p>
            <a:r>
              <a:rPr lang="en-US" dirty="0"/>
              <a:t>read(angka2)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operasi</a:t>
            </a:r>
            <a:r>
              <a:rPr lang="en-US" dirty="0"/>
              <a:t> = "</a:t>
            </a:r>
            <a:r>
              <a:rPr lang="en-US" dirty="0" err="1"/>
              <a:t>tambah</a:t>
            </a:r>
            <a:r>
              <a:rPr lang="en-US" dirty="0"/>
              <a:t>" then</a:t>
            </a:r>
          </a:p>
          <a:p>
            <a:r>
              <a:rPr lang="en-US" dirty="0"/>
              <a:t>    </a:t>
            </a:r>
            <a:r>
              <a:rPr lang="en-US" dirty="0" err="1"/>
              <a:t>hasil</a:t>
            </a:r>
            <a:r>
              <a:rPr lang="en-US" dirty="0"/>
              <a:t> ← angka1 + angka2</a:t>
            </a:r>
          </a:p>
          <a:p>
            <a:r>
              <a:rPr lang="en-US" dirty="0"/>
              <a:t>    write(</a:t>
            </a:r>
            <a:r>
              <a:rPr lang="en-US" dirty="0" err="1"/>
              <a:t>hasil</a:t>
            </a:r>
            <a:r>
              <a:rPr lang="en-US" dirty="0"/>
              <a:t>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write("</a:t>
            </a:r>
            <a:r>
              <a:rPr lang="en-US" dirty="0" err="1"/>
              <a:t>Pesan</a:t>
            </a:r>
            <a:r>
              <a:rPr lang="en-US" dirty="0"/>
              <a:t> Error")</a:t>
            </a:r>
          </a:p>
          <a:p>
            <a:r>
              <a:rPr lang="en-US" dirty="0"/>
              <a:t>endif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E8A2-938A-FEBD-BD3B-3C16BE530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33B53CE-6772-F016-7CDB-A59F81CAB4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0377" y="242659"/>
            <a:ext cx="7222027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CODINGAN DARI FLOWCHART DAN PSEUDOCODE DI ATAS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3223A-057E-E7BB-6625-51E233E3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101933"/>
            <a:ext cx="5725324" cy="4915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DC2DC-7F7D-0139-06C3-0CA9EA32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68" y="1169759"/>
            <a:ext cx="416300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EU Color">
      <a:dk1>
        <a:srgbClr val="0E60AC"/>
      </a:dk1>
      <a:lt1>
        <a:sysClr val="window" lastClr="FFFFFF"/>
      </a:lt1>
      <a:dk2>
        <a:srgbClr val="0E60AC"/>
      </a:dk2>
      <a:lt2>
        <a:srgbClr val="FFFFFF"/>
      </a:lt2>
      <a:accent1>
        <a:srgbClr val="0B4E8B"/>
      </a:accent1>
      <a:accent2>
        <a:srgbClr val="EF7220"/>
      </a:accent2>
      <a:accent3>
        <a:srgbClr val="0F68B9"/>
      </a:accent3>
      <a:accent4>
        <a:srgbClr val="DA6210"/>
      </a:accent4>
      <a:accent5>
        <a:srgbClr val="D8D8D8"/>
      </a:accent5>
      <a:accent6>
        <a:srgbClr val="0B4E8B"/>
      </a:accent6>
      <a:hlink>
        <a:srgbClr val="DA6210"/>
      </a:hlink>
      <a:folHlink>
        <a:srgbClr val="EF7220"/>
      </a:folHlink>
    </a:clrScheme>
    <a:fontScheme name="Font UEU Basic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PPT (Sudah Transform)" id="{4A1D9D93-713F-459F-BBFB-1DE982FF7424}" vid="{69288B8F-0A48-4C79-93C3-AC0192282F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 PPT (Sudah Transform)</Template>
  <TotalTime>1805</TotalTime>
  <Words>392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Tw Cen MT</vt:lpstr>
      <vt:lpstr>Office Theme</vt:lpstr>
      <vt:lpstr>ALGORITMA DAN PEMROGRAMAN</vt:lpstr>
      <vt:lpstr>PowerPoint Presentation</vt:lpstr>
      <vt:lpstr>Simbol - simbol pada Flowchart.</vt:lpstr>
      <vt:lpstr>Simbol - simbol pada Flowchart.</vt:lpstr>
      <vt:lpstr>PowerPoint Presentation</vt:lpstr>
      <vt:lpstr>PowerPoint Presentation</vt:lpstr>
      <vt:lpstr>CONTOH  FLOWCHART KALKULATOR PERTAMBAHAN </vt:lpstr>
      <vt:lpstr>CONTOH PSEUDOCODE DARI FLOWCHART DI ATAS </vt:lpstr>
      <vt:lpstr>CODINGAN DARI FLOWCHART DAN PSEUDOCODE DI ATAS</vt:lpstr>
      <vt:lpstr>CONTOH  FLOWCHART Login &amp; Register </vt:lpstr>
      <vt:lpstr>Pseudocode Login &amp; Register</vt:lpstr>
      <vt:lpstr>CODINGAN DUMMY Login &amp; Register</vt:lpstr>
      <vt:lpstr>Any Question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ARTIFISIAL</dc:title>
  <dc:creator>Jessica Christianna</dc:creator>
  <cp:lastModifiedBy>Tutut Mulyono</cp:lastModifiedBy>
  <cp:revision>82</cp:revision>
  <dcterms:created xsi:type="dcterms:W3CDTF">2023-08-22T04:41:51Z</dcterms:created>
  <dcterms:modified xsi:type="dcterms:W3CDTF">2025-09-24T21:12:16Z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2023-08-22T04:50:37Z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cdf0f113-eac9-4316-8cb9-e23830181d37</vt:lpwstr>
  </property>
  <property fmtid="{D5CDD505-2E9C-101B-9397-08002B2CF9AE}" pid="7" name="MSIP_Label_defa4170-0d19-0005-0004-bc88714345d2_ActionId">
    <vt:lpwstr>b6fc0939-d182-4b3d-88d3-9d196aab1410</vt:lpwstr>
  </property>
  <property fmtid="{D5CDD505-2E9C-101B-9397-08002B2CF9AE}" pid="8" name="MSIP_Label_defa4170-0d19-0005-0004-bc88714345d2_ContentBits">
    <vt:lpwstr>0</vt:lpwstr>
  </property>
</Properties>
</file>