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256" r:id="rId2"/>
    <p:sldId id="265" r:id="rId3"/>
    <p:sldId id="284" r:id="rId4"/>
    <p:sldId id="263" r:id="rId5"/>
    <p:sldId id="281" r:id="rId6"/>
    <p:sldId id="266" r:id="rId7"/>
    <p:sldId id="267" r:id="rId8"/>
    <p:sldId id="282" r:id="rId9"/>
    <p:sldId id="268" r:id="rId10"/>
    <p:sldId id="275" r:id="rId11"/>
    <p:sldId id="276" r:id="rId12"/>
    <p:sldId id="277" r:id="rId13"/>
    <p:sldId id="278" r:id="rId14"/>
    <p:sldId id="283" r:id="rId15"/>
    <p:sldId id="269" r:id="rId16"/>
    <p:sldId id="272" r:id="rId17"/>
    <p:sldId id="280" r:id="rId18"/>
    <p:sldId id="270"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658773-5616-4A3F-BDC7-C6D38EE96E14}" type="datetimeFigureOut">
              <a:rPr lang="en-US" smtClean="0"/>
              <a:t>10/1/2019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92809B-F922-4280-8459-DC793D4F8E3E}" type="slidenum">
              <a:rPr lang="en-US" smtClean="0"/>
              <a:t>‹#›</a:t>
            </a:fld>
            <a:endParaRPr lang="en-US"/>
          </a:p>
        </p:txBody>
      </p:sp>
    </p:spTree>
    <p:extLst>
      <p:ext uri="{BB962C8B-B14F-4D97-AF65-F5344CB8AC3E}">
        <p14:creationId xmlns:p14="http://schemas.microsoft.com/office/powerpoint/2010/main" val="13391945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AF4FA3-50EF-4980-A544-9BA9BC046B2B}" type="datetimeFigureOut">
              <a:rPr lang="en-US" smtClean="0"/>
              <a:t>10/1/2019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BEC2D8-22E0-4121-9684-42FEE3315C87}" type="slidenum">
              <a:rPr lang="en-US" smtClean="0"/>
              <a:t>‹#›</a:t>
            </a:fld>
            <a:endParaRPr lang="en-US"/>
          </a:p>
        </p:txBody>
      </p:sp>
    </p:spTree>
    <p:extLst>
      <p:ext uri="{BB962C8B-B14F-4D97-AF65-F5344CB8AC3E}">
        <p14:creationId xmlns:p14="http://schemas.microsoft.com/office/powerpoint/2010/main" val="702472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BEC2D8-22E0-4121-9684-42FEE3315C87}" type="slidenum">
              <a:rPr lang="en-US" smtClean="0"/>
              <a:t>2</a:t>
            </a:fld>
            <a:endParaRPr lang="en-US"/>
          </a:p>
        </p:txBody>
      </p:sp>
    </p:spTree>
    <p:extLst>
      <p:ext uri="{BB962C8B-B14F-4D97-AF65-F5344CB8AC3E}">
        <p14:creationId xmlns:p14="http://schemas.microsoft.com/office/powerpoint/2010/main" val="120080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261D6FB-81F7-4138-8050-E0E5B5DEC76A}" type="datetime1">
              <a:rPr lang="en-US" smtClean="0"/>
              <a:t>10/1/2019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CF31F4C-768B-4F00-B00C-CFE78DD95E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2E2420-E960-44B1-BBBF-A989563E43B7}"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31F4C-768B-4F00-B00C-CFE78DD95E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CDE246-0325-41F1-BBF4-77DFB3E74B4A}"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31F4C-768B-4F00-B00C-CFE78DD95E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D975727-69EC-4BD1-B314-7DCD673D15A5}" type="datetime1">
              <a:rPr lang="en-US" smtClean="0"/>
              <a:t>10/1/2019</a:t>
            </a:fld>
            <a:endParaRPr lang="en-US"/>
          </a:p>
        </p:txBody>
      </p:sp>
      <p:sp>
        <p:nvSpPr>
          <p:cNvPr id="9" name="Slide Number Placeholder 8"/>
          <p:cNvSpPr>
            <a:spLocks noGrp="1"/>
          </p:cNvSpPr>
          <p:nvPr>
            <p:ph type="sldNum" sz="quarter" idx="15"/>
          </p:nvPr>
        </p:nvSpPr>
        <p:spPr/>
        <p:txBody>
          <a:bodyPr rtlCol="0"/>
          <a:lstStyle/>
          <a:p>
            <a:fld id="{0CF31F4C-768B-4F00-B00C-CFE78DD95E7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D244ED9-717E-420C-9035-B10A8B537563}" type="datetime1">
              <a:rPr lang="en-US" smtClean="0"/>
              <a:t>10/1/2019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CF31F4C-768B-4F00-B00C-CFE78DD95E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5EFB66-ADB4-4426-B17B-0C8884B9DC4B}" type="datetime1">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31F4C-768B-4F00-B00C-CFE78DD95E7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01D3C58-5510-4B90-8C2E-22ED74507578}" type="datetime1">
              <a:rPr lang="en-US" smtClean="0"/>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31F4C-768B-4F00-B00C-CFE78DD95E7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7C7A48E-2CBA-4215-BCDC-0FE47FF8BF14}" type="datetime1">
              <a:rPr lang="en-US" smtClean="0"/>
              <a:t>10/1/2019</a:t>
            </a:fld>
            <a:endParaRPr lang="en-US"/>
          </a:p>
        </p:txBody>
      </p:sp>
      <p:sp>
        <p:nvSpPr>
          <p:cNvPr id="7" name="Slide Number Placeholder 6"/>
          <p:cNvSpPr>
            <a:spLocks noGrp="1"/>
          </p:cNvSpPr>
          <p:nvPr>
            <p:ph type="sldNum" sz="quarter" idx="11"/>
          </p:nvPr>
        </p:nvSpPr>
        <p:spPr/>
        <p:txBody>
          <a:bodyPr rtlCol="0"/>
          <a:lstStyle/>
          <a:p>
            <a:fld id="{0CF31F4C-768B-4F00-B00C-CFE78DD95E7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8295D-4BB2-466D-9064-121F36EDBB76}" type="datetime1">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31F4C-768B-4F00-B00C-CFE78DD95E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E01ED13-2FF2-4960-870C-41069C51F9B3}" type="datetime1">
              <a:rPr lang="en-US" smtClean="0"/>
              <a:t>10/1/2019</a:t>
            </a:fld>
            <a:endParaRPr lang="en-US"/>
          </a:p>
        </p:txBody>
      </p:sp>
      <p:sp>
        <p:nvSpPr>
          <p:cNvPr id="22" name="Slide Number Placeholder 21"/>
          <p:cNvSpPr>
            <a:spLocks noGrp="1"/>
          </p:cNvSpPr>
          <p:nvPr>
            <p:ph type="sldNum" sz="quarter" idx="15"/>
          </p:nvPr>
        </p:nvSpPr>
        <p:spPr/>
        <p:txBody>
          <a:bodyPr rtlCol="0"/>
          <a:lstStyle/>
          <a:p>
            <a:fld id="{0CF31F4C-768B-4F00-B00C-CFE78DD95E7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689984A-7525-410E-9614-40124540312B}" type="datetime1">
              <a:rPr lang="en-US" smtClean="0"/>
              <a:t>10/1/2019</a:t>
            </a:fld>
            <a:endParaRPr lang="en-US"/>
          </a:p>
        </p:txBody>
      </p:sp>
      <p:sp>
        <p:nvSpPr>
          <p:cNvPr id="18" name="Slide Number Placeholder 17"/>
          <p:cNvSpPr>
            <a:spLocks noGrp="1"/>
          </p:cNvSpPr>
          <p:nvPr>
            <p:ph type="sldNum" sz="quarter" idx="11"/>
          </p:nvPr>
        </p:nvSpPr>
        <p:spPr/>
        <p:txBody>
          <a:bodyPr rtlCol="0"/>
          <a:lstStyle/>
          <a:p>
            <a:fld id="{0CF31F4C-768B-4F00-B00C-CFE78DD95E7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1CF83E2-9326-49E0-9553-0B78E77D77EC}" type="datetime1">
              <a:rPr lang="en-US" smtClean="0"/>
              <a:t>10/1/2019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F31F4C-768B-4F00-B00C-CFE78DD95E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57200"/>
            <a:ext cx="7848600" cy="2743200"/>
          </a:xfrm>
        </p:spPr>
        <p:txBody>
          <a:bodyPr>
            <a:normAutofit fontScale="90000"/>
          </a:bodyPr>
          <a:lstStyle/>
          <a:p>
            <a:pPr algn="ctr"/>
            <a:r>
              <a:rPr lang="en-US" sz="5300" dirty="0" smtClean="0">
                <a:solidFill>
                  <a:schemeClr val="tx1"/>
                </a:solidFill>
                <a:latin typeface="Times New Roman" pitchFamily="18" charset="0"/>
                <a:cs typeface="Times New Roman" pitchFamily="18" charset="0"/>
              </a:rPr>
              <a:t>BE PROJECT</a:t>
            </a:r>
            <a:br>
              <a:rPr lang="en-US" sz="5300" dirty="0" smtClean="0">
                <a:solidFill>
                  <a:schemeClr val="tx1"/>
                </a:solidFill>
                <a:latin typeface="Times New Roman" pitchFamily="18" charset="0"/>
                <a:cs typeface="Times New Roman" pitchFamily="18" charset="0"/>
              </a:rPr>
            </a:br>
            <a:r>
              <a:rPr lang="en-US" sz="4800" dirty="0" smtClean="0">
                <a:latin typeface="Times New Roman" pitchFamily="18" charset="0"/>
                <a:cs typeface="Times New Roman" pitchFamily="18" charset="0"/>
              </a:rPr>
              <a:t/>
            </a:r>
            <a:br>
              <a:rPr lang="en-US" sz="4800" dirty="0" smtClean="0">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CUSTOMER CLASSIFICATION PREDICTION MODEL FOR ONLINE STORE</a:t>
            </a:r>
            <a:endParaRPr lang="en-US" sz="36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752600" y="3733800"/>
            <a:ext cx="7391400" cy="2667000"/>
          </a:xfrm>
        </p:spPr>
        <p:txBody>
          <a:bodyPr>
            <a:normAutofit/>
          </a:bodyPr>
          <a:lstStyle/>
          <a:p>
            <a:pPr lvl="2" algn="just">
              <a:buClr>
                <a:schemeClr val="tx1"/>
              </a:buClr>
            </a:pPr>
            <a:r>
              <a:rPr lang="en-US" sz="2400" b="0" dirty="0" smtClean="0">
                <a:solidFill>
                  <a:schemeClr val="tx1"/>
                </a:solidFill>
                <a:latin typeface="Times New Roman" pitchFamily="18" charset="0"/>
                <a:cs typeface="Times New Roman" pitchFamily="18" charset="0"/>
              </a:rPr>
              <a:t>Team Member 1: Arhanti Gawde</a:t>
            </a:r>
          </a:p>
          <a:p>
            <a:pPr lvl="1" algn="just">
              <a:buClr>
                <a:schemeClr val="tx1"/>
              </a:buClr>
            </a:pPr>
            <a:r>
              <a:rPr lang="en-US" sz="2400" b="0" dirty="0" smtClean="0">
                <a:solidFill>
                  <a:schemeClr val="tx1"/>
                </a:solidFill>
                <a:latin typeface="Times New Roman" pitchFamily="18" charset="0"/>
                <a:cs typeface="Times New Roman" pitchFamily="18" charset="0"/>
              </a:rPr>
              <a:t>	Team Member 2: Arpita Hirlekar</a:t>
            </a:r>
          </a:p>
          <a:p>
            <a:pPr lvl="1" algn="just">
              <a:buClr>
                <a:schemeClr val="tx1"/>
              </a:buClr>
            </a:pPr>
            <a:r>
              <a:rPr lang="en-US" sz="2400" b="0" dirty="0" smtClean="0">
                <a:solidFill>
                  <a:schemeClr val="tx1"/>
                </a:solidFill>
                <a:latin typeface="Times New Roman" pitchFamily="18" charset="0"/>
                <a:cs typeface="Times New Roman" pitchFamily="18" charset="0"/>
              </a:rPr>
              <a:t>	Team Member 3: Snehal Surve</a:t>
            </a:r>
            <a:endParaRPr lang="en-US" sz="2400" dirty="0">
              <a:latin typeface="Times New Roman" pitchFamily="18" charset="0"/>
              <a:cs typeface="Times New Roman" pitchFamily="18" charset="0"/>
            </a:endParaRPr>
          </a:p>
          <a:p>
            <a:pPr lvl="1" algn="just">
              <a:buClr>
                <a:schemeClr val="tx1"/>
              </a:buClr>
            </a:pPr>
            <a:endParaRPr lang="en-US" sz="2400" b="0" dirty="0" smtClean="0">
              <a:solidFill>
                <a:schemeClr val="tx1"/>
              </a:solidFill>
              <a:latin typeface="Times New Roman" pitchFamily="18" charset="0"/>
              <a:cs typeface="Times New Roman" pitchFamily="18" charset="0"/>
            </a:endParaRPr>
          </a:p>
          <a:p>
            <a:pPr lvl="1" algn="just">
              <a:buClr>
                <a:schemeClr val="tx1"/>
              </a:buClr>
            </a:pPr>
            <a:r>
              <a:rPr lang="en-US" sz="2400" dirty="0">
                <a:latin typeface="Times New Roman" pitchFamily="18" charset="0"/>
                <a:cs typeface="Times New Roman" pitchFamily="18" charset="0"/>
              </a:rPr>
              <a:t>	</a:t>
            </a:r>
            <a:r>
              <a:rPr lang="en-US" sz="2400" b="0" dirty="0" smtClean="0">
                <a:solidFill>
                  <a:schemeClr val="tx1"/>
                </a:solidFill>
                <a:latin typeface="Times New Roman" pitchFamily="18" charset="0"/>
                <a:cs typeface="Times New Roman" pitchFamily="18" charset="0"/>
              </a:rPr>
              <a:t>Project Guide: Prof. Pravin Adivarekar</a:t>
            </a:r>
            <a:endParaRPr lang="en-US" sz="2400" b="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116478"/>
            <a:ext cx="7467600" cy="5711952"/>
          </a:xfrm>
        </p:spPr>
        <p:txBody>
          <a:bodyPr>
            <a:normAutofit/>
          </a:bodyPr>
          <a:lstStyle/>
          <a:p>
            <a:pPr>
              <a:buClrTx/>
              <a:buFont typeface="Wingdings" pitchFamily="2" charset="2"/>
              <a:buChar char="Ø"/>
            </a:pPr>
            <a:r>
              <a:rPr lang="en-US" sz="2600" u="sng" dirty="0" smtClean="0">
                <a:latin typeface="Times New Roman" pitchFamily="18" charset="0"/>
                <a:cs typeface="Times New Roman" pitchFamily="18" charset="0"/>
              </a:rPr>
              <a:t>DATA COLLECTION</a:t>
            </a:r>
          </a:p>
          <a:p>
            <a:pPr algn="just">
              <a:buClrTx/>
              <a:buSzPct val="150000"/>
              <a:buFont typeface="Arial" pitchFamily="34" charset="0"/>
              <a:buChar char="•"/>
            </a:pPr>
            <a:r>
              <a:rPr lang="en-US" sz="2600" dirty="0" smtClean="0">
                <a:latin typeface="Times New Roman" pitchFamily="18" charset="0"/>
                <a:cs typeface="Times New Roman" pitchFamily="18" charset="0"/>
              </a:rPr>
              <a:t>Data collection is the process of gathering and measuring data, information or any variables of interest in a standardized and established manner. </a:t>
            </a:r>
          </a:p>
          <a:p>
            <a:pPr algn="just">
              <a:buClrTx/>
              <a:buSzPct val="150000"/>
              <a:buFont typeface="Arial" pitchFamily="34" charset="0"/>
              <a:buChar char="•"/>
            </a:pPr>
            <a:r>
              <a:rPr lang="en-US" sz="2600" dirty="0" smtClean="0">
                <a:latin typeface="Times New Roman" pitchFamily="18" charset="0"/>
                <a:cs typeface="Times New Roman" pitchFamily="18" charset="0"/>
              </a:rPr>
              <a:t>Usually initial and integral component in data mining is data collection which depends on environment of the domain. The primary goal of any data collection is to capture quality data or evidence. </a:t>
            </a:r>
          </a:p>
          <a:p>
            <a:pPr algn="just">
              <a:buClrTx/>
              <a:buSzPct val="150000"/>
              <a:buFont typeface="Arial" pitchFamily="34" charset="0"/>
              <a:buChar char="•"/>
            </a:pPr>
            <a:r>
              <a:rPr lang="en-US" sz="2600" dirty="0" smtClean="0">
                <a:latin typeface="Times New Roman" pitchFamily="18" charset="0"/>
                <a:cs typeface="Times New Roman" pitchFamily="18" charset="0"/>
              </a:rPr>
              <a:t>Data collection in our project is the data of users which we will collect from our</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website.</a:t>
            </a:r>
            <a:endParaRPr lang="en-US" sz="2600"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0CF31F4C-768B-4F00-B00C-CFE78DD95E7E}"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295400"/>
            <a:ext cx="7467600" cy="4873752"/>
          </a:xfrm>
        </p:spPr>
        <p:txBody>
          <a:bodyPr/>
          <a:lstStyle/>
          <a:p>
            <a:pPr>
              <a:buClrTx/>
              <a:buFont typeface="Wingdings" pitchFamily="2" charset="2"/>
              <a:buChar char="Ø"/>
            </a:pPr>
            <a:r>
              <a:rPr lang="en-US" u="sng" dirty="0" smtClean="0">
                <a:latin typeface="Times New Roman" pitchFamily="18" charset="0"/>
                <a:cs typeface="Times New Roman" pitchFamily="18" charset="0"/>
              </a:rPr>
              <a:t>DATA PREPROCESSING</a:t>
            </a:r>
          </a:p>
          <a:p>
            <a:pPr algn="just">
              <a:buClrTx/>
              <a:buSzPct val="150000"/>
              <a:buFont typeface="Arial" pitchFamily="34" charset="0"/>
              <a:buChar char="•"/>
            </a:pPr>
            <a:r>
              <a:rPr lang="en-US" u="sng" dirty="0" smtClean="0">
                <a:latin typeface="Times New Roman" pitchFamily="18" charset="0"/>
                <a:cs typeface="Times New Roman" pitchFamily="18" charset="0"/>
              </a:rPr>
              <a:t>Data cleaning</a:t>
            </a:r>
            <a:r>
              <a:rPr lang="en-US" dirty="0" smtClean="0">
                <a:latin typeface="Times New Roman" pitchFamily="18" charset="0"/>
                <a:cs typeface="Times New Roman" pitchFamily="18" charset="0"/>
              </a:rPr>
              <a:t>- Adjustments are made according to the addition or deletion of items in the cart. Also, duplication of data is removed.</a:t>
            </a:r>
          </a:p>
          <a:p>
            <a:pPr algn="just">
              <a:buClrTx/>
              <a:buSzPct val="150000"/>
              <a:buFont typeface="Arial" pitchFamily="34" charset="0"/>
              <a:buChar char="•"/>
            </a:pPr>
            <a:r>
              <a:rPr lang="en-US" u="sng" dirty="0" smtClean="0">
                <a:latin typeface="Times New Roman" pitchFamily="18" charset="0"/>
                <a:cs typeface="Times New Roman" pitchFamily="18" charset="0"/>
              </a:rPr>
              <a:t>ETL</a:t>
            </a:r>
            <a:r>
              <a:rPr lang="en-US" dirty="0" smtClean="0">
                <a:latin typeface="Times New Roman" pitchFamily="18" charset="0"/>
                <a:cs typeface="Times New Roman" pitchFamily="18" charset="0"/>
              </a:rPr>
              <a:t>- First the extract function reads data from our website and loads the transformed data in the database. </a:t>
            </a:r>
            <a:endParaRPr lang="en-US" dirty="0">
              <a:latin typeface="Times New Roman" pitchFamily="18" charset="0"/>
              <a:cs typeface="Times New Roman" pitchFamily="18" charset="0"/>
            </a:endParaRPr>
          </a:p>
          <a:p>
            <a:pPr algn="just">
              <a:buClrTx/>
              <a:buSzPct val="150000"/>
              <a:buFont typeface="Arial" pitchFamily="34" charset="0"/>
              <a:buChar char="•"/>
            </a:pPr>
            <a:r>
              <a:rPr lang="en-US" u="sng" dirty="0" smtClean="0">
                <a:latin typeface="Times New Roman" pitchFamily="18" charset="0"/>
                <a:cs typeface="Times New Roman" pitchFamily="18" charset="0"/>
              </a:rPr>
              <a:t>Attribute selection</a:t>
            </a:r>
            <a:r>
              <a:rPr lang="en-US" dirty="0" smtClean="0">
                <a:latin typeface="Times New Roman" pitchFamily="18" charset="0"/>
                <a:cs typeface="Times New Roman" pitchFamily="18" charset="0"/>
              </a:rPr>
              <a:t>- Different categories of clothes are the various attributes that are to be selected.</a:t>
            </a:r>
            <a:endParaRPr lang="en-US" u="sng"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0CF31F4C-768B-4F00-B00C-CFE78DD95E7E}"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143000"/>
            <a:ext cx="7467600" cy="4873752"/>
          </a:xfrm>
        </p:spPr>
        <p:txBody>
          <a:bodyPr/>
          <a:lstStyle/>
          <a:p>
            <a:pPr>
              <a:buClrTx/>
              <a:buFont typeface="Wingdings" pitchFamily="2" charset="2"/>
              <a:buChar char="Ø"/>
            </a:pPr>
            <a:r>
              <a:rPr lang="en-US" u="sng" dirty="0" smtClean="0">
                <a:latin typeface="Times New Roman" pitchFamily="18" charset="0"/>
                <a:cs typeface="Times New Roman" pitchFamily="18" charset="0"/>
              </a:rPr>
              <a:t>MODEL CONSTRUCTION</a:t>
            </a:r>
          </a:p>
          <a:p>
            <a:pPr algn="just">
              <a:buClrTx/>
              <a:buSzPct val="150000"/>
              <a:buFont typeface="Arial" pitchFamily="34" charset="0"/>
              <a:buChar char="•"/>
            </a:pPr>
            <a:r>
              <a:rPr lang="en-US" dirty="0" smtClean="0">
                <a:latin typeface="Times New Roman" pitchFamily="18" charset="0"/>
                <a:cs typeface="Times New Roman" pitchFamily="18" charset="0"/>
              </a:rPr>
              <a:t>This step involves application of Data Mining techniques on the data to discover the interesting patterns. </a:t>
            </a:r>
          </a:p>
          <a:p>
            <a:pPr algn="just">
              <a:buClrTx/>
              <a:buSzPct val="150000"/>
              <a:buFont typeface="Arial" pitchFamily="34" charset="0"/>
              <a:buChar char="•"/>
            </a:pPr>
            <a:r>
              <a:rPr lang="en-US" dirty="0">
                <a:latin typeface="Times New Roman" pitchFamily="18" charset="0"/>
                <a:cs typeface="Times New Roman" pitchFamily="18" charset="0"/>
              </a:rPr>
              <a:t>Since our project deals with classification of customers, we will be applying classification algorithms to the obtained dataset.</a:t>
            </a:r>
          </a:p>
          <a:p>
            <a:pPr algn="just">
              <a:buClrTx/>
              <a:buSzPct val="150000"/>
              <a:buFont typeface="Arial" pitchFamily="34" charset="0"/>
              <a:buChar char="•"/>
            </a:pPr>
            <a:r>
              <a:rPr lang="en-US" dirty="0" smtClean="0">
                <a:latin typeface="Times New Roman" pitchFamily="18" charset="0"/>
                <a:cs typeface="Times New Roman" pitchFamily="18" charset="0"/>
              </a:rPr>
              <a:t>Out of the classification techniques Naïve Bayes classification technique has been selected for this project.</a:t>
            </a:r>
          </a:p>
        </p:txBody>
      </p:sp>
      <p:sp>
        <p:nvSpPr>
          <p:cNvPr id="2" name="Slide Number Placeholder 1"/>
          <p:cNvSpPr>
            <a:spLocks noGrp="1"/>
          </p:cNvSpPr>
          <p:nvPr>
            <p:ph type="sldNum" sz="quarter" idx="15"/>
          </p:nvPr>
        </p:nvSpPr>
        <p:spPr/>
        <p:txBody>
          <a:bodyPr/>
          <a:lstStyle/>
          <a:p>
            <a:fld id="{0CF31F4C-768B-4F00-B00C-CFE78DD95E7E}"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219200"/>
            <a:ext cx="7467600" cy="4873752"/>
          </a:xfrm>
        </p:spPr>
        <p:txBody>
          <a:bodyPr/>
          <a:lstStyle/>
          <a:p>
            <a:pPr algn="just">
              <a:buClrTx/>
              <a:buFont typeface="Wingdings" pitchFamily="2" charset="2"/>
              <a:buChar char="Ø"/>
            </a:pPr>
            <a:r>
              <a:rPr lang="en-US" u="sng" dirty="0" smtClean="0">
                <a:latin typeface="Times New Roman" pitchFamily="18" charset="0"/>
                <a:cs typeface="Times New Roman" pitchFamily="18" charset="0"/>
              </a:rPr>
              <a:t>ANALYSIS</a:t>
            </a:r>
            <a:endParaRPr lang="en-US" dirty="0" smtClean="0">
              <a:latin typeface="Times New Roman" pitchFamily="18" charset="0"/>
              <a:cs typeface="Times New Roman" pitchFamily="18" charset="0"/>
            </a:endParaRPr>
          </a:p>
          <a:p>
            <a:pPr algn="just">
              <a:buClrTx/>
              <a:buSzPct val="150000"/>
              <a:buFont typeface="Arial" pitchFamily="34" charset="0"/>
              <a:buChar char="•"/>
            </a:pPr>
            <a:r>
              <a:rPr lang="en-US" dirty="0" smtClean="0">
                <a:latin typeface="Times New Roman" pitchFamily="18" charset="0"/>
                <a:cs typeface="Times New Roman" pitchFamily="18" charset="0"/>
              </a:rPr>
              <a:t>The analysis stage is the stage at which data is finally usable. It involves visualizing the data in a very clear and understandable way. </a:t>
            </a:r>
            <a:endParaRPr lang="en-US" dirty="0">
              <a:latin typeface="Times New Roman" pitchFamily="18" charset="0"/>
              <a:cs typeface="Times New Roman" pitchFamily="18" charset="0"/>
            </a:endParaRPr>
          </a:p>
          <a:p>
            <a:pPr algn="just">
              <a:buClrTx/>
              <a:buSzPct val="150000"/>
              <a:buFont typeface="Arial" pitchFamily="34" charset="0"/>
              <a:buChar char="•"/>
            </a:pPr>
            <a:r>
              <a:rPr lang="en-US" dirty="0" smtClean="0">
                <a:latin typeface="Times New Roman" pitchFamily="18" charset="0"/>
                <a:cs typeface="Times New Roman" pitchFamily="18" charset="0"/>
              </a:rPr>
              <a:t>The classification done in previous stages will result in various categories. In this step we will decide what and how recommendations have to be given to specific groups.</a:t>
            </a: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0CF31F4C-768B-4F00-B00C-CFE78DD95E7E}"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1447800"/>
            <a:ext cx="7467600" cy="4873752"/>
          </a:xfrm>
        </p:spPr>
        <p:txBody>
          <a:bodyPr/>
          <a:lstStyle/>
          <a:p>
            <a:pPr>
              <a:buClrTx/>
              <a:buFont typeface="Wingdings" pitchFamily="2" charset="2"/>
              <a:buChar char="Ø"/>
            </a:pPr>
            <a:r>
              <a:rPr lang="en-US" u="sng" dirty="0" smtClean="0"/>
              <a:t>REPORTING</a:t>
            </a:r>
          </a:p>
          <a:p>
            <a:pPr algn="just">
              <a:buClrTx/>
              <a:buSzPct val="150000"/>
              <a:buFont typeface="Arial" pitchFamily="34" charset="0"/>
              <a:buChar char="•"/>
            </a:pPr>
            <a:r>
              <a:rPr lang="en-US" dirty="0">
                <a:latin typeface="Times New Roman" pitchFamily="18" charset="0"/>
                <a:cs typeface="Times New Roman" pitchFamily="18" charset="0"/>
              </a:rPr>
              <a:t>Data reporting is the </a:t>
            </a:r>
            <a:r>
              <a:rPr lang="en-US" dirty="0" smtClean="0">
                <a:latin typeface="Times New Roman" pitchFamily="18" charset="0"/>
                <a:cs typeface="Times New Roman" pitchFamily="18" charset="0"/>
              </a:rPr>
              <a:t>part of a system that reports key elements relating to an organizations’ performance in order to improve different aspects. </a:t>
            </a:r>
          </a:p>
          <a:p>
            <a:pPr algn="just">
              <a:buClrTx/>
              <a:buSzPct val="150000"/>
              <a:buFont typeface="Arial" pitchFamily="34" charset="0"/>
              <a:buChar char="•"/>
            </a:pPr>
            <a:r>
              <a:rPr lang="en-US" dirty="0" smtClean="0">
                <a:latin typeface="Times New Roman" pitchFamily="18" charset="0"/>
                <a:cs typeface="Times New Roman" pitchFamily="18" charset="0"/>
              </a:rPr>
              <a:t>After observing data gathered for a certain period of time, we can make changes in what recommendations we give and the way we are giving it.</a:t>
            </a:r>
            <a:endParaRPr lang="en-US" dirty="0">
              <a:latin typeface="Times New Roman" pitchFamily="18" charset="0"/>
              <a:cs typeface="Times New Roman" pitchFamily="18" charset="0"/>
            </a:endParaRPr>
          </a:p>
          <a:p>
            <a:pPr marL="0" indent="0">
              <a:buClrTx/>
              <a:buSzPct val="150000"/>
              <a:buNone/>
            </a:pPr>
            <a:endParaRPr lang="en-US" dirty="0" smtClean="0"/>
          </a:p>
        </p:txBody>
      </p:sp>
      <p:sp>
        <p:nvSpPr>
          <p:cNvPr id="2" name="Slide Number Placeholder 1"/>
          <p:cNvSpPr>
            <a:spLocks noGrp="1"/>
          </p:cNvSpPr>
          <p:nvPr>
            <p:ph type="sldNum" sz="quarter" idx="15"/>
          </p:nvPr>
        </p:nvSpPr>
        <p:spPr/>
        <p:txBody>
          <a:bodyPr/>
          <a:lstStyle/>
          <a:p>
            <a:fld id="{0CF31F4C-768B-4F00-B00C-CFE78DD95E7E}" type="slidenum">
              <a:rPr lang="en-US" smtClean="0"/>
              <a:pPr/>
              <a:t>14</a:t>
            </a:fld>
            <a:endParaRPr lang="en-US"/>
          </a:p>
        </p:txBody>
      </p:sp>
    </p:spTree>
    <p:extLst>
      <p:ext uri="{BB962C8B-B14F-4D97-AF65-F5344CB8AC3E}">
        <p14:creationId xmlns:p14="http://schemas.microsoft.com/office/powerpoint/2010/main" val="423853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TECHNOLOGY  STACK</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US" dirty="0" smtClean="0"/>
              <a:t>	</a:t>
            </a:r>
            <a:r>
              <a:rPr lang="en-US" u="sng" dirty="0" smtClean="0"/>
              <a:t>FRONT END</a:t>
            </a:r>
          </a:p>
          <a:p>
            <a:pPr algn="just">
              <a:buClrTx/>
              <a:buSzPct val="150000"/>
              <a:buFont typeface="Arial" pitchFamily="34" charset="0"/>
              <a:buChar char="•"/>
            </a:pPr>
            <a:r>
              <a:rPr lang="en-US" dirty="0" smtClean="0">
                <a:latin typeface="Times New Roman" pitchFamily="18" charset="0"/>
                <a:cs typeface="Times New Roman" pitchFamily="18" charset="0"/>
              </a:rPr>
              <a:t>HTML 5- HTML is the standard markup language that allows users to create and structure sections, headings, links, paragraphs, and more, on a website using various tags and elements.</a:t>
            </a:r>
          </a:p>
          <a:p>
            <a:pPr algn="just">
              <a:buClrTx/>
              <a:buSzPct val="150000"/>
              <a:buFont typeface="Arial" pitchFamily="34" charset="0"/>
              <a:buChar char="•"/>
            </a:pPr>
            <a:r>
              <a:rPr lang="en-US" dirty="0">
                <a:latin typeface="Times New Roman" pitchFamily="18" charset="0"/>
                <a:cs typeface="Times New Roman" pitchFamily="18" charset="0"/>
              </a:rPr>
              <a:t>CSS 3- CSS is the language that describes the style of an HTML </a:t>
            </a:r>
            <a:r>
              <a:rPr lang="en-US" dirty="0" smtClean="0">
                <a:latin typeface="Times New Roman" pitchFamily="18" charset="0"/>
                <a:cs typeface="Times New Roman" pitchFamily="18" charset="0"/>
              </a:rPr>
              <a:t>document. </a:t>
            </a:r>
            <a:r>
              <a:rPr lang="en-US" dirty="0">
                <a:latin typeface="Times New Roman" pitchFamily="18" charset="0"/>
                <a:cs typeface="Times New Roman" pitchFamily="18" charset="0"/>
              </a:rPr>
              <a:t>we are using CSS3 which introduces new selectors and properties that allow for more flexibility with page layout and presentation.</a:t>
            </a:r>
            <a:endParaRPr lang="en-US" dirty="0" smtClean="0">
              <a:latin typeface="Times New Roman" pitchFamily="18" charset="0"/>
              <a:cs typeface="Times New Roman" pitchFamily="18" charset="0"/>
            </a:endParaRPr>
          </a:p>
          <a:p>
            <a:pPr algn="just">
              <a:buClrTx/>
              <a:buSzPct val="150000"/>
              <a:buFont typeface="Arial" pitchFamily="34" charset="0"/>
              <a:buChar char="•"/>
            </a:pPr>
            <a:r>
              <a:rPr lang="en-US" dirty="0" smtClean="0">
                <a:latin typeface="Times New Roman" pitchFamily="18" charset="0"/>
                <a:cs typeface="Times New Roman" pitchFamily="18" charset="0"/>
              </a:rPr>
              <a:t>JAVASCRIPT- It is a scripting language for web pages for converting static pages to dynamic.</a:t>
            </a:r>
          </a:p>
          <a:p>
            <a:pPr algn="just">
              <a:buClrTx/>
              <a:buSzPct val="150000"/>
              <a:buFont typeface="Arial" pitchFamily="34" charset="0"/>
              <a:buChar char="•"/>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0CF31F4C-768B-4F00-B00C-CFE78DD95E7E}"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066800"/>
            <a:ext cx="7467600" cy="5102352"/>
          </a:xfrm>
        </p:spPr>
        <p:txBody>
          <a:bodyPr/>
          <a:lstStyle/>
          <a:p>
            <a:pPr>
              <a:buNone/>
            </a:pPr>
            <a:r>
              <a:rPr lang="en-US" dirty="0" smtClean="0"/>
              <a:t>	</a:t>
            </a:r>
            <a:r>
              <a:rPr lang="en-US" u="sng" dirty="0" smtClean="0"/>
              <a:t>BACK END</a:t>
            </a:r>
          </a:p>
          <a:p>
            <a:pPr algn="just">
              <a:buClrTx/>
              <a:buSzPct val="150000"/>
              <a:buFont typeface="Arial" pitchFamily="34" charset="0"/>
              <a:buChar char="•"/>
            </a:pPr>
            <a:r>
              <a:rPr lang="en-US" dirty="0" smtClean="0">
                <a:latin typeface="Times New Roman" pitchFamily="18" charset="0"/>
                <a:cs typeface="Times New Roman" pitchFamily="18" charset="0"/>
              </a:rPr>
              <a:t>MySQL WORKBENCH - MySQL Workbench is a visual database design tool. The activities performed on the website by the user will be collected in the MySQL Workbench. This workbench will then produce a dataset of the our website. </a:t>
            </a:r>
          </a:p>
          <a:p>
            <a:pPr algn="just">
              <a:buClrTx/>
              <a:buSzPct val="150000"/>
              <a:buFont typeface="Arial" pitchFamily="34" charset="0"/>
              <a:buChar char="•"/>
            </a:pPr>
            <a:r>
              <a:rPr lang="en-US" dirty="0">
                <a:latin typeface="Times New Roman" pitchFamily="18" charset="0"/>
                <a:cs typeface="Times New Roman" pitchFamily="18" charset="0"/>
              </a:rPr>
              <a:t>GOOGLE COLAB - used to create a machine learning model. Platform for writing and executing  the code, saving the analysis. This </a:t>
            </a:r>
            <a:r>
              <a:rPr lang="en-US" dirty="0" err="1">
                <a:latin typeface="Times New Roman" pitchFamily="18" charset="0"/>
                <a:cs typeface="Times New Roman" pitchFamily="18" charset="0"/>
              </a:rPr>
              <a:t>Colab</a:t>
            </a:r>
            <a:r>
              <a:rPr lang="en-US" dirty="0">
                <a:latin typeface="Times New Roman" pitchFamily="18" charset="0"/>
                <a:cs typeface="Times New Roman" pitchFamily="18" charset="0"/>
              </a:rPr>
              <a:t> will use the dataset produced by the workbench and the machine learning program to give classification as the output.</a:t>
            </a:r>
          </a:p>
          <a:p>
            <a:pPr algn="just"/>
            <a:endParaRPr lang="en-US" dirty="0" smtClean="0">
              <a:latin typeface="Times New Roman" pitchFamily="18" charset="0"/>
              <a:cs typeface="Times New Roman" pitchFamily="18" charset="0"/>
            </a:endParaRPr>
          </a:p>
          <a:p>
            <a:pPr>
              <a:buNone/>
            </a:pPr>
            <a:endParaRPr lang="en-US" dirty="0"/>
          </a:p>
        </p:txBody>
      </p:sp>
      <p:sp>
        <p:nvSpPr>
          <p:cNvPr id="2" name="Slide Number Placeholder 1"/>
          <p:cNvSpPr>
            <a:spLocks noGrp="1"/>
          </p:cNvSpPr>
          <p:nvPr>
            <p:ph type="sldNum" sz="quarter" idx="15"/>
          </p:nvPr>
        </p:nvSpPr>
        <p:spPr/>
        <p:txBody>
          <a:bodyPr/>
          <a:lstStyle/>
          <a:p>
            <a:fld id="{0CF31F4C-768B-4F00-B00C-CFE78DD95E7E}"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WORK DONE TILL NOW</a:t>
            </a:r>
            <a:endParaRPr lang="en-US" sz="4800" dirty="0">
              <a:solidFill>
                <a:schemeClr val="tx1"/>
              </a:solidFill>
              <a:latin typeface="Times New Roman" pitchFamily="18" charset="0"/>
              <a:cs typeface="Times New Roman" pitchFamily="18" charset="0"/>
            </a:endParaRPr>
          </a:p>
        </p:txBody>
      </p:sp>
      <p:pic>
        <p:nvPicPr>
          <p:cNvPr id="4" name="Content Placeholder 3" descr="1.JPG"/>
          <p:cNvPicPr>
            <a:picLocks noGrp="1" noChangeAspect="1"/>
          </p:cNvPicPr>
          <p:nvPr>
            <p:ph sz="quarter" idx="1"/>
          </p:nvPr>
        </p:nvPicPr>
        <p:blipFill>
          <a:blip r:embed="rId2"/>
          <a:stretch>
            <a:fillRect/>
          </a:stretch>
        </p:blipFill>
        <p:spPr>
          <a:xfrm>
            <a:off x="4572000" y="1600200"/>
            <a:ext cx="4191000" cy="2011066"/>
          </a:xfrm>
        </p:spPr>
      </p:pic>
      <p:pic>
        <p:nvPicPr>
          <p:cNvPr id="5" name="Picture 4" descr="5.JPG"/>
          <p:cNvPicPr>
            <a:picLocks noChangeAspect="1"/>
          </p:cNvPicPr>
          <p:nvPr/>
        </p:nvPicPr>
        <p:blipFill>
          <a:blip r:embed="rId3"/>
          <a:stretch>
            <a:fillRect/>
          </a:stretch>
        </p:blipFill>
        <p:spPr>
          <a:xfrm>
            <a:off x="152400" y="1600200"/>
            <a:ext cx="4122466" cy="1981200"/>
          </a:xfrm>
          <a:prstGeom prst="rect">
            <a:avLst/>
          </a:prstGeom>
        </p:spPr>
      </p:pic>
      <p:pic>
        <p:nvPicPr>
          <p:cNvPr id="7" name="Picture 6" descr="4.JPG"/>
          <p:cNvPicPr>
            <a:picLocks noChangeAspect="1"/>
          </p:cNvPicPr>
          <p:nvPr/>
        </p:nvPicPr>
        <p:blipFill>
          <a:blip r:embed="rId4" cstate="print"/>
          <a:stretch>
            <a:fillRect/>
          </a:stretch>
        </p:blipFill>
        <p:spPr>
          <a:xfrm>
            <a:off x="228600" y="3962400"/>
            <a:ext cx="4046266" cy="1676400"/>
          </a:xfrm>
          <a:prstGeom prst="rect">
            <a:avLst/>
          </a:prstGeom>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9600" y="3810000"/>
            <a:ext cx="4286250" cy="2061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5"/>
          </p:nvPr>
        </p:nvSpPr>
        <p:spPr/>
        <p:txBody>
          <a:bodyPr/>
          <a:lstStyle/>
          <a:p>
            <a:fld id="{0CF31F4C-768B-4F00-B00C-CFE78DD95E7E}"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APPLICATIONS</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The classification of customers will help to convey specific and helpful information about clothes to customers by giving them relevant recommendations so that our sale increases by attracting them towards such products. </a:t>
            </a:r>
          </a:p>
          <a:p>
            <a:pPr algn="just">
              <a:buClrTx/>
              <a:buSzPct val="150000"/>
              <a:buFont typeface="Arial" pitchFamily="34" charset="0"/>
              <a:buChar char="•"/>
            </a:pPr>
            <a:r>
              <a:rPr lang="en-US" dirty="0" smtClean="0">
                <a:latin typeface="Times New Roman" pitchFamily="18" charset="0"/>
                <a:cs typeface="Times New Roman" pitchFamily="18" charset="0"/>
              </a:rPr>
              <a:t>Recommending to particular group of customers on the website lets them know we appreciate them for visiting and shopping from our website. These customers will recommend our products to different people resulting in increase in sale and thereby giving profit. </a:t>
            </a:r>
          </a:p>
        </p:txBody>
      </p:sp>
      <p:sp>
        <p:nvSpPr>
          <p:cNvPr id="4" name="Slide Number Placeholder 3"/>
          <p:cNvSpPr>
            <a:spLocks noGrp="1"/>
          </p:cNvSpPr>
          <p:nvPr>
            <p:ph type="sldNum" sz="quarter" idx="15"/>
          </p:nvPr>
        </p:nvSpPr>
        <p:spPr/>
        <p:txBody>
          <a:bodyPr/>
          <a:lstStyle/>
          <a:p>
            <a:fld id="{0CF31F4C-768B-4F00-B00C-CFE78DD95E7E}"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Hp\AppData\Local\Microsoft\Windows\Temporary Internet Files\Content.IE5\V9TZ39C3\thank-you[1].jpg"/>
          <p:cNvPicPr>
            <a:picLocks noChangeAspect="1" noChangeArrowheads="1"/>
          </p:cNvPicPr>
          <p:nvPr/>
        </p:nvPicPr>
        <p:blipFill>
          <a:blip r:embed="rId2"/>
          <a:srcRect/>
          <a:stretch>
            <a:fillRect/>
          </a:stretch>
        </p:blipFill>
        <p:spPr bwMode="auto">
          <a:xfrm>
            <a:off x="0" y="154515"/>
            <a:ext cx="9144000" cy="6548970"/>
          </a:xfrm>
          <a:prstGeom prst="rect">
            <a:avLst/>
          </a:prstGeom>
          <a:noFill/>
        </p:spPr>
      </p:pic>
      <p:pic>
        <p:nvPicPr>
          <p:cNvPr id="1031" name="Picture 7" descr="C:\Users\Hp\AppData\Local\Microsoft\Windows\Temporary Internet Files\Content.IE5\V9TZ39C3\thank-you[1].jpg"/>
          <p:cNvPicPr>
            <a:picLocks noChangeAspect="1" noChangeArrowheads="1"/>
          </p:cNvPicPr>
          <p:nvPr/>
        </p:nvPicPr>
        <p:blipFill>
          <a:blip r:embed="rId2"/>
          <a:srcRect/>
          <a:stretch>
            <a:fillRect/>
          </a:stretch>
        </p:blipFill>
        <p:spPr bwMode="auto">
          <a:xfrm>
            <a:off x="0" y="154515"/>
            <a:ext cx="9144000" cy="6548970"/>
          </a:xfrm>
          <a:prstGeom prst="rect">
            <a:avLst/>
          </a:prstGeom>
          <a:noFill/>
        </p:spPr>
      </p:pic>
      <p:sp>
        <p:nvSpPr>
          <p:cNvPr id="2" name="Slide Number Placeholder 1"/>
          <p:cNvSpPr>
            <a:spLocks noGrp="1"/>
          </p:cNvSpPr>
          <p:nvPr>
            <p:ph type="sldNum" sz="quarter" idx="12"/>
          </p:nvPr>
        </p:nvSpPr>
        <p:spPr/>
        <p:txBody>
          <a:bodyPr/>
          <a:lstStyle/>
          <a:p>
            <a:fld id="{0CF31F4C-768B-4F00-B00C-CFE78DD95E7E}"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OBJECTIVE</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828800"/>
            <a:ext cx="7467600" cy="4645152"/>
          </a:xfrm>
        </p:spPr>
        <p:txBody>
          <a:bodyPr/>
          <a:lstStyle/>
          <a:p>
            <a:pPr algn="just">
              <a:buClrTx/>
              <a:buSzPct val="150000"/>
              <a:buFont typeface="Arial" pitchFamily="34" charset="0"/>
              <a:buChar char="•"/>
            </a:pPr>
            <a:r>
              <a:rPr lang="en-US" dirty="0" smtClean="0">
                <a:latin typeface="Times New Roman" pitchFamily="18" charset="0"/>
                <a:cs typeface="Times New Roman" pitchFamily="18" charset="0"/>
              </a:rPr>
              <a:t>The objective of this project is to build a model that will classify customers based on the basis of some parameters and give them recommendations accordingly and provide a comprehensive framework for the efforts taking place in direct marketing strategy.  </a:t>
            </a:r>
          </a:p>
          <a:p>
            <a:pPr algn="just">
              <a:buClrTx/>
              <a:buSzPct val="150000"/>
              <a:buFont typeface="Arial" pitchFamily="34" charset="0"/>
              <a:buChar char="•"/>
            </a:pPr>
            <a:r>
              <a:rPr lang="en-US" dirty="0" smtClean="0">
                <a:latin typeface="Times New Roman" pitchFamily="18" charset="0"/>
                <a:cs typeface="Times New Roman" pitchFamily="18" charset="0"/>
              </a:rPr>
              <a:t>The company will be benefited because it will send recommendation only to customers who are likely to revert to the recommended product.</a:t>
            </a:r>
            <a:endParaRPr lang="en-US" dirty="0"/>
          </a:p>
        </p:txBody>
      </p:sp>
      <p:sp>
        <p:nvSpPr>
          <p:cNvPr id="4" name="Slide Number Placeholder 3"/>
          <p:cNvSpPr>
            <a:spLocks noGrp="1"/>
          </p:cNvSpPr>
          <p:nvPr>
            <p:ph type="sldNum" sz="quarter" idx="15"/>
          </p:nvPr>
        </p:nvSpPr>
        <p:spPr/>
        <p:txBody>
          <a:bodyPr/>
          <a:lstStyle/>
          <a:p>
            <a:r>
              <a:rPr lang="en-US" dirty="0" smtClean="0"/>
              <a:t>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PROBLEM STATEMENT</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2133600"/>
            <a:ext cx="7467600" cy="4340352"/>
          </a:xfrm>
        </p:spPr>
        <p:txBody>
          <a:bodyPr/>
          <a:lstStyle/>
          <a:p>
            <a:pPr algn="just">
              <a:buClrTx/>
              <a:buSzPct val="150000"/>
              <a:buFont typeface="Arial" pitchFamily="34" charset="0"/>
              <a:buChar char="•"/>
            </a:pPr>
            <a:r>
              <a:rPr lang="en-US" dirty="0">
                <a:latin typeface="Times New Roman" pitchFamily="18" charset="0"/>
                <a:cs typeface="Times New Roman" pitchFamily="18" charset="0"/>
              </a:rPr>
              <a:t>To generate a model that will classify customers on some constraints and make clusters of customers to give appropriate recommendations to particular clusters. </a:t>
            </a:r>
            <a:endParaRPr lang="en-US" dirty="0" smtClean="0">
              <a:latin typeface="Times New Roman" pitchFamily="18" charset="0"/>
              <a:cs typeface="Times New Roman" pitchFamily="18" charset="0"/>
            </a:endParaRPr>
          </a:p>
          <a:p>
            <a:pPr algn="just">
              <a:buClrTx/>
              <a:buSzPct val="150000"/>
              <a:buFont typeface="Arial" pitchFamily="34" charset="0"/>
              <a:buChar char="•"/>
            </a:pPr>
            <a:r>
              <a:rPr lang="en-US" dirty="0">
                <a:latin typeface="Times New Roman" pitchFamily="18" charset="0"/>
                <a:cs typeface="Times New Roman" pitchFamily="18" charset="0"/>
              </a:rPr>
              <a:t>All customers in a cluster will be given the same recommendations which will be relevant to their selection of clothes. </a:t>
            </a:r>
          </a:p>
        </p:txBody>
      </p:sp>
      <p:sp>
        <p:nvSpPr>
          <p:cNvPr id="4" name="Slide Number Placeholder 3"/>
          <p:cNvSpPr>
            <a:spLocks noGrp="1"/>
          </p:cNvSpPr>
          <p:nvPr>
            <p:ph type="sldNum" sz="quarter" idx="15"/>
          </p:nvPr>
        </p:nvSpPr>
        <p:spPr/>
        <p:txBody>
          <a:bodyPr/>
          <a:lstStyle/>
          <a:p>
            <a:fld id="{0CF31F4C-768B-4F00-B00C-CFE78DD95E7E}" type="slidenum">
              <a:rPr lang="en-US" smtClean="0"/>
              <a:pPr/>
              <a:t>3</a:t>
            </a:fld>
            <a:endParaRPr lang="en-US"/>
          </a:p>
        </p:txBody>
      </p:sp>
    </p:spTree>
    <p:extLst>
      <p:ext uri="{BB962C8B-B14F-4D97-AF65-F5344CB8AC3E}">
        <p14:creationId xmlns:p14="http://schemas.microsoft.com/office/powerpoint/2010/main" val="4113875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sz="4800" dirty="0" smtClean="0">
                <a:solidFill>
                  <a:schemeClr val="tx1"/>
                </a:solidFill>
                <a:latin typeface="Times New Roman" pitchFamily="18" charset="0"/>
                <a:cs typeface="Times New Roman" pitchFamily="18" charset="0"/>
              </a:rPr>
              <a:t>INTRODUCTION</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219200"/>
            <a:ext cx="7467600" cy="4873752"/>
          </a:xfrm>
        </p:spPr>
        <p:txBody>
          <a:bodyPr>
            <a:no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There are two methods of advertisements and promotions, namely mass marketing and direct marketing. </a:t>
            </a:r>
          </a:p>
          <a:p>
            <a:pPr algn="just">
              <a:buClrTx/>
              <a:buSzPct val="150000"/>
              <a:buFont typeface="Arial" pitchFamily="34" charset="0"/>
              <a:buChar char="•"/>
            </a:pPr>
            <a:r>
              <a:rPr lang="en-US" dirty="0" smtClean="0">
                <a:latin typeface="Times New Roman" pitchFamily="18" charset="0"/>
                <a:cs typeface="Times New Roman" pitchFamily="18" charset="0"/>
              </a:rPr>
              <a:t>Mass marketing results in high wastage and low response rate from the customers who will actually buy the product. Hence, this is not an effective method to be applied in today’s competitive market.</a:t>
            </a:r>
          </a:p>
          <a:p>
            <a:pPr algn="just">
              <a:buClrTx/>
              <a:buSzPct val="150000"/>
              <a:buFont typeface="Arial" pitchFamily="34" charset="0"/>
              <a:buChar char="•"/>
            </a:pPr>
            <a:r>
              <a:rPr lang="en-US" dirty="0" smtClean="0">
                <a:latin typeface="Times New Roman" pitchFamily="18" charset="0"/>
                <a:cs typeface="Times New Roman" pitchFamily="18" charset="0"/>
              </a:rPr>
              <a:t>Therefore</a:t>
            </a:r>
            <a:r>
              <a:rPr lang="en-US" dirty="0">
                <a:latin typeface="Times New Roman" pitchFamily="18" charset="0"/>
                <a:cs typeface="Times New Roman" pitchFamily="18" charset="0"/>
              </a:rPr>
              <a:t>, rather than going forward with such an unreliable method, the marketers are now shifting their focus from traditional Mass marketing to Direct marketing</a:t>
            </a:r>
            <a:r>
              <a:rPr lang="en-US" dirty="0" smtClean="0">
                <a:latin typeface="Times New Roman" pitchFamily="18" charset="0"/>
                <a:cs typeface="Times New Roman" pitchFamily="18" charset="0"/>
              </a:rPr>
              <a:t>.</a:t>
            </a:r>
          </a:p>
          <a:p>
            <a:pPr algn="just">
              <a:buClrTx/>
              <a:buSzPct val="150000"/>
              <a:buFont typeface="Arial" pitchFamily="34" charset="0"/>
              <a:buChar char="•"/>
            </a:pPr>
            <a:r>
              <a:rPr lang="en-US" dirty="0">
                <a:latin typeface="Times New Roman" pitchFamily="18" charset="0"/>
                <a:cs typeface="Times New Roman" pitchFamily="18" charset="0"/>
              </a:rPr>
              <a:t>Direct marketing uses data mining techniques with the help of which classification is done which is the most important factor for direct marketing.</a:t>
            </a:r>
          </a:p>
          <a:p>
            <a:pPr algn="just">
              <a:buClrTx/>
              <a:buSzPct val="150000"/>
              <a:buFont typeface="Arial" pitchFamily="34" charset="0"/>
              <a:buChar char="•"/>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0CF31F4C-768B-4F00-B00C-CFE78DD95E7E}"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LITERATURE REVIEWED</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buClr>
                <a:schemeClr val="tx1"/>
              </a:buClr>
              <a:buSzPct val="150000"/>
              <a:buFont typeface="Arial" pitchFamily="34" charset="0"/>
              <a:buChar char="•"/>
            </a:pPr>
            <a:r>
              <a:rPr lang="en-US" sz="2200" u="sng" dirty="0">
                <a:latin typeface="Times New Roman" pitchFamily="18" charset="0"/>
                <a:cs typeface="Times New Roman" pitchFamily="18" charset="0"/>
              </a:rPr>
              <a:t>Base IEEE paper </a:t>
            </a:r>
            <a:r>
              <a:rPr lang="en-US" sz="2200" dirty="0">
                <a:latin typeface="Times New Roman" pitchFamily="18" charset="0"/>
                <a:cs typeface="Times New Roman" pitchFamily="18" charset="0"/>
              </a:rPr>
              <a:t>: T. K. </a:t>
            </a:r>
            <a:r>
              <a:rPr lang="en-US" sz="2200" dirty="0" smtClean="0">
                <a:latin typeface="Times New Roman" pitchFamily="18" charset="0"/>
                <a:cs typeface="Times New Roman" pitchFamily="18" charset="0"/>
              </a:rPr>
              <a:t>Das, “A </a:t>
            </a:r>
            <a:r>
              <a:rPr lang="en-US" sz="2200" dirty="0">
                <a:latin typeface="Times New Roman" pitchFamily="18" charset="0"/>
                <a:cs typeface="Times New Roman" pitchFamily="18" charset="0"/>
              </a:rPr>
              <a:t>Customer Classification Prediction Model Based </a:t>
            </a:r>
            <a:r>
              <a:rPr lang="en-US" sz="2200" dirty="0" smtClean="0">
                <a:latin typeface="Times New Roman" pitchFamily="18" charset="0"/>
                <a:cs typeface="Times New Roman" pitchFamily="18" charset="0"/>
              </a:rPr>
              <a:t>on Machine </a:t>
            </a:r>
            <a:r>
              <a:rPr lang="en-US" sz="2200" dirty="0">
                <a:latin typeface="Times New Roman" pitchFamily="18" charset="0"/>
                <a:cs typeface="Times New Roman" pitchFamily="18" charset="0"/>
              </a:rPr>
              <a:t>Learning </a:t>
            </a:r>
            <a:r>
              <a:rPr lang="en-US" sz="2200" dirty="0" smtClean="0">
                <a:latin typeface="Times New Roman" pitchFamily="18" charset="0"/>
                <a:cs typeface="Times New Roman" pitchFamily="18" charset="0"/>
              </a:rPr>
              <a:t>Techniques”</a:t>
            </a:r>
            <a:endParaRPr lang="en-US" sz="2200" dirty="0">
              <a:latin typeface="Times New Roman" pitchFamily="18" charset="0"/>
              <a:cs typeface="Times New Roman" pitchFamily="18" charset="0"/>
            </a:endParaRPr>
          </a:p>
          <a:p>
            <a:pPr algn="just">
              <a:buClr>
                <a:schemeClr val="tx1"/>
              </a:buClr>
              <a:buSzPct val="150000"/>
              <a:buFont typeface="Arial" pitchFamily="34" charset="0"/>
              <a:buChar char="•"/>
            </a:pPr>
            <a:endParaRPr lang="en-US" sz="2200" u="sng" dirty="0" smtClean="0">
              <a:latin typeface="Times New Roman" pitchFamily="18" charset="0"/>
              <a:cs typeface="Times New Roman" pitchFamily="18" charset="0"/>
            </a:endParaRPr>
          </a:p>
          <a:p>
            <a:pPr algn="just">
              <a:buClr>
                <a:schemeClr val="tx1"/>
              </a:buClr>
              <a:buSzPct val="150000"/>
              <a:buFont typeface="Arial" pitchFamily="34" charset="0"/>
              <a:buChar char="•"/>
            </a:pPr>
            <a:r>
              <a:rPr lang="en-US" sz="2200" u="sng" dirty="0" smtClean="0">
                <a:latin typeface="Times New Roman" pitchFamily="18" charset="0"/>
                <a:cs typeface="Times New Roman" pitchFamily="18" charset="0"/>
              </a:rPr>
              <a:t>Papers </a:t>
            </a:r>
            <a:r>
              <a:rPr lang="en-US" sz="2200" u="sng" dirty="0">
                <a:latin typeface="Times New Roman" pitchFamily="18" charset="0"/>
                <a:cs typeface="Times New Roman" pitchFamily="18" charset="0"/>
              </a:rPr>
              <a:t>referred </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buClr>
                <a:schemeClr val="tx1"/>
              </a:buClr>
              <a:buFont typeface="Wingdings" pitchFamily="2" charset="2"/>
              <a:buChar char="q"/>
            </a:pPr>
            <a:r>
              <a:rPr lang="en-US" sz="2200" dirty="0" smtClean="0">
                <a:latin typeface="Times New Roman" pitchFamily="18" charset="0"/>
                <a:cs typeface="Times New Roman" pitchFamily="18" charset="0"/>
              </a:rPr>
              <a:t>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Wisaeng</a:t>
            </a:r>
            <a:r>
              <a:rPr lang="en-US" sz="2200" dirty="0">
                <a:latin typeface="Times New Roman" pitchFamily="18" charset="0"/>
                <a:cs typeface="Times New Roman" pitchFamily="18" charset="0"/>
              </a:rPr>
              <a:t>, “A Comparison of </a:t>
            </a:r>
            <a:r>
              <a:rPr lang="en-US" sz="2200" dirty="0" smtClean="0">
                <a:latin typeface="Times New Roman" pitchFamily="18" charset="0"/>
                <a:cs typeface="Times New Roman" pitchFamily="18" charset="0"/>
              </a:rPr>
              <a:t>Different Classification </a:t>
            </a:r>
            <a:r>
              <a:rPr lang="en-US" sz="2200" dirty="0">
                <a:latin typeface="Times New Roman" pitchFamily="18" charset="0"/>
                <a:cs typeface="Times New Roman" pitchFamily="18" charset="0"/>
              </a:rPr>
              <a:t>Techniques </a:t>
            </a:r>
            <a:r>
              <a:rPr lang="en-US" sz="2200" dirty="0" smtClean="0">
                <a:latin typeface="Times New Roman" pitchFamily="18" charset="0"/>
                <a:cs typeface="Times New Roman" pitchFamily="18" charset="0"/>
              </a:rPr>
              <a:t>for Bank </a:t>
            </a:r>
            <a:r>
              <a:rPr lang="en-US" sz="2200" dirty="0">
                <a:latin typeface="Times New Roman" pitchFamily="18" charset="0"/>
                <a:cs typeface="Times New Roman" pitchFamily="18" charset="0"/>
              </a:rPr>
              <a:t>Direct Marketing</a:t>
            </a:r>
            <a:r>
              <a:rPr lang="en-US" sz="2200" dirty="0" smtClean="0">
                <a:latin typeface="Times New Roman" pitchFamily="18" charset="0"/>
                <a:cs typeface="Times New Roman" pitchFamily="18" charset="0"/>
              </a:rPr>
              <a:t>”.</a:t>
            </a:r>
          </a:p>
          <a:p>
            <a:pPr algn="just">
              <a:buClr>
                <a:schemeClr val="tx1"/>
              </a:buClr>
              <a:buFont typeface="Wingdings" pitchFamily="2" charset="2"/>
              <a:buChar char="q"/>
            </a:pPr>
            <a:r>
              <a:rPr lang="en-US" sz="2200" dirty="0" err="1">
                <a:latin typeface="Times New Roman" pitchFamily="18" charset="0"/>
                <a:cs typeface="Times New Roman" pitchFamily="18" charset="0"/>
              </a:rPr>
              <a:t>Hany</a:t>
            </a:r>
            <a:r>
              <a:rPr lang="en-US" sz="2200" dirty="0">
                <a:latin typeface="Times New Roman" pitchFamily="18" charset="0"/>
                <a:cs typeface="Times New Roman" pitchFamily="18" charset="0"/>
              </a:rPr>
              <a:t>. A. </a:t>
            </a:r>
            <a:r>
              <a:rPr lang="en-US" sz="2200" dirty="0" err="1">
                <a:latin typeface="Times New Roman" pitchFamily="18" charset="0"/>
                <a:cs typeface="Times New Roman" pitchFamily="18" charset="0"/>
              </a:rPr>
              <a:t>Elsalamony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Alaa</a:t>
            </a:r>
            <a:r>
              <a:rPr lang="en-US" sz="2200" dirty="0">
                <a:latin typeface="Times New Roman" pitchFamily="18" charset="0"/>
                <a:cs typeface="Times New Roman" pitchFamily="18" charset="0"/>
              </a:rPr>
              <a:t>. M. </a:t>
            </a:r>
            <a:r>
              <a:rPr lang="en-US" sz="2200" dirty="0" err="1">
                <a:latin typeface="Times New Roman" pitchFamily="18" charset="0"/>
                <a:cs typeface="Times New Roman" pitchFamily="18" charset="0"/>
              </a:rPr>
              <a:t>Elsayad</a:t>
            </a:r>
            <a:r>
              <a:rPr lang="en-US" sz="2200" dirty="0">
                <a:latin typeface="Times New Roman" pitchFamily="18" charset="0"/>
                <a:cs typeface="Times New Roman" pitchFamily="18" charset="0"/>
              </a:rPr>
              <a:t>, “Bank </a:t>
            </a:r>
            <a:r>
              <a:rPr lang="en-US" sz="2200" dirty="0" smtClean="0">
                <a:latin typeface="Times New Roman" pitchFamily="18" charset="0"/>
                <a:cs typeface="Times New Roman" pitchFamily="18" charset="0"/>
              </a:rPr>
              <a:t>Direct </a:t>
            </a:r>
            <a:r>
              <a:rPr lang="en-US" sz="2200" dirty="0">
                <a:latin typeface="Times New Roman" pitchFamily="18" charset="0"/>
                <a:cs typeface="Times New Roman" pitchFamily="18" charset="0"/>
              </a:rPr>
              <a:t>Marketing </a:t>
            </a:r>
            <a:r>
              <a:rPr lang="en-US" sz="2200" dirty="0" smtClean="0">
                <a:latin typeface="Times New Roman" pitchFamily="18" charset="0"/>
                <a:cs typeface="Times New Roman" pitchFamily="18" charset="0"/>
              </a:rPr>
              <a:t>Based on </a:t>
            </a:r>
            <a:r>
              <a:rPr lang="en-US" sz="2200" dirty="0">
                <a:latin typeface="Times New Roman" pitchFamily="18" charset="0"/>
                <a:cs typeface="Times New Roman" pitchFamily="18" charset="0"/>
              </a:rPr>
              <a:t>Neural </a:t>
            </a:r>
            <a:r>
              <a:rPr lang="en-US" sz="2200" dirty="0" smtClean="0">
                <a:latin typeface="Times New Roman" pitchFamily="18" charset="0"/>
                <a:cs typeface="Times New Roman" pitchFamily="18" charset="0"/>
              </a:rPr>
              <a:t>Network”</a:t>
            </a:r>
          </a:p>
          <a:p>
            <a:pPr algn="just">
              <a:buClr>
                <a:schemeClr val="tx1"/>
              </a:buClr>
              <a:buFont typeface="Wingdings" pitchFamily="2" charset="2"/>
              <a:buChar char="q"/>
            </a:pPr>
            <a:r>
              <a:rPr lang="en-US" sz="2200" dirty="0" err="1">
                <a:latin typeface="Times New Roman" pitchFamily="18" charset="0"/>
                <a:cs typeface="Times New Roman" pitchFamily="18" charset="0"/>
              </a:rPr>
              <a:t>Lilian</a:t>
            </a:r>
            <a:r>
              <a:rPr lang="en-US" sz="2200" dirty="0">
                <a:latin typeface="Times New Roman" pitchFamily="18" charset="0"/>
                <a:cs typeface="Times New Roman" pitchFamily="18" charset="0"/>
              </a:rPr>
              <a:t> Sing’oei1 and </a:t>
            </a:r>
            <a:r>
              <a:rPr lang="en-US" sz="2200" dirty="0" err="1">
                <a:latin typeface="Times New Roman" pitchFamily="18" charset="0"/>
                <a:cs typeface="Times New Roman" pitchFamily="18" charset="0"/>
              </a:rPr>
              <a:t>Jiayang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Wang,”Data</a:t>
            </a:r>
            <a:r>
              <a:rPr lang="en-US" sz="2200" dirty="0">
                <a:latin typeface="Times New Roman" pitchFamily="18" charset="0"/>
                <a:cs typeface="Times New Roman" pitchFamily="18" charset="0"/>
              </a:rPr>
              <a:t> Mining Framework for </a:t>
            </a:r>
            <a:r>
              <a:rPr lang="en-US" sz="2200" dirty="0" smtClean="0">
                <a:latin typeface="Times New Roman" pitchFamily="18" charset="0"/>
                <a:cs typeface="Times New Roman" pitchFamily="18" charset="0"/>
              </a:rPr>
              <a:t>Direct Marketing</a:t>
            </a:r>
            <a:r>
              <a:rPr lang="en-US" sz="2200" dirty="0">
                <a:latin typeface="Times New Roman" pitchFamily="18" charset="0"/>
                <a:cs typeface="Times New Roman" pitchFamily="18" charset="0"/>
              </a:rPr>
              <a:t>: A Case Study of </a:t>
            </a:r>
            <a:r>
              <a:rPr lang="en-US" sz="2200" dirty="0" smtClean="0">
                <a:latin typeface="Times New Roman" pitchFamily="18" charset="0"/>
                <a:cs typeface="Times New Roman" pitchFamily="18" charset="0"/>
              </a:rPr>
              <a:t>Bank </a:t>
            </a:r>
            <a:r>
              <a:rPr lang="en-US" sz="2200" dirty="0">
                <a:latin typeface="Times New Roman" pitchFamily="18" charset="0"/>
                <a:cs typeface="Times New Roman" pitchFamily="18" charset="0"/>
              </a:rPr>
              <a:t>Marketing</a:t>
            </a:r>
            <a:r>
              <a:rPr lang="en-US" sz="2200" dirty="0" smtClean="0">
                <a:latin typeface="Times New Roman" pitchFamily="18" charset="0"/>
                <a:cs typeface="Times New Roman" pitchFamily="18" charset="0"/>
              </a:rPr>
              <a:t>”.</a:t>
            </a:r>
          </a:p>
          <a:p>
            <a:pPr algn="just">
              <a:buClr>
                <a:schemeClr val="tx1"/>
              </a:buClr>
              <a:buFont typeface="Wingdings" pitchFamily="2" charset="2"/>
              <a:buChar char="q"/>
            </a:pPr>
            <a:r>
              <a:rPr lang="en-US" sz="2200" dirty="0" err="1">
                <a:latin typeface="Times New Roman" pitchFamily="18" charset="0"/>
                <a:cs typeface="Times New Roman" pitchFamily="18" charset="0"/>
              </a:rPr>
              <a:t>Eniafe</a:t>
            </a:r>
            <a:r>
              <a:rPr lang="en-US" sz="2200" dirty="0">
                <a:latin typeface="Times New Roman" pitchFamily="18" charset="0"/>
                <a:cs typeface="Times New Roman" pitchFamily="18" charset="0"/>
              </a:rPr>
              <a:t> Festus </a:t>
            </a:r>
            <a:r>
              <a:rPr lang="en-US" sz="2200" dirty="0" err="1">
                <a:latin typeface="Times New Roman" pitchFamily="18" charset="0"/>
                <a:cs typeface="Times New Roman" pitchFamily="18" charset="0"/>
              </a:rPr>
              <a:t>Ayetiran</a:t>
            </a:r>
            <a:r>
              <a:rPr lang="en-US" sz="2200" dirty="0">
                <a:latin typeface="Times New Roman" pitchFamily="18" charset="0"/>
                <a:cs typeface="Times New Roman" pitchFamily="18" charset="0"/>
              </a:rPr>
              <a:t>,“A Data Mining-Based Response Model </a:t>
            </a:r>
            <a:r>
              <a:rPr lang="en-US" sz="2200" dirty="0" smtClean="0">
                <a:latin typeface="Times New Roman" pitchFamily="18" charset="0"/>
                <a:cs typeface="Times New Roman" pitchFamily="18" charset="0"/>
              </a:rPr>
              <a:t>for Target </a:t>
            </a:r>
            <a:r>
              <a:rPr lang="en-US" sz="2200" dirty="0">
                <a:latin typeface="Times New Roman" pitchFamily="18" charset="0"/>
                <a:cs typeface="Times New Roman" pitchFamily="18" charset="0"/>
              </a:rPr>
              <a:t>Selection in Direct Marketing</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0CF31F4C-768B-4F00-B00C-CFE78DD95E7E}" type="slidenum">
              <a:rPr lang="en-US" smtClean="0"/>
              <a:pPr/>
              <a:t>5</a:t>
            </a:fld>
            <a:endParaRPr lang="en-US"/>
          </a:p>
        </p:txBody>
      </p:sp>
    </p:spTree>
    <p:extLst>
      <p:ext uri="{BB962C8B-B14F-4D97-AF65-F5344CB8AC3E}">
        <p14:creationId xmlns:p14="http://schemas.microsoft.com/office/powerpoint/2010/main" val="3533688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PROPOSED SYSTEM</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In our project we will be classifying customers who are using our website in divergent clusters based on their liking. Customers will be put in particular cluster based on some constraints like similar shopped items, viewed items or items in their cart.</a:t>
            </a:r>
          </a:p>
          <a:p>
            <a:pPr algn="just">
              <a:buClrTx/>
              <a:buSzPct val="150000"/>
              <a:buFont typeface="Arial" pitchFamily="34" charset="0"/>
              <a:buChar char="•"/>
            </a:pPr>
            <a:r>
              <a:rPr lang="en-US" dirty="0" smtClean="0">
                <a:latin typeface="Times New Roman" pitchFamily="18" charset="0"/>
                <a:cs typeface="Times New Roman" pitchFamily="18" charset="0"/>
              </a:rPr>
              <a:t>In the IEEE paper that we have selected, they focus on three mostly used classification algorithms namely Naïve Bayesian, K Nearest Neighbor and Support Vector Machines to a bank customer dataset. </a:t>
            </a:r>
          </a:p>
          <a:p>
            <a:pPr algn="just">
              <a:buClrTx/>
              <a:buSzPct val="150000"/>
              <a:buFont typeface="Arial" pitchFamily="34" charset="0"/>
              <a:buChar char="•"/>
            </a:pPr>
            <a:r>
              <a:rPr lang="en-US" dirty="0" smtClean="0">
                <a:latin typeface="Times New Roman" pitchFamily="18" charset="0"/>
                <a:cs typeface="Times New Roman" pitchFamily="18" charset="0"/>
              </a:rPr>
              <a:t>In the reference papers it can be seen that various authors have used different machine learning algorithms.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0CF31F4C-768B-4F00-B00C-CFE78DD95E7E}"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838200"/>
            <a:ext cx="7467600" cy="5562600"/>
          </a:xfrm>
        </p:spPr>
        <p:txBody>
          <a:bodyPr>
            <a:no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On analyzing the reports and results from the reference papers, it was observed that Naïve Bayesian classification achieves the highest accuracy in the context of existing back customer data set. In our project we are doing it for an online shopping website related to clothing. </a:t>
            </a:r>
          </a:p>
          <a:p>
            <a:pPr algn="just">
              <a:buClrTx/>
              <a:buSzPct val="150000"/>
              <a:buFont typeface="Arial" pitchFamily="34" charset="0"/>
              <a:buChar char="•"/>
            </a:pPr>
            <a:r>
              <a:rPr lang="en-US" dirty="0" smtClean="0">
                <a:latin typeface="Times New Roman" pitchFamily="18" charset="0"/>
                <a:cs typeface="Times New Roman" pitchFamily="18" charset="0"/>
              </a:rPr>
              <a:t>After classification we come to the next important part which is recommendation of products. Here, recommendation about a new product will be given to all the customers in a cluster who will most likely respond to the new offering.</a:t>
            </a:r>
          </a:p>
        </p:txBody>
      </p:sp>
      <p:sp>
        <p:nvSpPr>
          <p:cNvPr id="2" name="Slide Number Placeholder 1"/>
          <p:cNvSpPr>
            <a:spLocks noGrp="1"/>
          </p:cNvSpPr>
          <p:nvPr>
            <p:ph type="sldNum" sz="quarter" idx="15"/>
          </p:nvPr>
        </p:nvSpPr>
        <p:spPr/>
        <p:txBody>
          <a:bodyPr/>
          <a:lstStyle/>
          <a:p>
            <a:fld id="{0CF31F4C-768B-4F00-B00C-CFE78DD95E7E}"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381000"/>
            <a:ext cx="3124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 Understanding (business knowledge)</a:t>
            </a:r>
            <a:endParaRPr lang="en-US" dirty="0">
              <a:solidFill>
                <a:schemeClr val="tx1"/>
              </a:solidFill>
            </a:endParaRPr>
          </a:p>
        </p:txBody>
      </p:sp>
      <p:cxnSp>
        <p:nvCxnSpPr>
          <p:cNvPr id="8" name="Straight Arrow Connector 7"/>
          <p:cNvCxnSpPr/>
          <p:nvPr/>
        </p:nvCxnSpPr>
        <p:spPr>
          <a:xfrm>
            <a:off x="4191000" y="1066800"/>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67000" y="1447800"/>
            <a:ext cx="3124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collection (collect data from website)</a:t>
            </a:r>
            <a:endParaRPr lang="en-US" dirty="0">
              <a:solidFill>
                <a:schemeClr val="tx1"/>
              </a:solidFill>
            </a:endParaRPr>
          </a:p>
        </p:txBody>
      </p:sp>
      <p:sp>
        <p:nvSpPr>
          <p:cNvPr id="16" name="Rectangle 15"/>
          <p:cNvSpPr/>
          <p:nvPr/>
        </p:nvSpPr>
        <p:spPr>
          <a:xfrm>
            <a:off x="2667001" y="2395537"/>
            <a:ext cx="3124199" cy="8658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preprocessing (ETL, data cleaning, attribute selection)</a:t>
            </a:r>
            <a:endParaRPr lang="en-US" dirty="0">
              <a:solidFill>
                <a:schemeClr val="tx1"/>
              </a:solidFill>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763" y="3261342"/>
            <a:ext cx="2746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2667001" y="3657600"/>
            <a:ext cx="3124199"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construction (Classification – Naïve Bayes)</a:t>
            </a:r>
            <a:endParaRPr lang="en-US" dirty="0">
              <a:solidFill>
                <a:schemeClr val="tx1"/>
              </a:solidFill>
            </a:endParaRPr>
          </a:p>
        </p:txBody>
      </p:sp>
      <p:sp>
        <p:nvSpPr>
          <p:cNvPr id="21" name="Rectangle 20"/>
          <p:cNvSpPr/>
          <p:nvPr/>
        </p:nvSpPr>
        <p:spPr>
          <a:xfrm>
            <a:off x="2667002" y="4876800"/>
            <a:ext cx="3124198"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Analysis (classification done – recommendation)</a:t>
            </a:r>
            <a:endParaRPr lang="en-US" dirty="0">
              <a:solidFill>
                <a:schemeClr val="tx1"/>
              </a:solidFill>
            </a:endParaRPr>
          </a:p>
        </p:txBody>
      </p:sp>
      <p:sp>
        <p:nvSpPr>
          <p:cNvPr id="22" name="Rectangle 21"/>
          <p:cNvSpPr/>
          <p:nvPr/>
        </p:nvSpPr>
        <p:spPr>
          <a:xfrm>
            <a:off x="2667797" y="6033021"/>
            <a:ext cx="3123403"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Reporting</a:t>
            </a:r>
            <a:endParaRPr lang="en-US" dirty="0">
              <a:solidFill>
                <a:schemeClr val="tx1"/>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763" y="4495800"/>
            <a:ext cx="2746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763" y="5638800"/>
            <a:ext cx="2746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4191000" y="2133599"/>
            <a:ext cx="0" cy="2619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5"/>
          </p:nvPr>
        </p:nvSpPr>
        <p:spPr/>
        <p:txBody>
          <a:bodyPr/>
          <a:lstStyle/>
          <a:p>
            <a:fld id="{0CF31F4C-768B-4F00-B00C-CFE78DD95E7E}" type="slidenum">
              <a:rPr lang="en-US" smtClean="0"/>
              <a:pPr/>
              <a:t>8</a:t>
            </a:fld>
            <a:endParaRPr lang="en-US"/>
          </a:p>
        </p:txBody>
      </p:sp>
    </p:spTree>
    <p:extLst>
      <p:ext uri="{BB962C8B-B14F-4D97-AF65-F5344CB8AC3E}">
        <p14:creationId xmlns:p14="http://schemas.microsoft.com/office/powerpoint/2010/main" val="273816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FLOW OF MODULES</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838200" y="2209800"/>
            <a:ext cx="7467600" cy="4873752"/>
          </a:xfrm>
        </p:spPr>
        <p:txBody>
          <a:bodyPr/>
          <a:lstStyle/>
          <a:p>
            <a:pPr algn="just">
              <a:buClrTx/>
              <a:buFont typeface="Wingdings" pitchFamily="2" charset="2"/>
              <a:buChar char="Ø"/>
            </a:pPr>
            <a:r>
              <a:rPr lang="en-US" u="sng" dirty="0" smtClean="0">
                <a:latin typeface="Times New Roman" pitchFamily="18" charset="0"/>
                <a:cs typeface="Times New Roman" pitchFamily="18" charset="0"/>
              </a:rPr>
              <a:t>DOMAIN UNDERSTANDING </a:t>
            </a:r>
          </a:p>
          <a:p>
            <a:pPr algn="just">
              <a:buClrTx/>
              <a:buSzPct val="150000"/>
              <a:buFont typeface="Arial" pitchFamily="34" charset="0"/>
              <a:buChar char="•"/>
            </a:pPr>
            <a:r>
              <a:rPr lang="en-US" dirty="0" smtClean="0">
                <a:latin typeface="Times New Roman" pitchFamily="18" charset="0"/>
                <a:cs typeface="Times New Roman" pitchFamily="18" charset="0"/>
              </a:rPr>
              <a:t>In any business it is a challenge to figure out the exact knowledge of the business for it to be successful. </a:t>
            </a:r>
          </a:p>
          <a:p>
            <a:pPr algn="just">
              <a:buClrTx/>
              <a:buSzPct val="150000"/>
              <a:buFont typeface="Arial" pitchFamily="34" charset="0"/>
              <a:buChar char="•"/>
            </a:pPr>
            <a:r>
              <a:rPr lang="en-US" dirty="0" smtClean="0">
                <a:latin typeface="Times New Roman" pitchFamily="18" charset="0"/>
                <a:cs typeface="Times New Roman" pitchFamily="18" charset="0"/>
              </a:rPr>
              <a:t>The domain of this project involves online shopping and classification of its customers. Hence, it is important to understand the environment of the website and its marketing strategy.</a:t>
            </a:r>
          </a:p>
          <a:p>
            <a:pPr>
              <a:buFont typeface="Arial" pitchFamily="34" charset="0"/>
              <a:buChar char="•"/>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0CF31F4C-768B-4F00-B00C-CFE78DD95E7E}"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427</TotalTime>
  <Words>974</Words>
  <Application>Microsoft Office PowerPoint</Application>
  <PresentationFormat>On-screen Show (4:3)</PresentationFormat>
  <Paragraphs>90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BE PROJECT  CUSTOMER CLASSIFICATION PREDICTION MODEL FOR ONLINE STORE</vt:lpstr>
      <vt:lpstr>OBJECTIVE</vt:lpstr>
      <vt:lpstr>PROBLEM STATEMENT</vt:lpstr>
      <vt:lpstr>INTRODUCTION</vt:lpstr>
      <vt:lpstr>LITERATURE REVIEWED</vt:lpstr>
      <vt:lpstr>PROPOSED SYSTEM</vt:lpstr>
      <vt:lpstr>PowerPoint Presentation</vt:lpstr>
      <vt:lpstr>PowerPoint Presentation</vt:lpstr>
      <vt:lpstr>FLOW OF MODULES</vt:lpstr>
      <vt:lpstr>PowerPoint Presentation</vt:lpstr>
      <vt:lpstr>PowerPoint Presentation</vt:lpstr>
      <vt:lpstr>PowerPoint Presentation</vt:lpstr>
      <vt:lpstr>PowerPoint Presentation</vt:lpstr>
      <vt:lpstr>PowerPoint Presentation</vt:lpstr>
      <vt:lpstr>TECHNOLOGY  STACK</vt:lpstr>
      <vt:lpstr>PowerPoint Presentation</vt:lpstr>
      <vt:lpstr>WORK DONE TILL NOW</vt:lpstr>
      <vt:lpstr>APPLICATIONS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ARPAN KING</cp:lastModifiedBy>
  <cp:revision>91</cp:revision>
  <dcterms:created xsi:type="dcterms:W3CDTF">2019-09-26T14:22:44Z</dcterms:created>
  <dcterms:modified xsi:type="dcterms:W3CDTF">2019-10-01T10:25:43Z</dcterms:modified>
</cp:coreProperties>
</file>