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7" r:id="rId2"/>
    <p:sldId id="258" r:id="rId3"/>
    <p:sldId id="260" r:id="rId4"/>
    <p:sldId id="261" r:id="rId5"/>
    <p:sldId id="263" r:id="rId6"/>
    <p:sldId id="262" r:id="rId7"/>
    <p:sldId id="264" r:id="rId8"/>
    <p:sldId id="265" r:id="rId9"/>
    <p:sldId id="285" r:id="rId10"/>
    <p:sldId id="287" r:id="rId11"/>
    <p:sldId id="288" r:id="rId12"/>
    <p:sldId id="266" r:id="rId13"/>
    <p:sldId id="267" r:id="rId14"/>
    <p:sldId id="268" r:id="rId15"/>
    <p:sldId id="269" r:id="rId16"/>
    <p:sldId id="270" r:id="rId17"/>
    <p:sldId id="271" r:id="rId18"/>
    <p:sldId id="274" r:id="rId19"/>
    <p:sldId id="275" r:id="rId20"/>
    <p:sldId id="277" r:id="rId21"/>
    <p:sldId id="276" r:id="rId22"/>
    <p:sldId id="273" r:id="rId23"/>
    <p:sldId id="278" r:id="rId24"/>
    <p:sldId id="279" r:id="rId25"/>
    <p:sldId id="280" r:id="rId26"/>
    <p:sldId id="281" r:id="rId27"/>
    <p:sldId id="282" r:id="rId28"/>
    <p:sldId id="283" r:id="rId29"/>
    <p:sldId id="284" r:id="rId30"/>
    <p:sldId id="286"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6633"/>
    <a:srgbClr val="CC99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DF06F-8B1A-4A51-B03B-96E98AA05FCD}" type="datetimeFigureOut">
              <a:rPr lang="fr-FR" smtClean="0"/>
              <a:t>01/02/2023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48387-ADD0-4B0A-B1FC-B4CB4BFB6712}" type="slidenum">
              <a:rPr lang="fr-FR" smtClean="0"/>
              <a:t>‹N°›</a:t>
            </a:fld>
            <a:endParaRPr lang="fr-FR"/>
          </a:p>
        </p:txBody>
      </p:sp>
    </p:spTree>
    <p:extLst>
      <p:ext uri="{BB962C8B-B14F-4D97-AF65-F5344CB8AC3E}">
        <p14:creationId xmlns:p14="http://schemas.microsoft.com/office/powerpoint/2010/main" val="309555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F927D04D-6CC6-4823-882E-6CB4EFFD7F01}" type="datetime1">
              <a:rPr lang="fr-FR" smtClean="0"/>
              <a:t>01/02/2023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70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5424427-69E6-43A5-89B0-323572F1BCCF}" type="datetime1">
              <a:rPr lang="fr-FR" smtClean="0"/>
              <a:t>01/02/2023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66968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7353A9-8843-410A-96C9-3D7E4B2206F1}" type="datetime1">
              <a:rPr lang="fr-FR" smtClean="0"/>
              <a:t>01/02/2023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51811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D91F9B0-AC83-4DCF-891B-A6E0ABD29346}" type="datetime1">
              <a:rPr lang="fr-FR" smtClean="0"/>
              <a:t>01/02/2023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112195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B3F2CFD-F981-4D63-B4DF-16FAD867D27B}" type="datetime1">
              <a:rPr lang="fr-FR" smtClean="0"/>
              <a:t>01/02/2023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42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E330307-24C7-461C-865B-DE76A99C4286}" type="datetime1">
              <a:rPr lang="fr-FR" smtClean="0"/>
              <a:t>01/02/2023</a:t>
            </a:fld>
            <a:endParaRPr lang="fr-FR"/>
          </a:p>
        </p:txBody>
      </p:sp>
      <p:sp>
        <p:nvSpPr>
          <p:cNvPr id="6" name="Footer Placeholder 5"/>
          <p:cNvSpPr>
            <a:spLocks noGrp="1"/>
          </p:cNvSpPr>
          <p:nvPr>
            <p:ph type="ftr" sz="quarter" idx="11"/>
          </p:nvPr>
        </p:nvSpPr>
        <p:spPr/>
        <p:txBody>
          <a:bodyPr/>
          <a:lstStyle/>
          <a:p>
            <a:r>
              <a:rPr lang="fr-FR" smtClean="0"/>
              <a:t>Pr. H.IDRISSI,  ENSAK 2023</a:t>
            </a:r>
            <a:endParaRPr lang="fr-FR"/>
          </a:p>
        </p:txBody>
      </p:sp>
      <p:sp>
        <p:nvSpPr>
          <p:cNvPr id="7" name="Slide Number Placeholder 6"/>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123522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B6AFEBB-4388-47D4-B824-82B8A3751BBD}" type="datetime1">
              <a:rPr lang="fr-FR" smtClean="0"/>
              <a:t>01/02/2023</a:t>
            </a:fld>
            <a:endParaRPr lang="fr-FR"/>
          </a:p>
        </p:txBody>
      </p:sp>
      <p:sp>
        <p:nvSpPr>
          <p:cNvPr id="8" name="Footer Placeholder 7"/>
          <p:cNvSpPr>
            <a:spLocks noGrp="1"/>
          </p:cNvSpPr>
          <p:nvPr>
            <p:ph type="ftr" sz="quarter" idx="11"/>
          </p:nvPr>
        </p:nvSpPr>
        <p:spPr/>
        <p:txBody>
          <a:bodyPr/>
          <a:lstStyle/>
          <a:p>
            <a:r>
              <a:rPr lang="fr-FR" smtClean="0"/>
              <a:t>Pr. H.IDRISSI,  ENSAK 2023</a:t>
            </a:r>
            <a:endParaRPr lang="fr-FR"/>
          </a:p>
        </p:txBody>
      </p:sp>
      <p:sp>
        <p:nvSpPr>
          <p:cNvPr id="9" name="Slide Number Placeholder 8"/>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290197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22E5983-CBAB-4724-A382-F89971739866}" type="datetime1">
              <a:rPr lang="fr-FR" smtClean="0"/>
              <a:t>01/02/2023</a:t>
            </a:fld>
            <a:endParaRPr lang="fr-FR"/>
          </a:p>
        </p:txBody>
      </p:sp>
      <p:sp>
        <p:nvSpPr>
          <p:cNvPr id="4" name="Footer Placeholder 3"/>
          <p:cNvSpPr>
            <a:spLocks noGrp="1"/>
          </p:cNvSpPr>
          <p:nvPr>
            <p:ph type="ftr" sz="quarter" idx="11"/>
          </p:nvPr>
        </p:nvSpPr>
        <p:spPr/>
        <p:txBody>
          <a:bodyPr/>
          <a:lstStyle/>
          <a:p>
            <a:r>
              <a:rPr lang="fr-FR" smtClean="0"/>
              <a:t>Pr. H.IDRISSI,  ENSAK 2023</a:t>
            </a:r>
            <a:endParaRPr lang="fr-FR"/>
          </a:p>
        </p:txBody>
      </p:sp>
      <p:sp>
        <p:nvSpPr>
          <p:cNvPr id="5" name="Slide Number Placeholder 4"/>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119089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308927-93B4-4A80-A614-41FECCD7CF72}" type="datetime1">
              <a:rPr lang="fr-FR" smtClean="0"/>
              <a:t>01/02/2023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smtClean="0"/>
              <a:t>Pr. H.IDRISSI,  ENSAK 2023</a:t>
            </a:r>
            <a:endParaRPr lang="fr-FR"/>
          </a:p>
        </p:txBody>
      </p:sp>
      <p:sp>
        <p:nvSpPr>
          <p:cNvPr id="9" name="Slide Number Placeholder 8"/>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405261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8823C0-E3F8-49E6-86D8-DC968958B007}" type="datetime1">
              <a:rPr lang="fr-FR" smtClean="0"/>
              <a:t>01/02/2023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smtClean="0"/>
              <a:t>Pr. H.IDRISSI,  ENSAK 2023</a:t>
            </a:r>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5619D8-6104-42DC-8831-D62CC8701452}" type="slidenum">
              <a:rPr lang="fr-FR" smtClean="0"/>
              <a:t>‹N°›</a:t>
            </a:fld>
            <a:endParaRPr lang="fr-FR"/>
          </a:p>
        </p:txBody>
      </p:sp>
    </p:spTree>
    <p:extLst>
      <p:ext uri="{BB962C8B-B14F-4D97-AF65-F5344CB8AC3E}">
        <p14:creationId xmlns:p14="http://schemas.microsoft.com/office/powerpoint/2010/main" val="163337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49D2DA6-2775-4648-80B1-BB82861DFF1B}" type="datetime1">
              <a:rPr lang="fr-FR" smtClean="0"/>
              <a:t>01/02/2023</a:t>
            </a:fld>
            <a:endParaRPr lang="fr-FR"/>
          </a:p>
        </p:txBody>
      </p:sp>
      <p:sp>
        <p:nvSpPr>
          <p:cNvPr id="6" name="Footer Placeholder 5"/>
          <p:cNvSpPr>
            <a:spLocks noGrp="1"/>
          </p:cNvSpPr>
          <p:nvPr>
            <p:ph type="ftr" sz="quarter" idx="11"/>
          </p:nvPr>
        </p:nvSpPr>
        <p:spPr/>
        <p:txBody>
          <a:bodyPr/>
          <a:lstStyle/>
          <a:p>
            <a:r>
              <a:rPr lang="fr-FR" smtClean="0"/>
              <a:t>Pr. H.IDRISSI,  ENSAK 2023</a:t>
            </a:r>
            <a:endParaRPr lang="fr-FR"/>
          </a:p>
        </p:txBody>
      </p:sp>
      <p:sp>
        <p:nvSpPr>
          <p:cNvPr id="7" name="Slide Number Placeholder 6"/>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371428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436BCF-51CA-4FAC-8C53-BE22709EDA90}" type="datetime1">
              <a:rPr lang="fr-FR" smtClean="0"/>
              <a:t>01/02/2023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smtClean="0"/>
              <a:t>Pr. H.IDRISSI,  ENSAK 2023</a:t>
            </a:r>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5619D8-6104-42DC-8831-D62CC8701452}"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749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h.idrissi@usms.ma"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qiEgFDtLXDQ"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800600" y="1536888"/>
            <a:ext cx="6492240" cy="4452431"/>
          </a:xfrm>
        </p:spPr>
        <p:txBody>
          <a:bodyPr>
            <a:normAutofit/>
          </a:bodyPr>
          <a:lstStyle/>
          <a:p>
            <a:pPr algn="ctr"/>
            <a:r>
              <a:rPr lang="fr-FR" sz="3200" b="1" dirty="0" smtClean="0"/>
              <a:t>M41 </a:t>
            </a:r>
            <a:r>
              <a:rPr lang="fr-FR" sz="3200" b="1" dirty="0" smtClean="0"/>
              <a:t>:  </a:t>
            </a:r>
            <a:r>
              <a:rPr lang="fr-FR" sz="3200" b="1" dirty="0" smtClean="0"/>
              <a:t>Virtualisation et Cloud </a:t>
            </a:r>
            <a:r>
              <a:rPr lang="fr-FR" sz="3200" b="1" dirty="0" err="1" smtClean="0"/>
              <a:t>Computing</a:t>
            </a:r>
            <a:endParaRPr lang="fr-FR" sz="3200" b="1" dirty="0" smtClean="0"/>
          </a:p>
          <a:p>
            <a:pPr algn="ctr"/>
            <a:endParaRPr lang="fr-FR" sz="3200" b="1" dirty="0"/>
          </a:p>
          <a:p>
            <a:pPr algn="ctr"/>
            <a:endParaRPr lang="fr-FR" sz="3200" b="1" dirty="0" smtClean="0"/>
          </a:p>
          <a:p>
            <a:pPr algn="ctr"/>
            <a:r>
              <a:rPr lang="fr-FR" sz="3200" b="1" dirty="0">
                <a:solidFill>
                  <a:schemeClr val="accent2"/>
                </a:solidFill>
              </a:rPr>
              <a:t>1</a:t>
            </a:r>
            <a:r>
              <a:rPr lang="fr-FR" sz="3200" b="1" dirty="0" smtClean="0">
                <a:solidFill>
                  <a:schemeClr val="accent2"/>
                </a:solidFill>
              </a:rPr>
              <a:t>. Virtualisation</a:t>
            </a:r>
            <a:endParaRPr lang="fr-FR" sz="3200" b="1" dirty="0">
              <a:solidFill>
                <a:schemeClr val="accent2"/>
              </a:solidFill>
            </a:endParaRPr>
          </a:p>
        </p:txBody>
      </p:sp>
      <p:sp>
        <p:nvSpPr>
          <p:cNvPr id="4" name="Espace réservé du texte 3"/>
          <p:cNvSpPr>
            <a:spLocks noGrp="1"/>
          </p:cNvSpPr>
          <p:nvPr>
            <p:ph type="body" sz="half" idx="2"/>
          </p:nvPr>
        </p:nvSpPr>
        <p:spPr>
          <a:xfrm>
            <a:off x="287383" y="2978331"/>
            <a:ext cx="3370217" cy="3326873"/>
          </a:xfrm>
        </p:spPr>
        <p:txBody>
          <a:bodyPr>
            <a:normAutofit/>
          </a:bodyPr>
          <a:lstStyle/>
          <a:p>
            <a:pPr algn="ctr"/>
            <a:r>
              <a:rPr lang="fr-FR" sz="2400" b="1" dirty="0" smtClean="0"/>
              <a:t>Dr. </a:t>
            </a:r>
            <a:r>
              <a:rPr lang="fr-FR" sz="2400" b="1" dirty="0" err="1" smtClean="0"/>
              <a:t>Hind</a:t>
            </a:r>
            <a:r>
              <a:rPr lang="fr-FR" sz="2400" b="1" dirty="0" smtClean="0"/>
              <a:t> IDRISSI</a:t>
            </a:r>
          </a:p>
          <a:p>
            <a:endParaRPr lang="fr-FR" sz="2400" dirty="0" smtClean="0"/>
          </a:p>
          <a:p>
            <a:endParaRPr lang="fr-FR" sz="2400" dirty="0"/>
          </a:p>
          <a:p>
            <a:r>
              <a:rPr lang="fr-FR" sz="2400" dirty="0" smtClean="0"/>
              <a:t>Email: </a:t>
            </a:r>
            <a:r>
              <a:rPr lang="fr-FR" sz="2400" dirty="0" smtClean="0">
                <a:hlinkClick r:id="rId2"/>
              </a:rPr>
              <a:t>h.idrissi@usms.ma</a:t>
            </a:r>
            <a:r>
              <a:rPr lang="fr-FR" sz="2400" dirty="0" smtClean="0"/>
              <a:t> </a:t>
            </a:r>
            <a:endParaRPr lang="fr-FR" sz="2400" dirty="0"/>
          </a:p>
          <a:p>
            <a:r>
              <a:rPr lang="fr-FR" sz="2400" dirty="0" smtClean="0"/>
              <a:t>IRIC (S2)</a:t>
            </a:r>
            <a:endParaRPr lang="fr-FR" sz="2400" dirty="0"/>
          </a:p>
          <a:p>
            <a:r>
              <a:rPr lang="fr-FR" sz="2400" dirty="0" smtClean="0"/>
              <a:t>2022 / 2023</a:t>
            </a:r>
            <a:endParaRPr lang="fr-FR" sz="2400" dirty="0"/>
          </a:p>
        </p:txBody>
      </p:sp>
      <p:pic>
        <p:nvPicPr>
          <p:cNvPr id="5" name="Image 4"/>
          <p:cNvPicPr>
            <a:picLocks noChangeAspect="1"/>
          </p:cNvPicPr>
          <p:nvPr/>
        </p:nvPicPr>
        <p:blipFill>
          <a:blip r:embed="rId3"/>
          <a:stretch>
            <a:fillRect/>
          </a:stretch>
        </p:blipFill>
        <p:spPr>
          <a:xfrm>
            <a:off x="457200" y="420889"/>
            <a:ext cx="1491207" cy="1116000"/>
          </a:xfrm>
          <a:prstGeom prst="rect">
            <a:avLst/>
          </a:prstGeom>
        </p:spPr>
      </p:pic>
      <p:pic>
        <p:nvPicPr>
          <p:cNvPr id="6" name="Image 5"/>
          <p:cNvPicPr>
            <a:picLocks noChangeAspect="1"/>
          </p:cNvPicPr>
          <p:nvPr/>
        </p:nvPicPr>
        <p:blipFill>
          <a:blip r:embed="rId4"/>
          <a:stretch>
            <a:fillRect/>
          </a:stretch>
        </p:blipFill>
        <p:spPr>
          <a:xfrm>
            <a:off x="2554492" y="420889"/>
            <a:ext cx="1333898" cy="1116000"/>
          </a:xfrm>
          <a:prstGeom prst="rect">
            <a:avLst/>
          </a:prstGeom>
        </p:spPr>
      </p:pic>
      <p:sp>
        <p:nvSpPr>
          <p:cNvPr id="7" name="Espace réservé du numéro de diapositive 6"/>
          <p:cNvSpPr>
            <a:spLocks noGrp="1"/>
          </p:cNvSpPr>
          <p:nvPr>
            <p:ph type="sldNum" sz="quarter" idx="12"/>
          </p:nvPr>
        </p:nvSpPr>
        <p:spPr/>
        <p:txBody>
          <a:bodyPr/>
          <a:lstStyle/>
          <a:p>
            <a:fld id="{555619D8-6104-42DC-8831-D62CC8701452}" type="slidenum">
              <a:rPr lang="fr-FR" smtClean="0"/>
              <a:t>1</a:t>
            </a:fld>
            <a:endParaRPr lang="fr-FR"/>
          </a:p>
        </p:txBody>
      </p:sp>
      <p:sp>
        <p:nvSpPr>
          <p:cNvPr id="2" name="Espace réservé du pied de page 1"/>
          <p:cNvSpPr>
            <a:spLocks noGrp="1"/>
          </p:cNvSpPr>
          <p:nvPr>
            <p:ph type="ftr" sz="quarter" idx="11"/>
          </p:nvPr>
        </p:nvSpPr>
        <p:spPr/>
        <p:txBody>
          <a:bodyPr/>
          <a:lstStyle/>
          <a:p>
            <a:r>
              <a:rPr lang="fr-FR" smtClean="0"/>
              <a:t>Pr. H.IDRISSI,  ENSAK 2023</a:t>
            </a:r>
            <a:endParaRPr lang="fr-FR"/>
          </a:p>
        </p:txBody>
      </p:sp>
    </p:spTree>
    <p:extLst>
      <p:ext uri="{BB962C8B-B14F-4D97-AF65-F5344CB8AC3E}">
        <p14:creationId xmlns:p14="http://schemas.microsoft.com/office/powerpoint/2010/main" val="1557734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10</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1 . </a:t>
            </a:r>
            <a:r>
              <a:rPr lang="fr-FR" dirty="0" smtClean="0">
                <a:solidFill>
                  <a:schemeClr val="accent2"/>
                </a:solidFill>
              </a:rPr>
              <a:t>Introduction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5" name="ZoneTexte 4"/>
          <p:cNvSpPr txBox="1"/>
          <p:nvPr/>
        </p:nvSpPr>
        <p:spPr>
          <a:xfrm>
            <a:off x="1802674" y="1330218"/>
            <a:ext cx="2202654" cy="369332"/>
          </a:xfrm>
          <a:prstGeom prst="rect">
            <a:avLst/>
          </a:prstGeom>
          <a:noFill/>
        </p:spPr>
        <p:txBody>
          <a:bodyPr wrap="none" rtlCol="0">
            <a:spAutoFit/>
          </a:bodyPr>
          <a:lstStyle/>
          <a:p>
            <a:r>
              <a:rPr lang="fr-FR" b="1" dirty="0" smtClean="0"/>
              <a:t>=&gt; Retour en Histoire</a:t>
            </a:r>
            <a:endParaRPr lang="fr-FR" b="1" dirty="0"/>
          </a:p>
        </p:txBody>
      </p:sp>
      <p:sp>
        <p:nvSpPr>
          <p:cNvPr id="9" name="ZoneTexte 8"/>
          <p:cNvSpPr txBox="1"/>
          <p:nvPr/>
        </p:nvSpPr>
        <p:spPr>
          <a:xfrm>
            <a:off x="1168087" y="2058647"/>
            <a:ext cx="10332720" cy="3970318"/>
          </a:xfrm>
          <a:prstGeom prst="rect">
            <a:avLst/>
          </a:prstGeom>
          <a:noFill/>
        </p:spPr>
        <p:txBody>
          <a:bodyPr wrap="square" rtlCol="0">
            <a:spAutoFit/>
          </a:bodyPr>
          <a:lstStyle/>
          <a:p>
            <a:r>
              <a:rPr lang="fr-FR" b="1" dirty="0" smtClean="0">
                <a:solidFill>
                  <a:srgbClr val="00B050"/>
                </a:solidFill>
              </a:rPr>
              <a:t>Les années 60-70 :</a:t>
            </a:r>
          </a:p>
          <a:p>
            <a:endParaRPr lang="fr-FR" b="1" dirty="0">
              <a:solidFill>
                <a:srgbClr val="00B050"/>
              </a:solidFill>
            </a:endParaRPr>
          </a:p>
          <a:p>
            <a:r>
              <a:rPr lang="fr-FR" dirty="0" smtClean="0"/>
              <a:t>Du </a:t>
            </a:r>
            <a:r>
              <a:rPr lang="fr-FR" dirty="0"/>
              <a:t>fait que les supers calculateurs sont parfois </a:t>
            </a:r>
            <a:r>
              <a:rPr lang="fr-FR" dirty="0" smtClean="0"/>
              <a:t>sous-utilisés. </a:t>
            </a:r>
            <a:r>
              <a:rPr lang="fr-FR" b="1" dirty="0" smtClean="0"/>
              <a:t>IBM</a:t>
            </a:r>
            <a:r>
              <a:rPr lang="fr-FR" dirty="0" smtClean="0"/>
              <a:t> a développé</a:t>
            </a:r>
            <a:r>
              <a:rPr lang="fr-FR" dirty="0"/>
              <a:t>, en collaboration </a:t>
            </a:r>
            <a:r>
              <a:rPr lang="fr-FR" dirty="0" smtClean="0"/>
              <a:t>avec </a:t>
            </a:r>
            <a:r>
              <a:rPr lang="fr-FR" b="1" dirty="0" smtClean="0"/>
              <a:t>MIT</a:t>
            </a:r>
            <a:r>
              <a:rPr lang="fr-FR" dirty="0"/>
              <a:t>, un produit (nommé hyperviseur) </a:t>
            </a:r>
            <a:r>
              <a:rPr lang="fr-FR" b="1" dirty="0"/>
              <a:t>CP/CMS</a:t>
            </a:r>
            <a:r>
              <a:rPr lang="fr-FR" dirty="0"/>
              <a:t> (Control Program/Cambridge Monitor System </a:t>
            </a:r>
            <a:r>
              <a:rPr lang="fr-FR" dirty="0" smtClean="0"/>
              <a:t>puis Console </a:t>
            </a:r>
            <a:r>
              <a:rPr lang="fr-FR" dirty="0"/>
              <a:t>Monitor System), un système de virtualisation serveurs dont le soucis est de résoudre </a:t>
            </a:r>
            <a:r>
              <a:rPr lang="fr-FR" dirty="0" smtClean="0"/>
              <a:t>le partitionnement </a:t>
            </a:r>
            <a:r>
              <a:rPr lang="fr-FR" dirty="0"/>
              <a:t>des ressources matérielles des mainframes qui se pose. (optimiser l’utilisation </a:t>
            </a:r>
            <a:r>
              <a:rPr lang="fr-FR" dirty="0" smtClean="0"/>
              <a:t>de celles-ci </a:t>
            </a:r>
            <a:r>
              <a:rPr lang="fr-FR" dirty="0"/>
              <a:t>afin d’éviter qu’elles ne travaillent inutilement</a:t>
            </a:r>
            <a:r>
              <a:rPr lang="fr-FR" dirty="0" smtClean="0"/>
              <a:t>.)</a:t>
            </a:r>
          </a:p>
          <a:p>
            <a:endParaRPr lang="fr-FR" dirty="0"/>
          </a:p>
          <a:p>
            <a:r>
              <a:rPr lang="fr-FR" dirty="0" smtClean="0"/>
              <a:t>Ceci </a:t>
            </a:r>
            <a:r>
              <a:rPr lang="fr-FR" dirty="0"/>
              <a:t>est réalisé par embarquement d’une couche de virtualisation dans ses </a:t>
            </a:r>
            <a:r>
              <a:rPr lang="fr-FR" dirty="0" smtClean="0"/>
              <a:t>supercalculateurs </a:t>
            </a:r>
            <a:r>
              <a:rPr lang="fr-FR" b="1" dirty="0" smtClean="0"/>
              <a:t>Mainframe</a:t>
            </a:r>
            <a:r>
              <a:rPr lang="fr-FR" dirty="0" smtClean="0"/>
              <a:t> </a:t>
            </a:r>
            <a:r>
              <a:rPr lang="fr-FR" dirty="0"/>
              <a:t>(ordinateur central ayant grande puissance de traitement), ce qui implique la virtualisation </a:t>
            </a:r>
            <a:r>
              <a:rPr lang="fr-FR" dirty="0" smtClean="0"/>
              <a:t>des systèmes d’exploitation </a:t>
            </a:r>
            <a:r>
              <a:rPr lang="fr-FR" dirty="0"/>
              <a:t>avec des technologies spécifiques et propriétaires, à la fois logicielles et matérielles.</a:t>
            </a:r>
          </a:p>
          <a:p>
            <a:endParaRPr lang="fr-FR" dirty="0" smtClean="0"/>
          </a:p>
          <a:p>
            <a:r>
              <a:rPr lang="fr-FR" dirty="0" smtClean="0"/>
              <a:t>La </a:t>
            </a:r>
            <a:r>
              <a:rPr lang="fr-FR" dirty="0"/>
              <a:t>particularité qui caractérise CP/CMS est que son code source était libre, par conséquent l’ensemble </a:t>
            </a:r>
            <a:r>
              <a:rPr lang="fr-FR" dirty="0" smtClean="0"/>
              <a:t> des </a:t>
            </a:r>
            <a:r>
              <a:rPr lang="fr-FR" dirty="0"/>
              <a:t>clients d’IBM® pouvait y accéder gratuitement.</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2524454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11</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1 . </a:t>
            </a:r>
            <a:r>
              <a:rPr lang="fr-FR" dirty="0" smtClean="0">
                <a:solidFill>
                  <a:schemeClr val="accent2"/>
                </a:solidFill>
              </a:rPr>
              <a:t>Introduction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5" name="ZoneTexte 4"/>
          <p:cNvSpPr txBox="1"/>
          <p:nvPr/>
        </p:nvSpPr>
        <p:spPr>
          <a:xfrm>
            <a:off x="1802674" y="1330218"/>
            <a:ext cx="2202654" cy="369332"/>
          </a:xfrm>
          <a:prstGeom prst="rect">
            <a:avLst/>
          </a:prstGeom>
          <a:noFill/>
        </p:spPr>
        <p:txBody>
          <a:bodyPr wrap="none" rtlCol="0">
            <a:spAutoFit/>
          </a:bodyPr>
          <a:lstStyle/>
          <a:p>
            <a:r>
              <a:rPr lang="fr-FR" b="1" dirty="0" smtClean="0"/>
              <a:t>=&gt; Retour en Histoire</a:t>
            </a:r>
            <a:endParaRPr lang="fr-FR" b="1" dirty="0"/>
          </a:p>
        </p:txBody>
      </p:sp>
      <p:sp>
        <p:nvSpPr>
          <p:cNvPr id="9" name="ZoneTexte 8"/>
          <p:cNvSpPr txBox="1"/>
          <p:nvPr/>
        </p:nvSpPr>
        <p:spPr>
          <a:xfrm>
            <a:off x="1168087" y="1941080"/>
            <a:ext cx="10332720" cy="1754326"/>
          </a:xfrm>
          <a:prstGeom prst="rect">
            <a:avLst/>
          </a:prstGeom>
          <a:noFill/>
        </p:spPr>
        <p:txBody>
          <a:bodyPr wrap="square" rtlCol="0">
            <a:spAutoFit/>
          </a:bodyPr>
          <a:lstStyle/>
          <a:p>
            <a:r>
              <a:rPr lang="fr-FR" b="1" dirty="0" smtClean="0">
                <a:solidFill>
                  <a:srgbClr val="00B050"/>
                </a:solidFill>
              </a:rPr>
              <a:t>Actuellement</a:t>
            </a:r>
          </a:p>
          <a:p>
            <a:endParaRPr lang="fr-FR" dirty="0"/>
          </a:p>
          <a:p>
            <a:r>
              <a:rPr lang="fr-FR" dirty="0" smtClean="0"/>
              <a:t>La </a:t>
            </a:r>
            <a:r>
              <a:rPr lang="fr-FR" dirty="0"/>
              <a:t>virtualisation est très connue. </a:t>
            </a:r>
            <a:r>
              <a:rPr lang="fr-FR" b="1" dirty="0" err="1"/>
              <a:t>VMWare</a:t>
            </a:r>
            <a:r>
              <a:rPr lang="fr-FR" dirty="0"/>
              <a:t> et </a:t>
            </a:r>
            <a:r>
              <a:rPr lang="fr-FR" b="1" dirty="0"/>
              <a:t>Microsoft</a:t>
            </a:r>
            <a:r>
              <a:rPr lang="fr-FR" dirty="0"/>
              <a:t> sont les deux grands acteurs de </a:t>
            </a:r>
            <a:r>
              <a:rPr lang="fr-FR" dirty="0" smtClean="0"/>
              <a:t> la </a:t>
            </a:r>
            <a:r>
              <a:rPr lang="fr-FR" dirty="0"/>
              <a:t>virtualisation de serveurs. Les entreprises les plus avancés dépassent un taux de virtualisation de 75%.</a:t>
            </a:r>
          </a:p>
          <a:p>
            <a:endParaRPr lang="fr-FR" dirty="0"/>
          </a:p>
          <a:p>
            <a:r>
              <a:rPr lang="fr-FR" dirty="0" smtClean="0"/>
              <a:t>Il </a:t>
            </a:r>
            <a:r>
              <a:rPr lang="fr-FR" dirty="0"/>
              <a:t>existe plusieurs formes de virtualisation : serveurs, applications, poste de travail,….</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pic>
        <p:nvPicPr>
          <p:cNvPr id="3" name="Image 2"/>
          <p:cNvPicPr>
            <a:picLocks noChangeAspect="1"/>
          </p:cNvPicPr>
          <p:nvPr/>
        </p:nvPicPr>
        <p:blipFill>
          <a:blip r:embed="rId2"/>
          <a:stretch>
            <a:fillRect/>
          </a:stretch>
        </p:blipFill>
        <p:spPr>
          <a:xfrm>
            <a:off x="1580425" y="3872909"/>
            <a:ext cx="9236901" cy="2952000"/>
          </a:xfrm>
          <a:prstGeom prst="rect">
            <a:avLst/>
          </a:prstGeom>
        </p:spPr>
      </p:pic>
    </p:spTree>
    <p:extLst>
      <p:ext uri="{BB962C8B-B14F-4D97-AF65-F5344CB8AC3E}">
        <p14:creationId xmlns:p14="http://schemas.microsoft.com/office/powerpoint/2010/main" val="3551084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ndg-content-dev.s3.amazonaws.com/media/images/intro-virt/1.2_hardware_desk.png">
            <a:extLst>
              <a:ext uri="{FF2B5EF4-FFF2-40B4-BE49-F238E27FC236}">
                <a16:creationId xmlns:a16="http://schemas.microsoft.com/office/drawing/2014/main" id="{07AB25E8-A969-483F-8717-15A94AB0B2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86" r="18714"/>
          <a:stretch/>
        </p:blipFill>
        <p:spPr bwMode="auto">
          <a:xfrm>
            <a:off x="9304867" y="3848036"/>
            <a:ext cx="2887133" cy="252000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555619D8-6104-42DC-8831-D62CC8701452}" type="slidenum">
              <a:rPr lang="fr-FR" smtClean="0"/>
              <a:t>12</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168087" y="1998527"/>
            <a:ext cx="8136780" cy="3139321"/>
          </a:xfrm>
          <a:prstGeom prst="rect">
            <a:avLst/>
          </a:prstGeom>
          <a:noFill/>
        </p:spPr>
        <p:txBody>
          <a:bodyPr wrap="square" rtlCol="0">
            <a:spAutoFit/>
          </a:bodyPr>
          <a:lstStyle/>
          <a:p>
            <a:pPr algn="just"/>
            <a:r>
              <a:rPr lang="fr-FR" b="1" u="sng" dirty="0" smtClean="0">
                <a:solidFill>
                  <a:srgbClr val="0070C0"/>
                </a:solidFill>
              </a:rPr>
              <a:t>Hardware      vs.     Software</a:t>
            </a:r>
          </a:p>
          <a:p>
            <a:pPr algn="just"/>
            <a:endParaRPr lang="fr-FR" dirty="0" smtClean="0"/>
          </a:p>
          <a:p>
            <a:pPr algn="just"/>
            <a:r>
              <a:rPr lang="fr-FR" dirty="0"/>
              <a:t>Utilisez-vous un smartphone, un ordinateur portable ou un ordinateur </a:t>
            </a:r>
            <a:r>
              <a:rPr lang="fr-FR" dirty="0" smtClean="0"/>
              <a:t>d’office, un routeur, une imprimante, un serveur ? </a:t>
            </a:r>
          </a:p>
          <a:p>
            <a:pPr algn="just"/>
            <a:endParaRPr lang="fr-FR" dirty="0"/>
          </a:p>
          <a:p>
            <a:pPr algn="just"/>
            <a:r>
              <a:rPr lang="fr-FR" dirty="0" smtClean="0"/>
              <a:t>Tout ceci représente du </a:t>
            </a:r>
            <a:r>
              <a:rPr lang="fr-FR" dirty="0"/>
              <a:t>matériel </a:t>
            </a:r>
            <a:r>
              <a:rPr lang="fr-FR" dirty="0" smtClean="0"/>
              <a:t>.</a:t>
            </a:r>
          </a:p>
          <a:p>
            <a:pPr algn="just"/>
            <a:endParaRPr lang="fr-FR" dirty="0"/>
          </a:p>
          <a:p>
            <a:pPr algn="just"/>
            <a:r>
              <a:rPr lang="fr-FR" dirty="0" smtClean="0"/>
              <a:t>Semblable </a:t>
            </a:r>
            <a:r>
              <a:rPr lang="fr-FR" dirty="0"/>
              <a:t>à la façon dont </a:t>
            </a:r>
            <a:r>
              <a:rPr lang="fr-FR" dirty="0" smtClean="0"/>
              <a:t>nos </a:t>
            </a:r>
            <a:r>
              <a:rPr lang="fr-FR" dirty="0"/>
              <a:t>cerveau contrôle </a:t>
            </a:r>
            <a:r>
              <a:rPr lang="fr-FR" dirty="0" smtClean="0"/>
              <a:t>nos </a:t>
            </a:r>
            <a:r>
              <a:rPr lang="fr-FR" dirty="0"/>
              <a:t>actions, le logiciel </a:t>
            </a:r>
            <a:r>
              <a:rPr lang="fr-FR" dirty="0" smtClean="0"/>
              <a:t>contrôle le matériel.</a:t>
            </a:r>
          </a:p>
          <a:p>
            <a:pPr algn="just"/>
            <a:endParaRPr lang="fr-FR" dirty="0"/>
          </a:p>
          <a:p>
            <a:pPr algn="just"/>
            <a:r>
              <a:rPr lang="fr-FR" dirty="0" smtClean="0"/>
              <a:t>Il </a:t>
            </a:r>
            <a:r>
              <a:rPr lang="fr-FR" dirty="0"/>
              <a:t>existe différents types de logiciels qui contrôlent les actions de </a:t>
            </a:r>
            <a:r>
              <a:rPr lang="fr-FR" dirty="0" smtClean="0"/>
              <a:t>l'ordinateur.</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2602811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13</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168087" y="1972401"/>
            <a:ext cx="8136780" cy="369332"/>
          </a:xfrm>
          <a:prstGeom prst="rect">
            <a:avLst/>
          </a:prstGeom>
          <a:noFill/>
        </p:spPr>
        <p:txBody>
          <a:bodyPr wrap="square" rtlCol="0">
            <a:spAutoFit/>
          </a:bodyPr>
          <a:lstStyle/>
          <a:p>
            <a:pPr algn="just"/>
            <a:r>
              <a:rPr lang="fr-FR" b="1" u="sng" dirty="0" smtClean="0">
                <a:solidFill>
                  <a:srgbClr val="0070C0"/>
                </a:solidFill>
              </a:rPr>
              <a:t>Hardware  (Matériel)</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pic>
        <p:nvPicPr>
          <p:cNvPr id="3" name="Image 2"/>
          <p:cNvPicPr>
            <a:picLocks noChangeAspect="1"/>
          </p:cNvPicPr>
          <p:nvPr/>
        </p:nvPicPr>
        <p:blipFill>
          <a:blip r:embed="rId2"/>
          <a:stretch>
            <a:fillRect/>
          </a:stretch>
        </p:blipFill>
        <p:spPr>
          <a:xfrm>
            <a:off x="1509033" y="2460192"/>
            <a:ext cx="9391650" cy="3810000"/>
          </a:xfrm>
          <a:prstGeom prst="rect">
            <a:avLst/>
          </a:prstGeom>
        </p:spPr>
      </p:pic>
    </p:spTree>
    <p:extLst>
      <p:ext uri="{BB962C8B-B14F-4D97-AF65-F5344CB8AC3E}">
        <p14:creationId xmlns:p14="http://schemas.microsoft.com/office/powerpoint/2010/main" val="222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14</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80" y="1946275"/>
            <a:ext cx="9940834" cy="2031325"/>
          </a:xfrm>
          <a:prstGeom prst="rect">
            <a:avLst/>
          </a:prstGeom>
          <a:noFill/>
        </p:spPr>
        <p:txBody>
          <a:bodyPr wrap="square" rtlCol="0">
            <a:spAutoFit/>
          </a:bodyPr>
          <a:lstStyle/>
          <a:p>
            <a:pPr algn="just"/>
            <a:r>
              <a:rPr lang="fr-FR" b="1" u="sng" dirty="0" smtClean="0">
                <a:solidFill>
                  <a:srgbClr val="0070C0"/>
                </a:solidFill>
              </a:rPr>
              <a:t>Software  (Logiciel)</a:t>
            </a:r>
          </a:p>
          <a:p>
            <a:pPr algn="just"/>
            <a:endParaRPr lang="fr-FR" dirty="0" smtClean="0">
              <a:solidFill>
                <a:srgbClr val="0070C0"/>
              </a:solidFill>
            </a:endParaRPr>
          </a:p>
          <a:p>
            <a:pPr algn="just"/>
            <a:r>
              <a:rPr lang="fr-FR" dirty="0"/>
              <a:t>Le logiciel système est nécessaire au fonctionnement du </a:t>
            </a:r>
            <a:r>
              <a:rPr lang="fr-FR" dirty="0" smtClean="0"/>
              <a:t>matériel.</a:t>
            </a:r>
          </a:p>
          <a:p>
            <a:pPr algn="just"/>
            <a:endParaRPr lang="fr-FR" dirty="0"/>
          </a:p>
          <a:p>
            <a:pPr algn="just"/>
            <a:r>
              <a:rPr lang="fr-FR" dirty="0" smtClean="0"/>
              <a:t>Le </a:t>
            </a:r>
            <a:r>
              <a:rPr lang="fr-FR" dirty="0"/>
              <a:t>système d'exploitation (OS) contrôle le </a:t>
            </a:r>
            <a:r>
              <a:rPr lang="fr-FR" dirty="0" smtClean="0"/>
              <a:t>matériel.</a:t>
            </a:r>
          </a:p>
          <a:p>
            <a:pPr algn="just"/>
            <a:endParaRPr lang="fr-FR" dirty="0"/>
          </a:p>
          <a:p>
            <a:pPr algn="just"/>
            <a:r>
              <a:rPr lang="fr-FR" dirty="0" smtClean="0"/>
              <a:t>Le </a:t>
            </a:r>
            <a:r>
              <a:rPr lang="fr-FR" dirty="0"/>
              <a:t>logiciel d'application indique à votre système d'exécuter une tâche que vous souhaitez </a:t>
            </a:r>
            <a:r>
              <a:rPr lang="fr-FR" dirty="0" smtClean="0"/>
              <a:t>effectuer.</a:t>
            </a:r>
            <a:endParaRPr lang="fr-FR" dirty="0">
              <a:solidFill>
                <a:srgbClr val="0070C0"/>
              </a:solidFill>
            </a:endParaRP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3172162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15</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80" y="1946275"/>
            <a:ext cx="9940834" cy="1200329"/>
          </a:xfrm>
          <a:prstGeom prst="rect">
            <a:avLst/>
          </a:prstGeom>
          <a:noFill/>
        </p:spPr>
        <p:txBody>
          <a:bodyPr wrap="square" rtlCol="0">
            <a:spAutoFit/>
          </a:bodyPr>
          <a:lstStyle/>
          <a:p>
            <a:pPr algn="just"/>
            <a:r>
              <a:rPr lang="fr-FR" b="1" u="sng" dirty="0" smtClean="0">
                <a:solidFill>
                  <a:srgbClr val="0070C0"/>
                </a:solidFill>
              </a:rPr>
              <a:t>Virtualisation : Définition</a:t>
            </a:r>
          </a:p>
          <a:p>
            <a:pPr algn="just"/>
            <a:endParaRPr lang="fr-FR" dirty="0" smtClean="0">
              <a:solidFill>
                <a:srgbClr val="0070C0"/>
              </a:solidFill>
            </a:endParaRPr>
          </a:p>
          <a:p>
            <a:pPr algn="just"/>
            <a:r>
              <a:rPr lang="fr-FR" dirty="0"/>
              <a:t>Maintenant que vous connaissez les rôles du matériel et des logiciels, le concept de virtualisation sera plus facile à saisir. </a:t>
            </a:r>
            <a:endParaRPr lang="fr-FR" dirty="0" smtClean="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pic>
        <p:nvPicPr>
          <p:cNvPr id="7" name="Picture 2" descr="https://ndg-content-dev.s3.amazonaws.com/media/images/intro-virt/Virt_layers_desk.png">
            <a:extLst>
              <a:ext uri="{FF2B5EF4-FFF2-40B4-BE49-F238E27FC236}">
                <a16:creationId xmlns:a16="http://schemas.microsoft.com/office/drawing/2014/main" id="{61FA11D3-3BD4-44FF-8576-673FEAB85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000" y="3291784"/>
            <a:ext cx="6336000" cy="3168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418012" y="4073975"/>
            <a:ext cx="5202857" cy="1200329"/>
          </a:xfrm>
          <a:prstGeom prst="rect">
            <a:avLst/>
          </a:prstGeom>
          <a:solidFill>
            <a:schemeClr val="bg2"/>
          </a:solidFill>
        </p:spPr>
        <p:txBody>
          <a:bodyPr wrap="square" rtlCol="0">
            <a:spAutoFit/>
          </a:bodyPr>
          <a:lstStyle/>
          <a:p>
            <a:pPr algn="just"/>
            <a:r>
              <a:rPr lang="fr-FR" b="1" dirty="0"/>
              <a:t>La virtualisation est la « couche » de technologie qui se situe entre le matériel physique d'un appareil et le système d'exploitation pour créer une ou plusieurs copies de l'appareil</a:t>
            </a:r>
            <a:r>
              <a:rPr lang="fr-FR" b="1" dirty="0" smtClean="0"/>
              <a:t>.</a:t>
            </a:r>
            <a:endParaRPr lang="fr-FR" b="1" dirty="0">
              <a:solidFill>
                <a:srgbClr val="0070C0"/>
              </a:solidFill>
            </a:endParaRPr>
          </a:p>
        </p:txBody>
      </p:sp>
    </p:spTree>
    <p:extLst>
      <p:ext uri="{BB962C8B-B14F-4D97-AF65-F5344CB8AC3E}">
        <p14:creationId xmlns:p14="http://schemas.microsoft.com/office/powerpoint/2010/main" val="1114573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16</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80" y="1814806"/>
            <a:ext cx="6061166" cy="4493538"/>
          </a:xfrm>
          <a:prstGeom prst="rect">
            <a:avLst/>
          </a:prstGeom>
          <a:noFill/>
        </p:spPr>
        <p:txBody>
          <a:bodyPr wrap="square" rtlCol="0">
            <a:spAutoFit/>
          </a:bodyPr>
          <a:lstStyle/>
          <a:p>
            <a:pPr algn="just"/>
            <a:r>
              <a:rPr lang="fr-FR" b="1" u="sng" dirty="0" smtClean="0">
                <a:solidFill>
                  <a:srgbClr val="0070C0"/>
                </a:solidFill>
              </a:rPr>
              <a:t>Machine Virtuelle</a:t>
            </a:r>
          </a:p>
          <a:p>
            <a:pPr algn="just"/>
            <a:endParaRPr lang="fr-FR" dirty="0"/>
          </a:p>
          <a:p>
            <a:pPr marL="285750" indent="-285750" algn="just">
              <a:buFont typeface="Symbol" panose="05050102010706020507" pitchFamily="18" charset="2"/>
              <a:buChar char="Þ"/>
            </a:pPr>
            <a:r>
              <a:rPr lang="fr-FR" dirty="0" smtClean="0"/>
              <a:t>Reconnue comme </a:t>
            </a:r>
            <a:r>
              <a:rPr lang="fr-FR" b="1" dirty="0" smtClean="0"/>
              <a:t>VM</a:t>
            </a:r>
            <a:r>
              <a:rPr lang="fr-FR" dirty="0" smtClean="0"/>
              <a:t> </a:t>
            </a:r>
            <a:r>
              <a:rPr lang="fr-FR" dirty="0"/>
              <a:t>: </a:t>
            </a:r>
            <a:r>
              <a:rPr lang="fr-FR" dirty="0" err="1"/>
              <a:t>virtual</a:t>
            </a:r>
            <a:r>
              <a:rPr lang="fr-FR" dirty="0"/>
              <a:t> </a:t>
            </a:r>
            <a:r>
              <a:rPr lang="fr-FR" dirty="0" smtClean="0"/>
              <a:t>machine</a:t>
            </a:r>
            <a:endParaRPr lang="fr-FR" dirty="0"/>
          </a:p>
          <a:p>
            <a:pPr algn="just"/>
            <a:endParaRPr lang="fr-FR" dirty="0" smtClean="0"/>
          </a:p>
          <a:p>
            <a:pPr marL="285750" indent="-285750" algn="just">
              <a:buFont typeface="Symbol" panose="05050102010706020507" pitchFamily="18" charset="2"/>
              <a:buChar char="Þ"/>
            </a:pPr>
            <a:r>
              <a:rPr lang="fr-FR" dirty="0" smtClean="0"/>
              <a:t>La </a:t>
            </a:r>
            <a:r>
              <a:rPr lang="fr-FR" dirty="0"/>
              <a:t>virtualisation crée du matériel virtuel en clonant </a:t>
            </a:r>
            <a:r>
              <a:rPr lang="fr-FR" dirty="0" smtClean="0"/>
              <a:t>le </a:t>
            </a:r>
            <a:r>
              <a:rPr lang="fr-FR" dirty="0"/>
              <a:t>matériel </a:t>
            </a:r>
            <a:r>
              <a:rPr lang="fr-FR" dirty="0" smtClean="0"/>
              <a:t>physique.</a:t>
            </a:r>
          </a:p>
          <a:p>
            <a:pPr algn="just"/>
            <a:endParaRPr lang="fr-FR" dirty="0"/>
          </a:p>
          <a:p>
            <a:pPr marL="285750" indent="-285750" algn="just">
              <a:buFont typeface="Symbol" panose="05050102010706020507" pitchFamily="18" charset="2"/>
              <a:buChar char="Þ"/>
            </a:pPr>
            <a:r>
              <a:rPr lang="fr-FR" b="1" dirty="0" smtClean="0"/>
              <a:t>L'hyperviseur</a:t>
            </a:r>
            <a:r>
              <a:rPr lang="fr-FR" dirty="0" smtClean="0"/>
              <a:t> </a:t>
            </a:r>
            <a:r>
              <a:rPr lang="fr-FR" dirty="0"/>
              <a:t>utilise du matériel virtuel pour créer </a:t>
            </a:r>
            <a:r>
              <a:rPr lang="fr-FR" dirty="0" smtClean="0"/>
              <a:t>une </a:t>
            </a:r>
            <a:r>
              <a:rPr lang="fr-FR" dirty="0"/>
              <a:t>machine virtuelle (VM</a:t>
            </a:r>
            <a:r>
              <a:rPr lang="fr-FR" dirty="0" smtClean="0"/>
              <a:t>).</a:t>
            </a:r>
          </a:p>
          <a:p>
            <a:pPr algn="just"/>
            <a:endParaRPr lang="fr-FR" dirty="0" smtClean="0"/>
          </a:p>
          <a:p>
            <a:pPr marL="285750" indent="-285750" algn="just">
              <a:buFont typeface="Symbol" panose="05050102010706020507" pitchFamily="18" charset="2"/>
              <a:buChar char="Þ"/>
            </a:pPr>
            <a:r>
              <a:rPr lang="fr-FR" dirty="0">
                <a:solidFill>
                  <a:srgbClr val="FF0000"/>
                </a:solidFill>
              </a:rPr>
              <a:t>Avec un hyperviseur exécutant des machines virtuelles, un ordinateur peut exécuter plusieurs systèmes d'exploitation </a:t>
            </a:r>
            <a:r>
              <a:rPr lang="fr-FR" dirty="0" smtClean="0">
                <a:solidFill>
                  <a:srgbClr val="FF0000"/>
                </a:solidFill>
              </a:rPr>
              <a:t>simultanément.</a:t>
            </a:r>
          </a:p>
          <a:p>
            <a:pPr algn="just"/>
            <a:endParaRPr lang="fr-FR" sz="1600" dirty="0" smtClean="0"/>
          </a:p>
          <a:p>
            <a:pPr marL="285750" indent="-285750" algn="just">
              <a:buFont typeface="Symbol" panose="05050102010706020507" pitchFamily="18" charset="2"/>
              <a:buChar char="Þ"/>
            </a:pPr>
            <a:r>
              <a:rPr lang="fr-FR" dirty="0" smtClean="0"/>
              <a:t>Une </a:t>
            </a:r>
            <a:r>
              <a:rPr lang="fr-FR" dirty="0"/>
              <a:t>VM peut exécuter des applications comme une machine </a:t>
            </a:r>
            <a:r>
              <a:rPr lang="fr-FR" dirty="0" smtClean="0"/>
              <a:t>physique.</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pic>
        <p:nvPicPr>
          <p:cNvPr id="10" name="Picture 4">
            <a:extLst>
              <a:ext uri="{FF2B5EF4-FFF2-40B4-BE49-F238E27FC236}">
                <a16:creationId xmlns:a16="http://schemas.microsoft.com/office/drawing/2014/main" id="{10855DAF-6369-8445-96F4-815481D49619}"/>
              </a:ext>
            </a:extLst>
          </p:cNvPr>
          <p:cNvPicPr>
            <a:picLocks noChangeAspect="1"/>
          </p:cNvPicPr>
          <p:nvPr/>
        </p:nvPicPr>
        <p:blipFill>
          <a:blip r:embed="rId2"/>
          <a:stretch>
            <a:fillRect/>
          </a:stretch>
        </p:blipFill>
        <p:spPr>
          <a:xfrm>
            <a:off x="7746274" y="2142218"/>
            <a:ext cx="3347999" cy="2232000"/>
          </a:xfrm>
          <a:prstGeom prst="rect">
            <a:avLst/>
          </a:prstGeom>
        </p:spPr>
      </p:pic>
      <p:pic>
        <p:nvPicPr>
          <p:cNvPr id="11" name="Picture 9" descr="A screenshot of a computer&#10;&#10;Description generated with high confidence">
            <a:extLst>
              <a:ext uri="{FF2B5EF4-FFF2-40B4-BE49-F238E27FC236}">
                <a16:creationId xmlns:a16="http://schemas.microsoft.com/office/drawing/2014/main" id="{FD8C8A98-8E15-461B-9EC4-AC7F1AC892A7}"/>
              </a:ext>
            </a:extLst>
          </p:cNvPr>
          <p:cNvPicPr>
            <a:picLocks noChangeAspect="1"/>
          </p:cNvPicPr>
          <p:nvPr/>
        </p:nvPicPr>
        <p:blipFill>
          <a:blip r:embed="rId3"/>
          <a:stretch>
            <a:fillRect/>
          </a:stretch>
        </p:blipFill>
        <p:spPr>
          <a:xfrm>
            <a:off x="6903496" y="4400344"/>
            <a:ext cx="5033554" cy="1908000"/>
          </a:xfrm>
          <a:prstGeom prst="rect">
            <a:avLst/>
          </a:prstGeom>
        </p:spPr>
      </p:pic>
    </p:spTree>
    <p:extLst>
      <p:ext uri="{BB962C8B-B14F-4D97-AF65-F5344CB8AC3E}">
        <p14:creationId xmlns:p14="http://schemas.microsoft.com/office/powerpoint/2010/main" val="10606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17</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79" y="1814806"/>
            <a:ext cx="10115203" cy="3693319"/>
          </a:xfrm>
          <a:prstGeom prst="rect">
            <a:avLst/>
          </a:prstGeom>
          <a:noFill/>
        </p:spPr>
        <p:txBody>
          <a:bodyPr wrap="square" rtlCol="0">
            <a:spAutoFit/>
          </a:bodyPr>
          <a:lstStyle/>
          <a:p>
            <a:pPr algn="just"/>
            <a:r>
              <a:rPr lang="fr-FR" b="1" u="sng" dirty="0" smtClean="0">
                <a:solidFill>
                  <a:srgbClr val="0070C0"/>
                </a:solidFill>
              </a:rPr>
              <a:t>Hyperviseur</a:t>
            </a:r>
          </a:p>
          <a:p>
            <a:pPr algn="just"/>
            <a:endParaRPr lang="fr-FR" dirty="0"/>
          </a:p>
          <a:p>
            <a:pPr marL="285750" indent="-285750" algn="just">
              <a:buFont typeface="Symbol" panose="05050102010706020507" pitchFamily="18" charset="2"/>
              <a:buChar char="Þ"/>
            </a:pPr>
            <a:r>
              <a:rPr lang="fr-FR" dirty="0" smtClean="0"/>
              <a:t>Un hyperviseur est un logiciel </a:t>
            </a:r>
            <a:r>
              <a:rPr lang="fr-FR" dirty="0"/>
              <a:t>installé sur le matériel (un serveur) qui crée la couche de </a:t>
            </a:r>
            <a:r>
              <a:rPr lang="fr-FR" dirty="0" smtClean="0"/>
              <a:t>virtualisation.</a:t>
            </a:r>
          </a:p>
          <a:p>
            <a:pPr algn="just"/>
            <a:endParaRPr lang="fr-FR" dirty="0" smtClean="0"/>
          </a:p>
          <a:p>
            <a:pPr marL="285750" indent="-285750" algn="just">
              <a:buFont typeface="Symbol" panose="05050102010706020507" pitchFamily="18" charset="2"/>
              <a:buChar char="Þ"/>
            </a:pPr>
            <a:r>
              <a:rPr lang="fr-FR" dirty="0" smtClean="0"/>
              <a:t>Un hyperviseur héberge des Machines virtuelles.</a:t>
            </a:r>
          </a:p>
          <a:p>
            <a:pPr algn="just"/>
            <a:endParaRPr lang="fr-FR" dirty="0" smtClean="0"/>
          </a:p>
          <a:p>
            <a:pPr marL="285750" indent="-285750" algn="just">
              <a:buFont typeface="Symbol" panose="05050102010706020507" pitchFamily="18" charset="2"/>
              <a:buChar char="Þ"/>
            </a:pPr>
            <a:r>
              <a:rPr lang="fr-FR" dirty="0" smtClean="0"/>
              <a:t>Un hyperviseur </a:t>
            </a:r>
            <a:r>
              <a:rPr lang="fr-FR" dirty="0"/>
              <a:t>extrait les ressources physiques (c'est-à-dire le processeur, la </a:t>
            </a:r>
            <a:r>
              <a:rPr lang="fr-FR" dirty="0" smtClean="0"/>
              <a:t>RAM, </a:t>
            </a:r>
            <a:r>
              <a:rPr lang="fr-FR" dirty="0" err="1" smtClean="0"/>
              <a:t>etc</a:t>
            </a:r>
            <a:r>
              <a:rPr lang="fr-FR" dirty="0" smtClean="0"/>
              <a:t>) </a:t>
            </a:r>
            <a:r>
              <a:rPr lang="fr-FR" dirty="0"/>
              <a:t>du serveur et les transforme en matériel </a:t>
            </a:r>
            <a:r>
              <a:rPr lang="fr-FR" dirty="0" smtClean="0"/>
              <a:t>virtuel.</a:t>
            </a:r>
          </a:p>
          <a:p>
            <a:pPr algn="just"/>
            <a:endParaRPr lang="fr-FR" dirty="0" smtClean="0"/>
          </a:p>
          <a:p>
            <a:pPr marL="285750" indent="-285750" algn="just">
              <a:buFont typeface="Symbol" panose="05050102010706020507" pitchFamily="18" charset="2"/>
              <a:buChar char="Þ"/>
            </a:pPr>
            <a:r>
              <a:rPr lang="fr-FR" dirty="0" smtClean="0"/>
              <a:t>2 types d’hyperviseurs :</a:t>
            </a:r>
          </a:p>
          <a:p>
            <a:pPr marL="1200150" lvl="2" indent="-285750" algn="just">
              <a:buFont typeface="Wingdings" panose="05000000000000000000" pitchFamily="2" charset="2"/>
              <a:buChar char="§"/>
            </a:pPr>
            <a:r>
              <a:rPr lang="en-US" b="1" dirty="0" smtClean="0">
                <a:cs typeface="Hind" panose="020B0604020202020204" charset="0"/>
              </a:rPr>
              <a:t>Type </a:t>
            </a:r>
            <a:r>
              <a:rPr lang="en-US" b="1" dirty="0">
                <a:cs typeface="Hind" panose="020B0604020202020204" charset="0"/>
              </a:rPr>
              <a:t>1 Hypervisor </a:t>
            </a:r>
            <a:r>
              <a:rPr lang="en-US" dirty="0">
                <a:cs typeface="Hind" panose="020B0604020202020204" charset="0"/>
              </a:rPr>
              <a:t>– Bare metal hypervisor (VMware </a:t>
            </a:r>
            <a:r>
              <a:rPr lang="en-US" dirty="0" err="1" smtClean="0">
                <a:cs typeface="Hind" panose="020B0604020202020204" charset="0"/>
              </a:rPr>
              <a:t>ESXi</a:t>
            </a:r>
            <a:r>
              <a:rPr lang="en-US" dirty="0" smtClean="0">
                <a:cs typeface="Hind" panose="020B0604020202020204" charset="0"/>
              </a:rPr>
              <a:t>)</a:t>
            </a:r>
          </a:p>
          <a:p>
            <a:pPr marL="1200150" lvl="2" indent="-285750" algn="just">
              <a:buFont typeface="Wingdings" panose="05000000000000000000" pitchFamily="2" charset="2"/>
              <a:buChar char="§"/>
            </a:pPr>
            <a:r>
              <a:rPr lang="en-US" b="1" dirty="0" smtClean="0">
                <a:cs typeface="Hind" panose="020B0604020202020204" charset="0"/>
              </a:rPr>
              <a:t>Type </a:t>
            </a:r>
            <a:r>
              <a:rPr lang="en-US" b="1" dirty="0">
                <a:cs typeface="Hind" panose="020B0604020202020204" charset="0"/>
              </a:rPr>
              <a:t>2 Hypervisor </a:t>
            </a:r>
            <a:r>
              <a:rPr lang="en-US" dirty="0">
                <a:cs typeface="Hind" panose="020B0604020202020204" charset="0"/>
              </a:rPr>
              <a:t>– Hosted hypervisor </a:t>
            </a:r>
            <a:r>
              <a:rPr lang="en-US" dirty="0" smtClean="0">
                <a:cs typeface="Hind" panose="020B0604020202020204" charset="0"/>
              </a:rPr>
              <a:t>(</a:t>
            </a:r>
            <a:r>
              <a:rPr lang="en-US" dirty="0" err="1" smtClean="0">
                <a:cs typeface="Hind" panose="020B0604020202020204" charset="0"/>
              </a:rPr>
              <a:t>VirtualBox</a:t>
            </a:r>
            <a:r>
              <a:rPr lang="en-US" dirty="0" smtClean="0">
                <a:cs typeface="Hind" panose="020B0604020202020204" charset="0"/>
              </a:rPr>
              <a:t>, VMware </a:t>
            </a:r>
            <a:r>
              <a:rPr lang="en-US" dirty="0">
                <a:cs typeface="Hind" panose="020B0604020202020204" charset="0"/>
              </a:rPr>
              <a:t>Workstation)</a:t>
            </a:r>
            <a:endParaRPr lang="en-US" dirty="0"/>
          </a:p>
          <a:p>
            <a:pPr algn="just"/>
            <a:r>
              <a:rPr lang="fr-FR" dirty="0" smtClean="0"/>
              <a:t> </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3294296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18</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79" y="1814806"/>
            <a:ext cx="10115203" cy="646331"/>
          </a:xfrm>
          <a:prstGeom prst="rect">
            <a:avLst/>
          </a:prstGeom>
          <a:noFill/>
        </p:spPr>
        <p:txBody>
          <a:bodyPr wrap="square" rtlCol="0">
            <a:spAutoFit/>
          </a:bodyPr>
          <a:lstStyle/>
          <a:p>
            <a:pPr algn="just"/>
            <a:r>
              <a:rPr lang="fr-FR" b="1" u="sng" dirty="0" smtClean="0">
                <a:solidFill>
                  <a:srgbClr val="0070C0"/>
                </a:solidFill>
              </a:rPr>
              <a:t>Hyperviseur</a:t>
            </a:r>
          </a:p>
          <a:p>
            <a:pPr algn="just"/>
            <a:r>
              <a:rPr lang="fr-FR" dirty="0" smtClean="0"/>
              <a:t> </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pic>
        <p:nvPicPr>
          <p:cNvPr id="7" name="Picture 7" descr="A screenshot of a video game&#10;&#10;Description generated with high confidence">
            <a:extLst>
              <a:ext uri="{FF2B5EF4-FFF2-40B4-BE49-F238E27FC236}">
                <a16:creationId xmlns:a16="http://schemas.microsoft.com/office/drawing/2014/main" id="{242B08EE-87DC-4DAB-9B5F-2424915DFB53}"/>
              </a:ext>
            </a:extLst>
          </p:cNvPr>
          <p:cNvPicPr>
            <a:picLocks noChangeAspect="1"/>
          </p:cNvPicPr>
          <p:nvPr/>
        </p:nvPicPr>
        <p:blipFill>
          <a:blip r:embed="rId2"/>
          <a:stretch>
            <a:fillRect/>
          </a:stretch>
        </p:blipFill>
        <p:spPr>
          <a:xfrm>
            <a:off x="3944095" y="2748489"/>
            <a:ext cx="10096497" cy="2700000"/>
          </a:xfrm>
          <a:prstGeom prst="rect">
            <a:avLst/>
          </a:prstGeom>
        </p:spPr>
      </p:pic>
      <p:pic>
        <p:nvPicPr>
          <p:cNvPr id="10" name="Picture 2">
            <a:extLst>
              <a:ext uri="{FF2B5EF4-FFF2-40B4-BE49-F238E27FC236}">
                <a16:creationId xmlns:a16="http://schemas.microsoft.com/office/drawing/2014/main" id="{9869087E-280A-F347-AB82-4E2403E9221B}"/>
              </a:ext>
            </a:extLst>
          </p:cNvPr>
          <p:cNvPicPr>
            <a:picLocks noChangeAspect="1"/>
          </p:cNvPicPr>
          <p:nvPr/>
        </p:nvPicPr>
        <p:blipFill>
          <a:blip r:embed="rId3"/>
          <a:stretch>
            <a:fillRect/>
          </a:stretch>
        </p:blipFill>
        <p:spPr>
          <a:xfrm>
            <a:off x="796840" y="2826867"/>
            <a:ext cx="5721530" cy="2628000"/>
          </a:xfrm>
          <a:prstGeom prst="rect">
            <a:avLst/>
          </a:prstGeom>
        </p:spPr>
      </p:pic>
    </p:spTree>
    <p:extLst>
      <p:ext uri="{BB962C8B-B14F-4D97-AF65-F5344CB8AC3E}">
        <p14:creationId xmlns:p14="http://schemas.microsoft.com/office/powerpoint/2010/main" val="3463939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19</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79" y="1814806"/>
            <a:ext cx="10306595" cy="4247317"/>
          </a:xfrm>
          <a:prstGeom prst="rect">
            <a:avLst/>
          </a:prstGeom>
          <a:noFill/>
        </p:spPr>
        <p:txBody>
          <a:bodyPr wrap="square" rtlCol="0">
            <a:spAutoFit/>
          </a:bodyPr>
          <a:lstStyle/>
          <a:p>
            <a:pPr algn="just"/>
            <a:r>
              <a:rPr lang="fr-FR" b="1" u="sng" dirty="0" smtClean="0">
                <a:solidFill>
                  <a:srgbClr val="0070C0"/>
                </a:solidFill>
              </a:rPr>
              <a:t>Type-1 </a:t>
            </a:r>
            <a:r>
              <a:rPr lang="fr-FR" b="1" u="sng" dirty="0" err="1" smtClean="0">
                <a:solidFill>
                  <a:srgbClr val="0070C0"/>
                </a:solidFill>
              </a:rPr>
              <a:t>Hypervisor</a:t>
            </a:r>
            <a:endParaRPr lang="fr-FR" b="1" u="sng" dirty="0" smtClean="0">
              <a:solidFill>
                <a:srgbClr val="0070C0"/>
              </a:solidFill>
            </a:endParaRPr>
          </a:p>
          <a:p>
            <a:pPr algn="just"/>
            <a:endParaRPr lang="fr-FR" dirty="0"/>
          </a:p>
          <a:p>
            <a:pPr algn="just"/>
            <a:r>
              <a:rPr lang="fr-FR" dirty="0"/>
              <a:t>Un hyperviseur de Type 1, ou natif, voire "</a:t>
            </a:r>
            <a:r>
              <a:rPr lang="fr-FR" dirty="0" err="1"/>
              <a:t>bare</a:t>
            </a:r>
            <a:r>
              <a:rPr lang="fr-FR" dirty="0"/>
              <a:t> </a:t>
            </a:r>
            <a:r>
              <a:rPr lang="fr-FR" dirty="0" err="1"/>
              <a:t>metal</a:t>
            </a:r>
            <a:r>
              <a:rPr lang="fr-FR" dirty="0"/>
              <a:t>" (littéralement "métal nu"), est un logiciel qui s’exécute directement sur une plateforme matérielle ; cette plateforme est alors considérée comme outil de contrôle de système d’exploitation. </a:t>
            </a:r>
            <a:endParaRPr lang="fr-FR" dirty="0" smtClean="0"/>
          </a:p>
          <a:p>
            <a:pPr algn="just"/>
            <a:endParaRPr lang="fr-FR" dirty="0"/>
          </a:p>
          <a:p>
            <a:pPr algn="just"/>
            <a:r>
              <a:rPr lang="fr-FR" dirty="0" smtClean="0"/>
              <a:t>Un </a:t>
            </a:r>
            <a:r>
              <a:rPr lang="fr-FR" dirty="0"/>
              <a:t>système d’exploitation secondaire peut, de ce fait, être exécuté au-dessus du matériel. L’hyperviseur type 1 est un noyau hôte allégé et optimisé pour ne faire tourner initialement que des noyaux de systèmes d’exploitation invités adaptés et optimisés à cette architecture spécifique, ces systèmes invités ayant "conscience" d’être virtualisés. </a:t>
            </a:r>
            <a:endParaRPr lang="fr-FR" dirty="0" smtClean="0"/>
          </a:p>
          <a:p>
            <a:pPr algn="just"/>
            <a:endParaRPr lang="fr-FR" dirty="0"/>
          </a:p>
          <a:p>
            <a:pPr algn="just"/>
            <a:r>
              <a:rPr lang="fr-FR" dirty="0" smtClean="0"/>
              <a:t>Sur </a:t>
            </a:r>
            <a:r>
              <a:rPr lang="fr-FR" dirty="0"/>
              <a:t>des processeurs ayant les instructions de virtualisation matérielle (AMD-V et Intel VT), le système d’exploitation invité n’a </a:t>
            </a:r>
            <a:r>
              <a:rPr lang="fr-FR" dirty="0" smtClean="0"/>
              <a:t>plus </a:t>
            </a:r>
            <a:r>
              <a:rPr lang="fr-FR" dirty="0"/>
              <a:t>besoin d’être modifié pour pouvoir être exécuté dans un hyperviseur de type 1</a:t>
            </a:r>
            <a:r>
              <a:rPr lang="fr-FR" dirty="0" smtClean="0"/>
              <a:t>.</a:t>
            </a:r>
          </a:p>
          <a:p>
            <a:pPr algn="just"/>
            <a:endParaRPr lang="fr-FR" dirty="0"/>
          </a:p>
          <a:p>
            <a:pPr algn="just"/>
            <a:r>
              <a:rPr lang="fr-FR" dirty="0" smtClean="0"/>
              <a:t>=&gt; Quelques </a:t>
            </a:r>
            <a:r>
              <a:rPr lang="fr-FR" dirty="0"/>
              <a:t>exemples de tels hyperviseurs plus récents sont </a:t>
            </a:r>
            <a:r>
              <a:rPr lang="fr-FR" dirty="0" err="1">
                <a:solidFill>
                  <a:srgbClr val="FF0000"/>
                </a:solidFill>
              </a:rPr>
              <a:t>Xen</a:t>
            </a:r>
            <a:r>
              <a:rPr lang="fr-FR" dirty="0"/>
              <a:t>, </a:t>
            </a:r>
            <a:r>
              <a:rPr lang="fr-FR" dirty="0">
                <a:solidFill>
                  <a:srgbClr val="FF0000"/>
                </a:solidFill>
              </a:rPr>
              <a:t>Oracle VM</a:t>
            </a:r>
            <a:r>
              <a:rPr lang="fr-FR" dirty="0"/>
              <a:t>, </a:t>
            </a:r>
            <a:r>
              <a:rPr lang="fr-FR" dirty="0">
                <a:solidFill>
                  <a:srgbClr val="FF0000"/>
                </a:solidFill>
              </a:rPr>
              <a:t>ESX</a:t>
            </a:r>
            <a:r>
              <a:rPr lang="fr-FR" dirty="0"/>
              <a:t> Server de VMware.  </a:t>
            </a:r>
            <a:endParaRPr lang="fr-FR" dirty="0" smtClean="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3171655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626241"/>
            <a:ext cx="10058400" cy="993557"/>
          </a:xfrm>
        </p:spPr>
        <p:txBody>
          <a:bodyPr/>
          <a:lstStyle/>
          <a:p>
            <a:r>
              <a:rPr lang="fr-FR" dirty="0" smtClean="0"/>
              <a:t>PLAN</a:t>
            </a:r>
            <a:endParaRPr lang="fr-FR" dirty="0"/>
          </a:p>
        </p:txBody>
      </p:sp>
      <p:sp>
        <p:nvSpPr>
          <p:cNvPr id="3" name="Espace réservé du contenu 2"/>
          <p:cNvSpPr>
            <a:spLocks noGrp="1"/>
          </p:cNvSpPr>
          <p:nvPr>
            <p:ph idx="1"/>
          </p:nvPr>
        </p:nvSpPr>
        <p:spPr>
          <a:xfrm>
            <a:off x="2037806" y="2299062"/>
            <a:ext cx="7158445" cy="2508069"/>
          </a:xfrm>
        </p:spPr>
        <p:txBody>
          <a:bodyPr>
            <a:normAutofit/>
          </a:bodyPr>
          <a:lstStyle/>
          <a:p>
            <a:pPr marL="457200" indent="-457200">
              <a:buFont typeface="+mj-lt"/>
              <a:buAutoNum type="arabicPeriod"/>
            </a:pPr>
            <a:r>
              <a:rPr lang="fr-FR" sz="2400" dirty="0" smtClean="0"/>
              <a:t>Introduction</a:t>
            </a:r>
            <a:endParaRPr lang="fr-FR" sz="2400" dirty="0" smtClean="0"/>
          </a:p>
          <a:p>
            <a:pPr marL="457200" indent="-457200">
              <a:buFont typeface="+mj-lt"/>
              <a:buAutoNum type="arabicPeriod"/>
            </a:pPr>
            <a:r>
              <a:rPr lang="fr-FR" sz="2400" dirty="0" smtClean="0"/>
              <a:t>Virtualisation :  Définition &amp; Concepts</a:t>
            </a:r>
            <a:endParaRPr lang="fr-FR" sz="2400" dirty="0" smtClean="0"/>
          </a:p>
          <a:p>
            <a:pPr marL="457200" indent="-457200">
              <a:buFont typeface="+mj-lt"/>
              <a:buAutoNum type="arabicPeriod"/>
            </a:pPr>
            <a:r>
              <a:rPr lang="fr-FR" sz="2400" dirty="0" smtClean="0"/>
              <a:t>Différents Types de Virtualisation</a:t>
            </a:r>
          </a:p>
          <a:p>
            <a:pPr marL="457200" indent="-457200">
              <a:buFont typeface="+mj-lt"/>
              <a:buAutoNum type="arabicPeriod"/>
            </a:pPr>
            <a:r>
              <a:rPr lang="fr-FR" sz="2400" dirty="0" smtClean="0"/>
              <a:t>Domaines d’Application</a:t>
            </a:r>
            <a:endParaRPr lang="fr-FR" sz="2400" dirty="0" smtClean="0"/>
          </a:p>
        </p:txBody>
      </p:sp>
      <p:sp>
        <p:nvSpPr>
          <p:cNvPr id="4" name="Espace réservé du numéro de diapositive 3"/>
          <p:cNvSpPr>
            <a:spLocks noGrp="1"/>
          </p:cNvSpPr>
          <p:nvPr>
            <p:ph type="sldNum" sz="quarter" idx="12"/>
          </p:nvPr>
        </p:nvSpPr>
        <p:spPr/>
        <p:txBody>
          <a:bodyPr/>
          <a:lstStyle/>
          <a:p>
            <a:fld id="{555619D8-6104-42DC-8831-D62CC8701452}" type="slidenum">
              <a:rPr lang="fr-FR" smtClean="0"/>
              <a:t>2</a:t>
            </a:fld>
            <a:endParaRPr lang="fr-FR"/>
          </a:p>
        </p:txBody>
      </p:sp>
      <p:sp>
        <p:nvSpPr>
          <p:cNvPr id="5" name="Espace réservé du pied de page 4"/>
          <p:cNvSpPr>
            <a:spLocks noGrp="1"/>
          </p:cNvSpPr>
          <p:nvPr>
            <p:ph type="ftr" sz="quarter" idx="11"/>
          </p:nvPr>
        </p:nvSpPr>
        <p:spPr>
          <a:xfrm>
            <a:off x="80830" y="6459785"/>
            <a:ext cx="1552021" cy="365125"/>
          </a:xfrm>
        </p:spPr>
        <p:txBody>
          <a:bodyPr/>
          <a:lstStyle/>
          <a:p>
            <a:r>
              <a:rPr lang="fr-FR" dirty="0" smtClean="0"/>
              <a:t>Pr. H.IDRISSI,  ENSAK 2023</a:t>
            </a:r>
            <a:endParaRPr lang="fr-FR" dirty="0"/>
          </a:p>
        </p:txBody>
      </p:sp>
      <p:sp>
        <p:nvSpPr>
          <p:cNvPr id="6"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43221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20</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79" y="1814806"/>
            <a:ext cx="10306595" cy="646331"/>
          </a:xfrm>
          <a:prstGeom prst="rect">
            <a:avLst/>
          </a:prstGeom>
          <a:noFill/>
        </p:spPr>
        <p:txBody>
          <a:bodyPr wrap="square" rtlCol="0">
            <a:spAutoFit/>
          </a:bodyPr>
          <a:lstStyle/>
          <a:p>
            <a:pPr algn="just"/>
            <a:r>
              <a:rPr lang="fr-FR" b="1" u="sng" dirty="0" smtClean="0">
                <a:solidFill>
                  <a:srgbClr val="0070C0"/>
                </a:solidFill>
              </a:rPr>
              <a:t>Type-1 </a:t>
            </a:r>
            <a:r>
              <a:rPr lang="fr-FR" b="1" u="sng" dirty="0" err="1" smtClean="0">
                <a:solidFill>
                  <a:srgbClr val="0070C0"/>
                </a:solidFill>
              </a:rPr>
              <a:t>Hypervisor</a:t>
            </a:r>
            <a:endParaRPr lang="fr-FR" b="1" u="sng" dirty="0" smtClean="0">
              <a:solidFill>
                <a:srgbClr val="0070C0"/>
              </a:solidFill>
            </a:endParaRPr>
          </a:p>
          <a:p>
            <a:pPr algn="just"/>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pic>
        <p:nvPicPr>
          <p:cNvPr id="3" name="Image 2"/>
          <p:cNvPicPr>
            <a:picLocks noChangeAspect="1"/>
          </p:cNvPicPr>
          <p:nvPr/>
        </p:nvPicPr>
        <p:blipFill>
          <a:blip r:embed="rId2"/>
          <a:stretch>
            <a:fillRect/>
          </a:stretch>
        </p:blipFill>
        <p:spPr>
          <a:xfrm>
            <a:off x="3771150" y="2108441"/>
            <a:ext cx="6400203" cy="4032000"/>
          </a:xfrm>
          <a:prstGeom prst="rect">
            <a:avLst/>
          </a:prstGeom>
        </p:spPr>
      </p:pic>
    </p:spTree>
    <p:extLst>
      <p:ext uri="{BB962C8B-B14F-4D97-AF65-F5344CB8AC3E}">
        <p14:creationId xmlns:p14="http://schemas.microsoft.com/office/powerpoint/2010/main" val="1633241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21</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79" y="1814806"/>
            <a:ext cx="10306595" cy="3416320"/>
          </a:xfrm>
          <a:prstGeom prst="rect">
            <a:avLst/>
          </a:prstGeom>
          <a:noFill/>
        </p:spPr>
        <p:txBody>
          <a:bodyPr wrap="square" rtlCol="0">
            <a:spAutoFit/>
          </a:bodyPr>
          <a:lstStyle/>
          <a:p>
            <a:pPr algn="just"/>
            <a:r>
              <a:rPr lang="fr-FR" b="1" u="sng" dirty="0" smtClean="0">
                <a:solidFill>
                  <a:srgbClr val="0070C0"/>
                </a:solidFill>
              </a:rPr>
              <a:t>Type-2 </a:t>
            </a:r>
            <a:r>
              <a:rPr lang="fr-FR" b="1" u="sng" dirty="0" err="1" smtClean="0">
                <a:solidFill>
                  <a:srgbClr val="0070C0"/>
                </a:solidFill>
              </a:rPr>
              <a:t>Hypervisor</a:t>
            </a:r>
            <a:endParaRPr lang="fr-FR" b="1" u="sng" dirty="0" smtClean="0">
              <a:solidFill>
                <a:srgbClr val="0070C0"/>
              </a:solidFill>
            </a:endParaRPr>
          </a:p>
          <a:p>
            <a:pPr algn="just"/>
            <a:endParaRPr lang="fr-FR" dirty="0"/>
          </a:p>
          <a:p>
            <a:pPr algn="just"/>
            <a:r>
              <a:rPr lang="fr-FR" dirty="0"/>
              <a:t>Un hyperviseur de Type 2 est un logiciel qui s’exécute à l’intérieur d’un autre système d’exploitation. </a:t>
            </a:r>
            <a:endParaRPr lang="fr-FR" dirty="0" smtClean="0"/>
          </a:p>
          <a:p>
            <a:pPr algn="just"/>
            <a:endParaRPr lang="fr-FR" dirty="0"/>
          </a:p>
          <a:p>
            <a:pPr algn="just"/>
            <a:r>
              <a:rPr lang="fr-FR" dirty="0" smtClean="0"/>
              <a:t>Un </a:t>
            </a:r>
            <a:r>
              <a:rPr lang="fr-FR" dirty="0"/>
              <a:t>système d’exploitation invité s’exécutera donc en troisième niveau au-dessus du matériel. </a:t>
            </a:r>
            <a:endParaRPr lang="fr-FR" dirty="0" smtClean="0"/>
          </a:p>
          <a:p>
            <a:pPr algn="just"/>
            <a:endParaRPr lang="fr-FR" dirty="0"/>
          </a:p>
          <a:p>
            <a:pPr algn="just"/>
            <a:r>
              <a:rPr lang="fr-FR" dirty="0" smtClean="0"/>
              <a:t>Les </a:t>
            </a:r>
            <a:r>
              <a:rPr lang="fr-FR" dirty="0"/>
              <a:t>systèmes d’exploitation invités n’ayant pas conscience d’être virtualisés, ils n’ont pas besoin d’être adaptés. </a:t>
            </a:r>
            <a:endParaRPr lang="fr-FR" dirty="0" smtClean="0"/>
          </a:p>
          <a:p>
            <a:pPr algn="just"/>
            <a:endParaRPr lang="fr-FR" dirty="0"/>
          </a:p>
          <a:p>
            <a:pPr algn="just"/>
            <a:r>
              <a:rPr lang="fr-FR" dirty="0" smtClean="0"/>
              <a:t>Quelques </a:t>
            </a:r>
            <a:r>
              <a:rPr lang="fr-FR" dirty="0"/>
              <a:t>exemples de tels hyperviseurs sont </a:t>
            </a:r>
            <a:r>
              <a:rPr lang="fr-FR" dirty="0">
                <a:solidFill>
                  <a:srgbClr val="FF0000"/>
                </a:solidFill>
              </a:rPr>
              <a:t>VMware Workstation</a:t>
            </a:r>
            <a:r>
              <a:rPr lang="fr-FR" dirty="0"/>
              <a:t>, </a:t>
            </a:r>
            <a:r>
              <a:rPr lang="fr-FR" dirty="0">
                <a:solidFill>
                  <a:srgbClr val="FF0000"/>
                </a:solidFill>
              </a:rPr>
              <a:t>VMware Fusion</a:t>
            </a:r>
            <a:r>
              <a:rPr lang="fr-FR" dirty="0"/>
              <a:t>, l’hyperviseur open source </a:t>
            </a:r>
            <a:r>
              <a:rPr lang="fr-FR" dirty="0">
                <a:solidFill>
                  <a:srgbClr val="FF0000"/>
                </a:solidFill>
              </a:rPr>
              <a:t>QEMU</a:t>
            </a:r>
            <a:r>
              <a:rPr lang="fr-FR" dirty="0"/>
              <a:t>, les produits Microsoft </a:t>
            </a:r>
            <a:r>
              <a:rPr lang="fr-FR" dirty="0">
                <a:solidFill>
                  <a:srgbClr val="FF0000"/>
                </a:solidFill>
              </a:rPr>
              <a:t>Virtual PC </a:t>
            </a:r>
            <a:r>
              <a:rPr lang="fr-FR" dirty="0"/>
              <a:t>et </a:t>
            </a:r>
            <a:r>
              <a:rPr lang="fr-FR" dirty="0">
                <a:solidFill>
                  <a:srgbClr val="FF0000"/>
                </a:solidFill>
              </a:rPr>
              <a:t>Virtual Server</a:t>
            </a:r>
            <a:r>
              <a:rPr lang="fr-FR" dirty="0"/>
              <a:t>, </a:t>
            </a:r>
            <a:r>
              <a:rPr lang="fr-FR" dirty="0" err="1">
                <a:solidFill>
                  <a:srgbClr val="FF0000"/>
                </a:solidFill>
              </a:rPr>
              <a:t>VirtualBox</a:t>
            </a:r>
            <a:r>
              <a:rPr lang="fr-FR" dirty="0"/>
              <a:t> d’Oracle, de même que </a:t>
            </a:r>
            <a:r>
              <a:rPr lang="fr-FR" dirty="0" err="1" smtClean="0">
                <a:solidFill>
                  <a:srgbClr val="FF0000"/>
                </a:solidFill>
              </a:rPr>
              <a:t>Parallels</a:t>
            </a:r>
            <a:r>
              <a:rPr lang="fr-FR" dirty="0" smtClean="0">
                <a:solidFill>
                  <a:srgbClr val="FF0000"/>
                </a:solidFill>
              </a:rPr>
              <a:t> Workstation </a:t>
            </a:r>
            <a:r>
              <a:rPr lang="fr-FR" dirty="0"/>
              <a:t>de </a:t>
            </a:r>
            <a:r>
              <a:rPr lang="fr-FR" dirty="0" err="1"/>
              <a:t>SWsoft</a:t>
            </a:r>
            <a:r>
              <a:rPr lang="fr-FR" dirty="0"/>
              <a:t> et </a:t>
            </a:r>
            <a:r>
              <a:rPr lang="fr-FR" dirty="0" err="1"/>
              <a:t>Parallels</a:t>
            </a:r>
            <a:r>
              <a:rPr lang="fr-FR" dirty="0"/>
              <a:t> Desktop</a:t>
            </a:r>
            <a:r>
              <a:rPr lang="fr-FR" dirty="0" smtClean="0"/>
              <a:t>.</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2736322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22</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79" y="1814806"/>
            <a:ext cx="10115203" cy="4524315"/>
          </a:xfrm>
          <a:prstGeom prst="rect">
            <a:avLst/>
          </a:prstGeom>
          <a:noFill/>
        </p:spPr>
        <p:txBody>
          <a:bodyPr wrap="square" rtlCol="0">
            <a:spAutoFit/>
          </a:bodyPr>
          <a:lstStyle/>
          <a:p>
            <a:pPr algn="just"/>
            <a:r>
              <a:rPr lang="fr-FR" b="1" u="sng" dirty="0" smtClean="0">
                <a:solidFill>
                  <a:srgbClr val="0070C0"/>
                </a:solidFill>
              </a:rPr>
              <a:t>Principes de base :</a:t>
            </a:r>
          </a:p>
          <a:p>
            <a:pPr algn="just"/>
            <a:r>
              <a:rPr lang="fr-FR" dirty="0" smtClean="0"/>
              <a:t> </a:t>
            </a:r>
          </a:p>
          <a:p>
            <a:pPr algn="just"/>
            <a:r>
              <a:rPr lang="fr-FR" dirty="0"/>
              <a:t>La virtualisation </a:t>
            </a:r>
            <a:r>
              <a:rPr lang="fr-FR" dirty="0" smtClean="0"/>
              <a:t>est </a:t>
            </a:r>
            <a:r>
              <a:rPr lang="fr-FR" dirty="0"/>
              <a:t>un ensemble de techniques et d’outils permettant de faire tourner plusieurs systèmes d’exploitation sur un même serveur physique. Le principe de la virtualisation est donc un </a:t>
            </a:r>
            <a:r>
              <a:rPr lang="fr-FR" b="1" dirty="0"/>
              <a:t>principe de partage</a:t>
            </a:r>
            <a:r>
              <a:rPr lang="fr-FR" dirty="0"/>
              <a:t> : les différents systèmes d’exploitation se partagent les ressources du serveur. </a:t>
            </a:r>
            <a:endParaRPr lang="fr-FR" dirty="0" smtClean="0"/>
          </a:p>
          <a:p>
            <a:pPr algn="just"/>
            <a:endParaRPr lang="fr-FR" dirty="0"/>
          </a:p>
          <a:p>
            <a:pPr algn="just"/>
            <a:r>
              <a:rPr lang="fr-FR" dirty="0" smtClean="0"/>
              <a:t>Pour </a:t>
            </a:r>
            <a:r>
              <a:rPr lang="fr-FR" dirty="0"/>
              <a:t>être utile de manière opérationnelle, la virtualisation doit respecter deux principes fondamentaux </a:t>
            </a:r>
            <a:r>
              <a:rPr lang="fr-FR" dirty="0" smtClean="0"/>
              <a:t>:</a:t>
            </a:r>
          </a:p>
          <a:p>
            <a:pPr algn="just"/>
            <a:endParaRPr lang="fr-FR" dirty="0"/>
          </a:p>
          <a:p>
            <a:pPr marL="285750" indent="-285750" algn="just">
              <a:buFont typeface="Wingdings" panose="05000000000000000000" pitchFamily="2" charset="2"/>
              <a:buChar char="Ø"/>
            </a:pPr>
            <a:r>
              <a:rPr lang="fr-FR" b="1" dirty="0"/>
              <a:t>Le cloisonnement </a:t>
            </a:r>
            <a:r>
              <a:rPr lang="fr-FR" dirty="0"/>
              <a:t>: chaque système d’exploitation a un fonctionnement indépendant, et ne peut interférer avec les autres en aucune manière. </a:t>
            </a:r>
            <a:endParaRPr lang="fr-FR" dirty="0" smtClean="0"/>
          </a:p>
          <a:p>
            <a:pPr marL="285750" indent="-285750" algn="just">
              <a:buFont typeface="Wingdings" panose="05000000000000000000" pitchFamily="2" charset="2"/>
              <a:buChar char="Ø"/>
            </a:pPr>
            <a:endParaRPr lang="fr-FR" dirty="0"/>
          </a:p>
          <a:p>
            <a:pPr marL="285750" indent="-285750" algn="just">
              <a:buFont typeface="Wingdings" panose="05000000000000000000" pitchFamily="2" charset="2"/>
              <a:buChar char="Ø"/>
            </a:pPr>
            <a:r>
              <a:rPr lang="fr-FR" b="1" dirty="0" smtClean="0"/>
              <a:t>La </a:t>
            </a:r>
            <a:r>
              <a:rPr lang="fr-FR" b="1" dirty="0"/>
              <a:t>transparence </a:t>
            </a:r>
            <a:r>
              <a:rPr lang="fr-FR" dirty="0"/>
              <a:t>: le fait de fonctionner en mode virtualisé ne change rien au fonctionnement du système d’exploitation et a fortiori des applications. </a:t>
            </a:r>
            <a:endParaRPr lang="fr-FR" dirty="0" smtClean="0"/>
          </a:p>
          <a:p>
            <a:pPr algn="just"/>
            <a:endParaRPr lang="fr-FR" dirty="0"/>
          </a:p>
          <a:p>
            <a:pPr marL="285750" indent="-285750" algn="just">
              <a:buFont typeface="Symbol" panose="05050102010706020507" pitchFamily="18" charset="2"/>
              <a:buChar char="Þ"/>
            </a:pPr>
            <a:r>
              <a:rPr lang="fr-FR" dirty="0" smtClean="0"/>
              <a:t>La </a:t>
            </a:r>
            <a:r>
              <a:rPr lang="fr-FR" dirty="0"/>
              <a:t>transparence implique la </a:t>
            </a:r>
            <a:r>
              <a:rPr lang="fr-FR" b="1" dirty="0"/>
              <a:t>compatibilité</a:t>
            </a:r>
            <a:r>
              <a:rPr lang="fr-FR" dirty="0"/>
              <a:t> : toutes les applications peuvent tourner sur un système </a:t>
            </a:r>
            <a:r>
              <a:rPr lang="fr-FR" dirty="0" smtClean="0"/>
              <a:t>virtualisé</a:t>
            </a:r>
            <a:r>
              <a:rPr lang="fr-FR" dirty="0"/>
              <a:t>, et leur fonctionnement </a:t>
            </a:r>
            <a:r>
              <a:rPr lang="fr-FR" dirty="0" smtClean="0"/>
              <a:t>n’est </a:t>
            </a:r>
            <a:r>
              <a:rPr lang="fr-FR" dirty="0"/>
              <a:t>en rien modifié.</a:t>
            </a:r>
            <a:endParaRPr lang="fr-FR" dirty="0" smtClean="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1003301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23</a:t>
            </a:fld>
            <a:endParaRPr lang="fr-FR" dirty="0"/>
          </a:p>
        </p:txBody>
      </p:sp>
      <p:sp>
        <p:nvSpPr>
          <p:cNvPr id="6" name="Titre 1"/>
          <p:cNvSpPr>
            <a:spLocks noGrp="1"/>
          </p:cNvSpPr>
          <p:nvPr>
            <p:ph type="title"/>
          </p:nvPr>
        </p:nvSpPr>
        <p:spPr>
          <a:xfrm>
            <a:off x="1097280" y="286604"/>
            <a:ext cx="10058400" cy="823740"/>
          </a:xfrm>
        </p:spPr>
        <p:txBody>
          <a:bodyPr/>
          <a:lstStyle/>
          <a:p>
            <a:r>
              <a:rPr lang="fr-FR" dirty="0">
                <a:solidFill>
                  <a:schemeClr val="accent2"/>
                </a:solidFill>
              </a:rPr>
              <a:t>2</a:t>
            </a:r>
            <a:r>
              <a:rPr lang="fr-FR" dirty="0" smtClean="0">
                <a:solidFill>
                  <a:schemeClr val="accent2"/>
                </a:solidFill>
              </a:rPr>
              <a:t> </a:t>
            </a:r>
            <a:r>
              <a:rPr lang="fr-FR" dirty="0" smtClean="0">
                <a:solidFill>
                  <a:schemeClr val="accent2"/>
                </a:solidFill>
              </a:rPr>
              <a:t>. </a:t>
            </a:r>
            <a:r>
              <a:rPr lang="fr-FR" dirty="0" smtClean="0">
                <a:solidFill>
                  <a:schemeClr val="accent2"/>
                </a:solidFill>
              </a:rPr>
              <a:t>Virtualisation : Définition &amp; Concepts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3202836" y="3092566"/>
            <a:ext cx="5847287" cy="461665"/>
          </a:xfrm>
          <a:prstGeom prst="rect">
            <a:avLst/>
          </a:prstGeom>
          <a:noFill/>
        </p:spPr>
        <p:txBody>
          <a:bodyPr wrap="square" rtlCol="0">
            <a:spAutoFit/>
          </a:bodyPr>
          <a:lstStyle/>
          <a:p>
            <a:pPr algn="just"/>
            <a:r>
              <a:rPr lang="fr-FR" sz="2400" dirty="0" smtClean="0">
                <a:hlinkClick r:id="rId2"/>
              </a:rPr>
              <a:t>La virtualisation expliquée en moins de 3 min</a:t>
            </a:r>
            <a:endParaRPr lang="fr-FR" sz="2400" dirty="0" smtClean="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169932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24</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3</a:t>
            </a:r>
            <a:r>
              <a:rPr lang="fr-FR" dirty="0" smtClean="0">
                <a:solidFill>
                  <a:schemeClr val="accent2"/>
                </a:solidFill>
              </a:rPr>
              <a:t> </a:t>
            </a:r>
            <a:r>
              <a:rPr lang="fr-FR" dirty="0" smtClean="0">
                <a:solidFill>
                  <a:schemeClr val="accent2"/>
                </a:solidFill>
              </a:rPr>
              <a:t>. </a:t>
            </a:r>
            <a:r>
              <a:rPr lang="fr-FR" dirty="0" smtClean="0">
                <a:solidFill>
                  <a:schemeClr val="accent2"/>
                </a:solidFill>
              </a:rPr>
              <a:t>Différents Types de Virtualisation</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
        <p:nvSpPr>
          <p:cNvPr id="3" name="Rectangle 2"/>
          <p:cNvSpPr/>
          <p:nvPr/>
        </p:nvSpPr>
        <p:spPr>
          <a:xfrm>
            <a:off x="3918857" y="2233748"/>
            <a:ext cx="3605348" cy="6270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r-FR" sz="2800" b="1" dirty="0" smtClean="0"/>
              <a:t>VIRTUALISATION </a:t>
            </a:r>
            <a:endParaRPr lang="fr-FR" sz="2800" b="1" dirty="0"/>
          </a:p>
        </p:txBody>
      </p:sp>
      <p:sp>
        <p:nvSpPr>
          <p:cNvPr id="10" name="Rectangle 9"/>
          <p:cNvSpPr/>
          <p:nvPr/>
        </p:nvSpPr>
        <p:spPr>
          <a:xfrm>
            <a:off x="727165" y="3984169"/>
            <a:ext cx="2512424" cy="10319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2400" b="1" dirty="0" smtClean="0">
                <a:solidFill>
                  <a:schemeClr val="accent2">
                    <a:lumMod val="75000"/>
                  </a:schemeClr>
                </a:solidFill>
              </a:rPr>
              <a:t>VIRTUALISATION</a:t>
            </a:r>
          </a:p>
          <a:p>
            <a:pPr algn="ctr"/>
            <a:r>
              <a:rPr lang="fr-FR" sz="2400" b="1" dirty="0" smtClean="0">
                <a:solidFill>
                  <a:schemeClr val="accent2">
                    <a:lumMod val="75000"/>
                  </a:schemeClr>
                </a:solidFill>
              </a:rPr>
              <a:t>COMPLETE </a:t>
            </a:r>
            <a:endParaRPr lang="fr-FR" sz="2400" b="1" dirty="0">
              <a:solidFill>
                <a:schemeClr val="accent2">
                  <a:lumMod val="75000"/>
                </a:schemeClr>
              </a:solidFill>
            </a:endParaRPr>
          </a:p>
        </p:txBody>
      </p:sp>
      <p:sp>
        <p:nvSpPr>
          <p:cNvPr id="11" name="Rectangle 10"/>
          <p:cNvSpPr/>
          <p:nvPr/>
        </p:nvSpPr>
        <p:spPr>
          <a:xfrm>
            <a:off x="4465319" y="3984169"/>
            <a:ext cx="2512424" cy="10319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2400" b="1" dirty="0" smtClean="0">
                <a:solidFill>
                  <a:schemeClr val="accent2">
                    <a:lumMod val="75000"/>
                  </a:schemeClr>
                </a:solidFill>
              </a:rPr>
              <a:t>PARA-VIRTUALISATION </a:t>
            </a:r>
            <a:endParaRPr lang="fr-FR" sz="2400" b="1" dirty="0">
              <a:solidFill>
                <a:schemeClr val="accent2">
                  <a:lumMod val="75000"/>
                </a:schemeClr>
              </a:solidFill>
            </a:endParaRPr>
          </a:p>
        </p:txBody>
      </p:sp>
      <p:sp>
        <p:nvSpPr>
          <p:cNvPr id="12" name="Rectangle 11"/>
          <p:cNvSpPr/>
          <p:nvPr/>
        </p:nvSpPr>
        <p:spPr>
          <a:xfrm>
            <a:off x="8134892" y="3984169"/>
            <a:ext cx="2512424" cy="10319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sz="2400" b="1" dirty="0" smtClean="0">
                <a:solidFill>
                  <a:schemeClr val="accent2">
                    <a:lumMod val="75000"/>
                  </a:schemeClr>
                </a:solidFill>
              </a:rPr>
              <a:t>ISOLATEURS </a:t>
            </a:r>
            <a:endParaRPr lang="fr-FR" sz="2400" b="1" dirty="0">
              <a:solidFill>
                <a:schemeClr val="accent2">
                  <a:lumMod val="75000"/>
                </a:schemeClr>
              </a:solidFill>
            </a:endParaRPr>
          </a:p>
        </p:txBody>
      </p:sp>
      <p:cxnSp>
        <p:nvCxnSpPr>
          <p:cNvPr id="7" name="Connecteur droit 6"/>
          <p:cNvCxnSpPr>
            <a:stCxn id="3" idx="2"/>
            <a:endCxn id="10" idx="0"/>
          </p:cNvCxnSpPr>
          <p:nvPr/>
        </p:nvCxnSpPr>
        <p:spPr>
          <a:xfrm flipH="1">
            <a:off x="1983377" y="2860765"/>
            <a:ext cx="3738154" cy="1123404"/>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3" name="Connecteur droit 12"/>
          <p:cNvCxnSpPr>
            <a:stCxn id="3" idx="2"/>
            <a:endCxn id="11" idx="0"/>
          </p:cNvCxnSpPr>
          <p:nvPr/>
        </p:nvCxnSpPr>
        <p:spPr>
          <a:xfrm>
            <a:off x="5721531" y="2860765"/>
            <a:ext cx="0" cy="1123404"/>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6" name="Connecteur droit 15"/>
          <p:cNvCxnSpPr>
            <a:stCxn id="3" idx="2"/>
            <a:endCxn id="12" idx="0"/>
          </p:cNvCxnSpPr>
          <p:nvPr/>
        </p:nvCxnSpPr>
        <p:spPr>
          <a:xfrm>
            <a:off x="5721531" y="2860765"/>
            <a:ext cx="3669573" cy="1123404"/>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62894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25</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79" y="1814806"/>
            <a:ext cx="10115203" cy="1477328"/>
          </a:xfrm>
          <a:prstGeom prst="rect">
            <a:avLst/>
          </a:prstGeom>
          <a:noFill/>
        </p:spPr>
        <p:txBody>
          <a:bodyPr wrap="square" rtlCol="0">
            <a:spAutoFit/>
          </a:bodyPr>
          <a:lstStyle/>
          <a:p>
            <a:pPr algn="just"/>
            <a:r>
              <a:rPr lang="fr-FR" b="1" u="sng" dirty="0" smtClean="0">
                <a:solidFill>
                  <a:srgbClr val="0070C0"/>
                </a:solidFill>
              </a:rPr>
              <a:t>Virtualisation Complète</a:t>
            </a:r>
          </a:p>
          <a:p>
            <a:pPr algn="just"/>
            <a:r>
              <a:rPr lang="fr-FR" dirty="0" smtClean="0"/>
              <a:t> </a:t>
            </a:r>
          </a:p>
          <a:p>
            <a:pPr algn="just"/>
            <a:r>
              <a:rPr lang="fr-FR" dirty="0"/>
              <a:t>La virtualisation dite complète permet de faire fonctionner n’importe quel système d’exploitation en tant qu’invité dans une machine virtuelle. </a:t>
            </a:r>
            <a:r>
              <a:rPr lang="fr-FR" dirty="0" smtClean="0"/>
              <a:t>Pour </a:t>
            </a:r>
            <a:r>
              <a:rPr lang="fr-FR" dirty="0"/>
              <a:t>l’utilisateur final, ce type de virtualisation est la plus simple à mettre en place et est la plus </a:t>
            </a:r>
            <a:r>
              <a:rPr lang="fr-FR" dirty="0" smtClean="0"/>
              <a:t>pratique.</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
        <p:nvSpPr>
          <p:cNvPr id="11" name="Titre 1"/>
          <p:cNvSpPr>
            <a:spLocks noGrp="1"/>
          </p:cNvSpPr>
          <p:nvPr>
            <p:ph type="title"/>
          </p:nvPr>
        </p:nvSpPr>
        <p:spPr>
          <a:xfrm>
            <a:off x="1097280" y="286604"/>
            <a:ext cx="10058400" cy="823740"/>
          </a:xfrm>
        </p:spPr>
        <p:txBody>
          <a:bodyPr/>
          <a:lstStyle/>
          <a:p>
            <a:r>
              <a:rPr lang="fr-FR" dirty="0" smtClean="0">
                <a:solidFill>
                  <a:schemeClr val="accent2"/>
                </a:solidFill>
              </a:rPr>
              <a:t>3</a:t>
            </a:r>
            <a:r>
              <a:rPr lang="fr-FR" dirty="0" smtClean="0">
                <a:solidFill>
                  <a:schemeClr val="accent2"/>
                </a:solidFill>
              </a:rPr>
              <a:t> </a:t>
            </a:r>
            <a:r>
              <a:rPr lang="fr-FR" dirty="0" smtClean="0">
                <a:solidFill>
                  <a:schemeClr val="accent2"/>
                </a:solidFill>
              </a:rPr>
              <a:t>. </a:t>
            </a:r>
            <a:r>
              <a:rPr lang="fr-FR" dirty="0" smtClean="0">
                <a:solidFill>
                  <a:schemeClr val="accent2"/>
                </a:solidFill>
              </a:rPr>
              <a:t>Différents Types de Virtualisation</a:t>
            </a:r>
            <a:endParaRPr lang="fr-FR" dirty="0">
              <a:solidFill>
                <a:schemeClr val="accent2"/>
              </a:solidFill>
            </a:endParaRPr>
          </a:p>
        </p:txBody>
      </p:sp>
      <p:pic>
        <p:nvPicPr>
          <p:cNvPr id="7" name="Image 6"/>
          <p:cNvPicPr>
            <a:picLocks noChangeAspect="1"/>
          </p:cNvPicPr>
          <p:nvPr/>
        </p:nvPicPr>
        <p:blipFill>
          <a:blip r:embed="rId2"/>
          <a:stretch>
            <a:fillRect/>
          </a:stretch>
        </p:blipFill>
        <p:spPr>
          <a:xfrm>
            <a:off x="5991905" y="3219784"/>
            <a:ext cx="4221667" cy="3060000"/>
          </a:xfrm>
          <a:prstGeom prst="rect">
            <a:avLst/>
          </a:prstGeom>
        </p:spPr>
      </p:pic>
    </p:spTree>
    <p:extLst>
      <p:ext uri="{BB962C8B-B14F-4D97-AF65-F5344CB8AC3E}">
        <p14:creationId xmlns:p14="http://schemas.microsoft.com/office/powerpoint/2010/main" val="1138986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26</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97279" y="1814806"/>
            <a:ext cx="10115203" cy="3970318"/>
          </a:xfrm>
          <a:prstGeom prst="rect">
            <a:avLst/>
          </a:prstGeom>
          <a:noFill/>
        </p:spPr>
        <p:txBody>
          <a:bodyPr wrap="square" rtlCol="0">
            <a:spAutoFit/>
          </a:bodyPr>
          <a:lstStyle/>
          <a:p>
            <a:pPr algn="just"/>
            <a:r>
              <a:rPr lang="fr-FR" b="1" u="sng" dirty="0" smtClean="0">
                <a:solidFill>
                  <a:srgbClr val="0070C0"/>
                </a:solidFill>
              </a:rPr>
              <a:t>Virtualisation Complète</a:t>
            </a:r>
          </a:p>
          <a:p>
            <a:pPr algn="just"/>
            <a:r>
              <a:rPr lang="fr-FR" dirty="0" smtClean="0"/>
              <a:t> </a:t>
            </a:r>
          </a:p>
          <a:p>
            <a:pPr algn="just"/>
            <a:r>
              <a:rPr lang="fr-FR" b="1" u="sng" dirty="0"/>
              <a:t>Principe</a:t>
            </a:r>
            <a:r>
              <a:rPr lang="fr-FR" dirty="0"/>
              <a:t> : L’hyperviseur crée un environnement virtuel complet simulant littéralement un nouvel ordinateur complet, avec du "faux matériel". À quelques rares exceptions, le système d’exploitation invité (installé dans la machine virtuelle) ne communique qu’avec ce faux matériel simulé, rendant étanche l’environnement virtualisé. </a:t>
            </a:r>
            <a:endParaRPr lang="fr-FR" dirty="0" smtClean="0"/>
          </a:p>
          <a:p>
            <a:pPr algn="just"/>
            <a:endParaRPr lang="fr-FR" dirty="0"/>
          </a:p>
          <a:p>
            <a:pPr algn="just"/>
            <a:r>
              <a:rPr lang="fr-FR" b="1" u="sng" dirty="0" smtClean="0"/>
              <a:t>Limitations</a:t>
            </a:r>
            <a:r>
              <a:rPr lang="fr-FR" dirty="0" smtClean="0"/>
              <a:t> </a:t>
            </a:r>
            <a:r>
              <a:rPr lang="fr-FR" dirty="0"/>
              <a:t>: Ce type de virtualisation ne permet de virtualiser que des systèmes d’exploitation prévus pour la même architecture matérielle que le processeur physique de l’ordinateur hôte. Par exemple, un ordinateur équipé d’un processeur Intel x86 sera incapable de virtualiser un système d’exploitation prévu pour fonctionner dans une architecture PowerPC</a:t>
            </a:r>
            <a:r>
              <a:rPr lang="fr-FR" dirty="0" smtClean="0"/>
              <a:t>.</a:t>
            </a:r>
          </a:p>
          <a:p>
            <a:pPr algn="just"/>
            <a:endParaRPr lang="fr-FR" dirty="0"/>
          </a:p>
          <a:p>
            <a:pPr algn="just"/>
            <a:r>
              <a:rPr lang="fr-FR" b="1" dirty="0"/>
              <a:t>Quelques hyperviseurs de virtualisation complète </a:t>
            </a:r>
            <a:r>
              <a:rPr lang="fr-FR" dirty="0"/>
              <a:t>: </a:t>
            </a:r>
            <a:r>
              <a:rPr lang="fr-FR" dirty="0" err="1" smtClean="0"/>
              <a:t>VirtualBox</a:t>
            </a:r>
            <a:r>
              <a:rPr lang="fr-FR" dirty="0"/>
              <a:t>;</a:t>
            </a:r>
            <a:r>
              <a:rPr lang="fr-FR" dirty="0" smtClean="0"/>
              <a:t> </a:t>
            </a:r>
            <a:r>
              <a:rPr lang="fr-FR" dirty="0" err="1"/>
              <a:t>VMWare</a:t>
            </a:r>
            <a:r>
              <a:rPr lang="fr-FR" dirty="0"/>
              <a:t> </a:t>
            </a:r>
            <a:r>
              <a:rPr lang="fr-FR" dirty="0" smtClean="0"/>
              <a:t>Player; </a:t>
            </a:r>
            <a:r>
              <a:rPr lang="fr-FR" dirty="0" err="1"/>
              <a:t>VMWare</a:t>
            </a:r>
            <a:r>
              <a:rPr lang="fr-FR" dirty="0"/>
              <a:t> </a:t>
            </a:r>
            <a:r>
              <a:rPr lang="fr-FR" dirty="0" smtClean="0"/>
              <a:t>Workstation; </a:t>
            </a:r>
            <a:r>
              <a:rPr lang="fr-FR" dirty="0" err="1"/>
              <a:t>Parallels</a:t>
            </a:r>
            <a:r>
              <a:rPr lang="fr-FR" dirty="0"/>
              <a:t> Desktop for </a:t>
            </a:r>
            <a:r>
              <a:rPr lang="fr-FR" dirty="0" smtClean="0"/>
              <a:t>Windows/Linux; KVM</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
        <p:nvSpPr>
          <p:cNvPr id="11" name="Titre 1"/>
          <p:cNvSpPr>
            <a:spLocks noGrp="1"/>
          </p:cNvSpPr>
          <p:nvPr>
            <p:ph type="title"/>
          </p:nvPr>
        </p:nvSpPr>
        <p:spPr>
          <a:xfrm>
            <a:off x="1097280" y="286604"/>
            <a:ext cx="10058400" cy="823740"/>
          </a:xfrm>
        </p:spPr>
        <p:txBody>
          <a:bodyPr/>
          <a:lstStyle/>
          <a:p>
            <a:r>
              <a:rPr lang="fr-FR" dirty="0" smtClean="0">
                <a:solidFill>
                  <a:schemeClr val="accent2"/>
                </a:solidFill>
              </a:rPr>
              <a:t>3</a:t>
            </a:r>
            <a:r>
              <a:rPr lang="fr-FR" dirty="0" smtClean="0">
                <a:solidFill>
                  <a:schemeClr val="accent2"/>
                </a:solidFill>
              </a:rPr>
              <a:t> </a:t>
            </a:r>
            <a:r>
              <a:rPr lang="fr-FR" dirty="0" smtClean="0">
                <a:solidFill>
                  <a:schemeClr val="accent2"/>
                </a:solidFill>
              </a:rPr>
              <a:t>. </a:t>
            </a:r>
            <a:r>
              <a:rPr lang="fr-FR" dirty="0" smtClean="0">
                <a:solidFill>
                  <a:schemeClr val="accent2"/>
                </a:solidFill>
              </a:rPr>
              <a:t>Différents Types de Virtualisation</a:t>
            </a:r>
            <a:endParaRPr lang="fr-FR" dirty="0">
              <a:solidFill>
                <a:schemeClr val="accent2"/>
              </a:solidFill>
            </a:endParaRPr>
          </a:p>
        </p:txBody>
      </p:sp>
    </p:spTree>
    <p:extLst>
      <p:ext uri="{BB962C8B-B14F-4D97-AF65-F5344CB8AC3E}">
        <p14:creationId xmlns:p14="http://schemas.microsoft.com/office/powerpoint/2010/main" val="3821963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27</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31965" y="1814806"/>
            <a:ext cx="10215154" cy="4247317"/>
          </a:xfrm>
          <a:prstGeom prst="rect">
            <a:avLst/>
          </a:prstGeom>
          <a:noFill/>
        </p:spPr>
        <p:txBody>
          <a:bodyPr wrap="square" rtlCol="0">
            <a:spAutoFit/>
          </a:bodyPr>
          <a:lstStyle/>
          <a:p>
            <a:pPr algn="just"/>
            <a:r>
              <a:rPr lang="fr-FR" b="1" u="sng" dirty="0" smtClean="0">
                <a:solidFill>
                  <a:srgbClr val="0070C0"/>
                </a:solidFill>
              </a:rPr>
              <a:t>Para-Virtualisation</a:t>
            </a:r>
          </a:p>
          <a:p>
            <a:pPr algn="just"/>
            <a:r>
              <a:rPr lang="fr-FR" dirty="0" smtClean="0"/>
              <a:t> </a:t>
            </a:r>
          </a:p>
          <a:p>
            <a:pPr algn="just"/>
            <a:r>
              <a:rPr lang="fr-FR" dirty="0"/>
              <a:t>La para-virtualisation fait intervenir un hyperviseur. </a:t>
            </a:r>
            <a:r>
              <a:rPr lang="fr-FR" dirty="0" smtClean="0"/>
              <a:t>Il </a:t>
            </a:r>
            <a:r>
              <a:rPr lang="fr-FR" dirty="0"/>
              <a:t>s’agit d’un noyau allégé au dessus duquel viendront se greffer les systèmes invités. </a:t>
            </a:r>
            <a:endParaRPr lang="fr-FR" dirty="0" smtClean="0"/>
          </a:p>
          <a:p>
            <a:pPr algn="just"/>
            <a:endParaRPr lang="fr-FR" dirty="0"/>
          </a:p>
          <a:p>
            <a:pPr algn="just"/>
            <a:r>
              <a:rPr lang="fr-FR" dirty="0" smtClean="0"/>
              <a:t>Contrairement </a:t>
            </a:r>
            <a:r>
              <a:rPr lang="fr-FR" dirty="0"/>
              <a:t>à un système traditionnel de machines virtuelles où la </a:t>
            </a:r>
            <a:endParaRPr lang="fr-FR" dirty="0" smtClean="0"/>
          </a:p>
          <a:p>
            <a:pPr algn="just"/>
            <a:r>
              <a:rPr lang="fr-FR" dirty="0" smtClean="0"/>
              <a:t>virtualisation </a:t>
            </a:r>
            <a:r>
              <a:rPr lang="fr-FR" dirty="0"/>
              <a:t>est transparente, avec la para-virtualisation, le </a:t>
            </a:r>
            <a:r>
              <a:rPr lang="fr-FR" dirty="0" smtClean="0"/>
              <a:t>système</a:t>
            </a:r>
          </a:p>
          <a:p>
            <a:pPr algn="just"/>
            <a:r>
              <a:rPr lang="fr-FR" dirty="0" smtClean="0"/>
              <a:t> </a:t>
            </a:r>
            <a:r>
              <a:rPr lang="fr-FR" dirty="0"/>
              <a:t>invité doit avoir conscience qu’il tourne dans un environnement </a:t>
            </a:r>
            <a:endParaRPr lang="fr-FR" dirty="0" smtClean="0"/>
          </a:p>
          <a:p>
            <a:pPr algn="just"/>
            <a:r>
              <a:rPr lang="fr-FR" dirty="0" smtClean="0"/>
              <a:t>virtuel </a:t>
            </a:r>
            <a:r>
              <a:rPr lang="fr-FR" dirty="0"/>
              <a:t>ce qui implique d’employer un noyau modifié. </a:t>
            </a:r>
            <a:endParaRPr lang="fr-FR" dirty="0" smtClean="0"/>
          </a:p>
          <a:p>
            <a:pPr algn="just"/>
            <a:endParaRPr lang="fr-FR" dirty="0"/>
          </a:p>
          <a:p>
            <a:pPr algn="just"/>
            <a:r>
              <a:rPr lang="fr-FR" dirty="0" smtClean="0"/>
              <a:t>Ce </a:t>
            </a:r>
            <a:r>
              <a:rPr lang="fr-FR" dirty="0"/>
              <a:t>type de virtualisation permet des performances bien plus </a:t>
            </a:r>
            <a:endParaRPr lang="fr-FR" dirty="0" smtClean="0"/>
          </a:p>
          <a:p>
            <a:pPr algn="just"/>
            <a:r>
              <a:rPr lang="fr-FR" dirty="0" smtClean="0"/>
              <a:t>Importantes que </a:t>
            </a:r>
            <a:r>
              <a:rPr lang="fr-FR" dirty="0"/>
              <a:t>la virtualisation complète. </a:t>
            </a:r>
            <a:endParaRPr lang="fr-FR" dirty="0" smtClean="0"/>
          </a:p>
          <a:p>
            <a:pPr algn="just"/>
            <a:endParaRPr lang="fr-FR" dirty="0"/>
          </a:p>
          <a:p>
            <a:pPr algn="just"/>
            <a:r>
              <a:rPr lang="fr-FR" dirty="0"/>
              <a:t>Quelques hyperviseurs de virtualisation assisté : </a:t>
            </a:r>
            <a:endParaRPr lang="fr-FR" dirty="0" smtClean="0"/>
          </a:p>
          <a:p>
            <a:pPr algn="just"/>
            <a:r>
              <a:rPr lang="fr-FR" dirty="0" smtClean="0"/>
              <a:t>XEN; </a:t>
            </a:r>
            <a:r>
              <a:rPr lang="fr-FR" dirty="0" err="1" smtClean="0"/>
              <a:t>VMWare</a:t>
            </a:r>
            <a:r>
              <a:rPr lang="fr-FR" dirty="0" smtClean="0"/>
              <a:t> ESX/</a:t>
            </a:r>
            <a:r>
              <a:rPr lang="fr-FR" dirty="0" err="1" smtClean="0"/>
              <a:t>ESXi</a:t>
            </a:r>
            <a:r>
              <a:rPr lang="fr-FR" dirty="0" smtClean="0"/>
              <a:t>; Hyper-V </a:t>
            </a:r>
            <a:r>
              <a:rPr lang="fr-FR" dirty="0"/>
              <a:t>(Microsoft</a:t>
            </a:r>
            <a:r>
              <a:rPr lang="fr-FR" dirty="0" smtClean="0"/>
              <a:t>); </a:t>
            </a:r>
            <a:r>
              <a:rPr lang="fr-FR" dirty="0" err="1" smtClean="0"/>
              <a:t>xVM</a:t>
            </a:r>
            <a:r>
              <a:rPr lang="fr-FR" dirty="0" smtClean="0"/>
              <a:t>.</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
        <p:nvSpPr>
          <p:cNvPr id="11" name="Titre 1"/>
          <p:cNvSpPr>
            <a:spLocks noGrp="1"/>
          </p:cNvSpPr>
          <p:nvPr>
            <p:ph type="title"/>
          </p:nvPr>
        </p:nvSpPr>
        <p:spPr>
          <a:xfrm>
            <a:off x="1097280" y="286604"/>
            <a:ext cx="10058400" cy="823740"/>
          </a:xfrm>
        </p:spPr>
        <p:txBody>
          <a:bodyPr/>
          <a:lstStyle/>
          <a:p>
            <a:r>
              <a:rPr lang="fr-FR" dirty="0" smtClean="0">
                <a:solidFill>
                  <a:schemeClr val="accent2"/>
                </a:solidFill>
              </a:rPr>
              <a:t>3</a:t>
            </a:r>
            <a:r>
              <a:rPr lang="fr-FR" dirty="0" smtClean="0">
                <a:solidFill>
                  <a:schemeClr val="accent2"/>
                </a:solidFill>
              </a:rPr>
              <a:t> </a:t>
            </a:r>
            <a:r>
              <a:rPr lang="fr-FR" dirty="0" smtClean="0">
                <a:solidFill>
                  <a:schemeClr val="accent2"/>
                </a:solidFill>
              </a:rPr>
              <a:t>. </a:t>
            </a:r>
            <a:r>
              <a:rPr lang="fr-FR" dirty="0" smtClean="0">
                <a:solidFill>
                  <a:schemeClr val="accent2"/>
                </a:solidFill>
              </a:rPr>
              <a:t>Différents Types de Virtualisation</a:t>
            </a:r>
            <a:endParaRPr lang="fr-FR" dirty="0">
              <a:solidFill>
                <a:schemeClr val="accent2"/>
              </a:solidFill>
            </a:endParaRPr>
          </a:p>
        </p:txBody>
      </p:sp>
      <p:pic>
        <p:nvPicPr>
          <p:cNvPr id="3" name="Image 2"/>
          <p:cNvPicPr>
            <a:picLocks noChangeAspect="1"/>
          </p:cNvPicPr>
          <p:nvPr/>
        </p:nvPicPr>
        <p:blipFill>
          <a:blip r:embed="rId2"/>
          <a:stretch>
            <a:fillRect/>
          </a:stretch>
        </p:blipFill>
        <p:spPr>
          <a:xfrm>
            <a:off x="7746274" y="3033173"/>
            <a:ext cx="4267200" cy="3028950"/>
          </a:xfrm>
          <a:prstGeom prst="rect">
            <a:avLst/>
          </a:prstGeom>
        </p:spPr>
      </p:pic>
    </p:spTree>
    <p:extLst>
      <p:ext uri="{BB962C8B-B14F-4D97-AF65-F5344CB8AC3E}">
        <p14:creationId xmlns:p14="http://schemas.microsoft.com/office/powerpoint/2010/main" val="892868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28</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031965" y="1814806"/>
            <a:ext cx="10215154" cy="4247317"/>
          </a:xfrm>
          <a:prstGeom prst="rect">
            <a:avLst/>
          </a:prstGeom>
          <a:noFill/>
        </p:spPr>
        <p:txBody>
          <a:bodyPr wrap="square" rtlCol="0">
            <a:spAutoFit/>
          </a:bodyPr>
          <a:lstStyle/>
          <a:p>
            <a:pPr algn="just"/>
            <a:r>
              <a:rPr lang="fr-FR" b="1" u="sng" dirty="0" smtClean="0">
                <a:solidFill>
                  <a:srgbClr val="0070C0"/>
                </a:solidFill>
              </a:rPr>
              <a:t>Isolateurs</a:t>
            </a:r>
          </a:p>
          <a:p>
            <a:pPr algn="just"/>
            <a:r>
              <a:rPr lang="fr-FR" dirty="0" smtClean="0"/>
              <a:t> </a:t>
            </a:r>
          </a:p>
          <a:p>
            <a:pPr algn="just"/>
            <a:r>
              <a:rPr lang="fr-FR" dirty="0"/>
              <a:t>Un isolateur est un logiciel permettant </a:t>
            </a:r>
            <a:r>
              <a:rPr lang="fr-FR" u="sng" dirty="0"/>
              <a:t>d’isoler l’exécution des applications </a:t>
            </a:r>
            <a:r>
              <a:rPr lang="fr-FR" dirty="0"/>
              <a:t>dans ce qui sont appelés des contextes, ou bien zones d’exécution. </a:t>
            </a:r>
            <a:endParaRPr lang="fr-FR" dirty="0" smtClean="0"/>
          </a:p>
          <a:p>
            <a:pPr algn="just"/>
            <a:endParaRPr lang="fr-FR" dirty="0"/>
          </a:p>
          <a:p>
            <a:pPr algn="just"/>
            <a:r>
              <a:rPr lang="fr-FR" dirty="0" smtClean="0"/>
              <a:t>L’isolateur </a:t>
            </a:r>
            <a:r>
              <a:rPr lang="fr-FR" dirty="0"/>
              <a:t>permet ainsi de faire tourner plusieurs fois la même application dans un mode multi-instance (plusieurs instances d’exécution) même si elle n’était pas conçue pour ça. Cette solution est très performante, du fait du peu </a:t>
            </a:r>
            <a:r>
              <a:rPr lang="fr-FR" u="sng" dirty="0"/>
              <a:t>d’</a:t>
            </a:r>
            <a:r>
              <a:rPr lang="fr-FR" u="sng" dirty="0" err="1"/>
              <a:t>overhead</a:t>
            </a:r>
            <a:r>
              <a:rPr lang="fr-FR" dirty="0"/>
              <a:t> (temps passé par un système à ne rien faire d’autre que se gérer), mais les environnements virtualisés ne sont pas complètement isolés. </a:t>
            </a:r>
            <a:endParaRPr lang="fr-FR" dirty="0" smtClean="0"/>
          </a:p>
          <a:p>
            <a:pPr algn="just"/>
            <a:endParaRPr lang="fr-FR" dirty="0"/>
          </a:p>
          <a:p>
            <a:pPr algn="just"/>
            <a:r>
              <a:rPr lang="fr-FR" dirty="0" smtClean="0"/>
              <a:t>La </a:t>
            </a:r>
            <a:r>
              <a:rPr lang="fr-FR" dirty="0"/>
              <a:t>performance est donc au rendez-vous, cependant on ne peut pas vraiment parler de virtualisation de systèmes d’exploitation. </a:t>
            </a:r>
            <a:endParaRPr lang="fr-FR" dirty="0" smtClean="0"/>
          </a:p>
          <a:p>
            <a:pPr algn="just"/>
            <a:endParaRPr lang="fr-FR" dirty="0"/>
          </a:p>
          <a:p>
            <a:pPr algn="just"/>
            <a:r>
              <a:rPr lang="fr-FR" dirty="0" smtClean="0"/>
              <a:t>Uniquement </a:t>
            </a:r>
            <a:r>
              <a:rPr lang="fr-FR" dirty="0"/>
              <a:t>liés aux systèmes Linux, les isolateurs sont en fait composés de plusieurs éléments et peuvent prendre plusieurs formes. </a:t>
            </a:r>
            <a:endParaRPr lang="fr-FR" dirty="0" smtClean="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
        <p:nvSpPr>
          <p:cNvPr id="11" name="Titre 1"/>
          <p:cNvSpPr>
            <a:spLocks noGrp="1"/>
          </p:cNvSpPr>
          <p:nvPr>
            <p:ph type="title"/>
          </p:nvPr>
        </p:nvSpPr>
        <p:spPr>
          <a:xfrm>
            <a:off x="1097280" y="286604"/>
            <a:ext cx="10058400" cy="823740"/>
          </a:xfrm>
        </p:spPr>
        <p:txBody>
          <a:bodyPr/>
          <a:lstStyle/>
          <a:p>
            <a:r>
              <a:rPr lang="fr-FR" dirty="0" smtClean="0">
                <a:solidFill>
                  <a:schemeClr val="accent2"/>
                </a:solidFill>
              </a:rPr>
              <a:t>3</a:t>
            </a:r>
            <a:r>
              <a:rPr lang="fr-FR" dirty="0" smtClean="0">
                <a:solidFill>
                  <a:schemeClr val="accent2"/>
                </a:solidFill>
              </a:rPr>
              <a:t> </a:t>
            </a:r>
            <a:r>
              <a:rPr lang="fr-FR" dirty="0" smtClean="0">
                <a:solidFill>
                  <a:schemeClr val="accent2"/>
                </a:solidFill>
              </a:rPr>
              <a:t>. </a:t>
            </a:r>
            <a:r>
              <a:rPr lang="fr-FR" dirty="0" smtClean="0">
                <a:solidFill>
                  <a:schemeClr val="accent2"/>
                </a:solidFill>
              </a:rPr>
              <a:t>Différents Types de Virtualisation</a:t>
            </a:r>
            <a:endParaRPr lang="fr-FR" dirty="0">
              <a:solidFill>
                <a:schemeClr val="accent2"/>
              </a:solidFill>
            </a:endParaRPr>
          </a:p>
        </p:txBody>
      </p:sp>
    </p:spTree>
    <p:extLst>
      <p:ext uri="{BB962C8B-B14F-4D97-AF65-F5344CB8AC3E}">
        <p14:creationId xmlns:p14="http://schemas.microsoft.com/office/powerpoint/2010/main" val="1113539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29</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613949" y="2036877"/>
            <a:ext cx="6296298" cy="2585323"/>
          </a:xfrm>
          <a:prstGeom prst="rect">
            <a:avLst/>
          </a:prstGeom>
          <a:noFill/>
        </p:spPr>
        <p:txBody>
          <a:bodyPr wrap="square" rtlCol="0">
            <a:spAutoFit/>
          </a:bodyPr>
          <a:lstStyle/>
          <a:p>
            <a:pPr algn="just"/>
            <a:r>
              <a:rPr lang="fr-FR" b="1" u="sng" dirty="0" smtClean="0">
                <a:solidFill>
                  <a:srgbClr val="0070C0"/>
                </a:solidFill>
              </a:rPr>
              <a:t>Isolateurs</a:t>
            </a:r>
          </a:p>
          <a:p>
            <a:pPr algn="just"/>
            <a:r>
              <a:rPr lang="fr-FR" dirty="0" smtClean="0"/>
              <a:t> </a:t>
            </a:r>
          </a:p>
          <a:p>
            <a:pPr algn="just"/>
            <a:r>
              <a:rPr lang="fr-FR" dirty="0"/>
              <a:t>Par exemple : </a:t>
            </a:r>
            <a:endParaRPr lang="fr-FR" dirty="0" smtClean="0"/>
          </a:p>
          <a:p>
            <a:pPr algn="just"/>
            <a:endParaRPr lang="fr-FR" dirty="0"/>
          </a:p>
          <a:p>
            <a:pPr marL="285750" indent="-285750" algn="just">
              <a:buFont typeface="Arial" panose="020B0604020202020204" pitchFamily="34" charset="0"/>
              <a:buChar char="•"/>
            </a:pPr>
            <a:r>
              <a:rPr lang="fr-FR" dirty="0" smtClean="0"/>
              <a:t>Linux-</a:t>
            </a:r>
            <a:r>
              <a:rPr lang="fr-FR" dirty="0" err="1" smtClean="0"/>
              <a:t>VServer</a:t>
            </a:r>
            <a:r>
              <a:rPr lang="fr-FR" dirty="0" smtClean="0"/>
              <a:t> </a:t>
            </a:r>
            <a:r>
              <a:rPr lang="fr-FR" dirty="0"/>
              <a:t>(isolation des processus en espace utilisateur) ; </a:t>
            </a:r>
            <a:endParaRPr lang="fr-FR" dirty="0" smtClean="0"/>
          </a:p>
          <a:p>
            <a:pPr marL="285750" indent="-285750" algn="just">
              <a:buFont typeface="Arial" panose="020B0604020202020204" pitchFamily="34" charset="0"/>
              <a:buChar char="•"/>
            </a:pPr>
            <a:r>
              <a:rPr lang="fr-FR" dirty="0" err="1" smtClean="0"/>
              <a:t>chroot</a:t>
            </a:r>
            <a:r>
              <a:rPr lang="fr-FR" dirty="0" smtClean="0"/>
              <a:t> </a:t>
            </a:r>
            <a:r>
              <a:rPr lang="fr-FR" dirty="0"/>
              <a:t>(isolation changement de racine) ; </a:t>
            </a:r>
            <a:endParaRPr lang="fr-FR" dirty="0" smtClean="0"/>
          </a:p>
          <a:p>
            <a:pPr marL="285750" indent="-285750" algn="just">
              <a:buFont typeface="Arial" panose="020B0604020202020204" pitchFamily="34" charset="0"/>
              <a:buChar char="•"/>
            </a:pPr>
            <a:r>
              <a:rPr lang="fr-FR" dirty="0" smtClean="0"/>
              <a:t>BSD </a:t>
            </a:r>
            <a:r>
              <a:rPr lang="fr-FR" dirty="0" err="1"/>
              <a:t>Jail</a:t>
            </a:r>
            <a:r>
              <a:rPr lang="fr-FR" dirty="0"/>
              <a:t> (isolation en espace utilisateur) ; </a:t>
            </a:r>
            <a:endParaRPr lang="fr-FR" dirty="0" smtClean="0"/>
          </a:p>
          <a:p>
            <a:pPr marL="285750" indent="-285750" algn="just">
              <a:buFont typeface="Arial" panose="020B0604020202020204" pitchFamily="34" charset="0"/>
              <a:buChar char="•"/>
            </a:pPr>
            <a:r>
              <a:rPr lang="fr-FR" dirty="0" err="1" smtClean="0"/>
              <a:t>OpenVZ</a:t>
            </a:r>
            <a:r>
              <a:rPr lang="fr-FR" dirty="0" smtClean="0"/>
              <a:t> </a:t>
            </a:r>
            <a:r>
              <a:rPr lang="fr-FR" dirty="0"/>
              <a:t>: libre, (partitionnement au niveau noyau sous Linux) ; </a:t>
            </a:r>
            <a:endParaRPr lang="fr-FR" dirty="0" smtClean="0"/>
          </a:p>
          <a:p>
            <a:pPr marL="285750" indent="-285750" algn="just">
              <a:buFont typeface="Arial" panose="020B0604020202020204" pitchFamily="34" charset="0"/>
              <a:buChar char="•"/>
            </a:pPr>
            <a:r>
              <a:rPr lang="fr-FR" dirty="0" smtClean="0"/>
              <a:t>LXC </a:t>
            </a:r>
            <a:r>
              <a:rPr lang="fr-FR" dirty="0"/>
              <a:t>: libre, (usage des </a:t>
            </a:r>
            <a:r>
              <a:rPr lang="fr-FR" dirty="0" err="1"/>
              <a:t>Cgroups</a:t>
            </a:r>
            <a:r>
              <a:rPr lang="fr-FR" dirty="0"/>
              <a:t> du noyau Linux).</a:t>
            </a:r>
            <a:endParaRPr lang="fr-FR" dirty="0" smtClean="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
        <p:nvSpPr>
          <p:cNvPr id="11" name="Titre 1"/>
          <p:cNvSpPr>
            <a:spLocks noGrp="1"/>
          </p:cNvSpPr>
          <p:nvPr>
            <p:ph type="title"/>
          </p:nvPr>
        </p:nvSpPr>
        <p:spPr>
          <a:xfrm>
            <a:off x="1097280" y="286604"/>
            <a:ext cx="10058400" cy="823740"/>
          </a:xfrm>
        </p:spPr>
        <p:txBody>
          <a:bodyPr/>
          <a:lstStyle/>
          <a:p>
            <a:r>
              <a:rPr lang="fr-FR" dirty="0" smtClean="0">
                <a:solidFill>
                  <a:schemeClr val="accent2"/>
                </a:solidFill>
              </a:rPr>
              <a:t>3</a:t>
            </a:r>
            <a:r>
              <a:rPr lang="fr-FR" dirty="0" smtClean="0">
                <a:solidFill>
                  <a:schemeClr val="accent2"/>
                </a:solidFill>
              </a:rPr>
              <a:t> </a:t>
            </a:r>
            <a:r>
              <a:rPr lang="fr-FR" dirty="0" smtClean="0">
                <a:solidFill>
                  <a:schemeClr val="accent2"/>
                </a:solidFill>
              </a:rPr>
              <a:t>. </a:t>
            </a:r>
            <a:r>
              <a:rPr lang="fr-FR" dirty="0" smtClean="0">
                <a:solidFill>
                  <a:schemeClr val="accent2"/>
                </a:solidFill>
              </a:rPr>
              <a:t>Différents Types de Virtualisation</a:t>
            </a:r>
            <a:endParaRPr lang="fr-FR" dirty="0">
              <a:solidFill>
                <a:schemeClr val="accent2"/>
              </a:solidFill>
            </a:endParaRPr>
          </a:p>
        </p:txBody>
      </p:sp>
      <p:pic>
        <p:nvPicPr>
          <p:cNvPr id="3" name="Image 2"/>
          <p:cNvPicPr>
            <a:picLocks noChangeAspect="1"/>
          </p:cNvPicPr>
          <p:nvPr/>
        </p:nvPicPr>
        <p:blipFill>
          <a:blip r:embed="rId2"/>
          <a:stretch>
            <a:fillRect/>
          </a:stretch>
        </p:blipFill>
        <p:spPr>
          <a:xfrm>
            <a:off x="6933251" y="2996972"/>
            <a:ext cx="4916812" cy="3132000"/>
          </a:xfrm>
          <a:prstGeom prst="rect">
            <a:avLst/>
          </a:prstGeom>
        </p:spPr>
      </p:pic>
    </p:spTree>
    <p:extLst>
      <p:ext uri="{BB962C8B-B14F-4D97-AF65-F5344CB8AC3E}">
        <p14:creationId xmlns:p14="http://schemas.microsoft.com/office/powerpoint/2010/main" val="3777709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1 . </a:t>
            </a:r>
            <a:r>
              <a:rPr lang="fr-FR" dirty="0" smtClean="0">
                <a:solidFill>
                  <a:schemeClr val="accent2"/>
                </a:solidFill>
              </a:rPr>
              <a:t>Introduction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3" name="ZoneTexte 2"/>
          <p:cNvSpPr txBox="1"/>
          <p:nvPr/>
        </p:nvSpPr>
        <p:spPr>
          <a:xfrm>
            <a:off x="1097280" y="2415814"/>
            <a:ext cx="10115203" cy="2308324"/>
          </a:xfrm>
          <a:prstGeom prst="rect">
            <a:avLst/>
          </a:prstGeom>
          <a:solidFill>
            <a:schemeClr val="accent3">
              <a:lumMod val="20000"/>
              <a:lumOff val="80000"/>
            </a:schemeClr>
          </a:solidFill>
        </p:spPr>
        <p:txBody>
          <a:bodyPr wrap="square" rtlCol="0">
            <a:spAutoFit/>
          </a:bodyPr>
          <a:lstStyle/>
          <a:p>
            <a:r>
              <a:rPr lang="fr-FR" b="1" dirty="0"/>
              <a:t>Pourquoi </a:t>
            </a:r>
            <a:r>
              <a:rPr lang="fr-FR" b="1" dirty="0" smtClean="0"/>
              <a:t>la </a:t>
            </a:r>
            <a:r>
              <a:rPr lang="fr-FR" b="1" dirty="0"/>
              <a:t>virtualisation </a:t>
            </a:r>
            <a:r>
              <a:rPr lang="fr-FR" b="1" dirty="0" smtClean="0"/>
              <a:t>?</a:t>
            </a:r>
          </a:p>
          <a:p>
            <a:endParaRPr lang="fr-FR" b="1" dirty="0"/>
          </a:p>
          <a:p>
            <a:endParaRPr lang="fr-FR" b="1" dirty="0" smtClean="0"/>
          </a:p>
          <a:p>
            <a:pPr marL="342900" indent="-342900">
              <a:buFont typeface="+mj-lt"/>
              <a:buAutoNum type="arabicPeriod"/>
            </a:pPr>
            <a:r>
              <a:rPr lang="fr-FR" dirty="0"/>
              <a:t>L'informatique moderne est plus efficace grâce à la </a:t>
            </a:r>
            <a:r>
              <a:rPr lang="fr-FR" dirty="0" smtClean="0"/>
              <a:t>virtualisation;</a:t>
            </a:r>
          </a:p>
          <a:p>
            <a:pPr marL="342900" indent="-342900">
              <a:buFont typeface="+mj-lt"/>
              <a:buAutoNum type="arabicPeriod"/>
            </a:pPr>
            <a:endParaRPr lang="fr-FR" dirty="0"/>
          </a:p>
          <a:p>
            <a:pPr marL="342900" indent="-342900">
              <a:buFont typeface="+mj-lt"/>
              <a:buAutoNum type="arabicPeriod"/>
            </a:pPr>
            <a:r>
              <a:rPr lang="fr-FR" dirty="0" smtClean="0"/>
              <a:t>La </a:t>
            </a:r>
            <a:r>
              <a:rPr lang="fr-FR" dirty="0"/>
              <a:t>virtualisation peut être utilisée pour l'informatique mobile, personnelle et </a:t>
            </a:r>
            <a:r>
              <a:rPr lang="fr-FR" dirty="0" smtClean="0"/>
              <a:t>cloud;</a:t>
            </a:r>
          </a:p>
          <a:p>
            <a:pPr marL="342900" indent="-342900">
              <a:buFont typeface="+mj-lt"/>
              <a:buAutoNum type="arabicPeriod"/>
            </a:pPr>
            <a:endParaRPr lang="fr-FR" dirty="0"/>
          </a:p>
          <a:p>
            <a:pPr marL="342900" indent="-342900">
              <a:buFont typeface="+mj-lt"/>
              <a:buAutoNum type="arabicPeriod"/>
            </a:pPr>
            <a:r>
              <a:rPr lang="fr-FR" dirty="0" smtClean="0"/>
              <a:t>Vous </a:t>
            </a:r>
            <a:r>
              <a:rPr lang="fr-FR" dirty="0"/>
              <a:t>pouvez également utiliser la virtualisation dans votre vie personnelle</a:t>
            </a:r>
            <a:endParaRPr lang="fr-FR" dirty="0"/>
          </a:p>
        </p:txBody>
      </p:sp>
      <p:sp>
        <p:nvSpPr>
          <p:cNvPr id="8" name="ZoneTexte 7"/>
          <p:cNvSpPr txBox="1"/>
          <p:nvPr/>
        </p:nvSpPr>
        <p:spPr>
          <a:xfrm>
            <a:off x="1802674" y="1330218"/>
            <a:ext cx="1997535" cy="369332"/>
          </a:xfrm>
          <a:prstGeom prst="rect">
            <a:avLst/>
          </a:prstGeom>
          <a:noFill/>
        </p:spPr>
        <p:txBody>
          <a:bodyPr wrap="none" rtlCol="0">
            <a:spAutoFit/>
          </a:bodyPr>
          <a:lstStyle/>
          <a:p>
            <a:r>
              <a:rPr lang="fr-FR" b="1" dirty="0" smtClean="0"/>
              <a:t>=&gt; Vue d’Ensemble</a:t>
            </a:r>
            <a:endParaRPr lang="fr-FR" b="1" dirty="0"/>
          </a:p>
        </p:txBody>
      </p:sp>
      <p:sp>
        <p:nvSpPr>
          <p:cNvPr id="10"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3440045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30</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867989" y="2076065"/>
            <a:ext cx="8582297" cy="3416320"/>
          </a:xfrm>
          <a:prstGeom prst="rect">
            <a:avLst/>
          </a:prstGeom>
          <a:noFill/>
        </p:spPr>
        <p:txBody>
          <a:bodyPr wrap="square" rtlCol="0">
            <a:spAutoFit/>
          </a:bodyPr>
          <a:lstStyle/>
          <a:p>
            <a:pPr algn="just"/>
            <a:r>
              <a:rPr lang="fr-FR" dirty="0" smtClean="0"/>
              <a:t>Une autre taxonomie (classification) met en évidence des types de virtualisation comme :</a:t>
            </a:r>
          </a:p>
          <a:p>
            <a:pPr algn="just"/>
            <a:endParaRPr lang="fr-FR" dirty="0"/>
          </a:p>
          <a:p>
            <a:pPr marL="1657350" lvl="3" indent="-285750" algn="just">
              <a:buFont typeface="Wingdings" panose="05000000000000000000" pitchFamily="2" charset="2"/>
              <a:buChar char="ü"/>
            </a:pPr>
            <a:r>
              <a:rPr lang="fr-FR" dirty="0" smtClean="0"/>
              <a:t>Virtualisation de Serveur;</a:t>
            </a:r>
          </a:p>
          <a:p>
            <a:pPr lvl="3" algn="just"/>
            <a:endParaRPr lang="fr-FR" dirty="0" smtClean="0"/>
          </a:p>
          <a:p>
            <a:pPr marL="1657350" lvl="3" indent="-285750" algn="just">
              <a:buFont typeface="Wingdings" panose="05000000000000000000" pitchFamily="2" charset="2"/>
              <a:buChar char="ü"/>
            </a:pPr>
            <a:r>
              <a:rPr lang="fr-FR" dirty="0"/>
              <a:t>Virtualisation </a:t>
            </a:r>
            <a:r>
              <a:rPr lang="fr-FR" dirty="0" smtClean="0"/>
              <a:t>de Réseau;</a:t>
            </a:r>
          </a:p>
          <a:p>
            <a:pPr lvl="3" algn="just"/>
            <a:endParaRPr lang="fr-FR" dirty="0" smtClean="0"/>
          </a:p>
          <a:p>
            <a:pPr marL="1657350" lvl="3" indent="-285750" algn="just">
              <a:buFont typeface="Wingdings" panose="05000000000000000000" pitchFamily="2" charset="2"/>
              <a:buChar char="ü"/>
            </a:pPr>
            <a:r>
              <a:rPr lang="fr-FR" dirty="0"/>
              <a:t>Virtualisation </a:t>
            </a:r>
            <a:r>
              <a:rPr lang="fr-FR" dirty="0" smtClean="0"/>
              <a:t>de Stockage;</a:t>
            </a:r>
          </a:p>
          <a:p>
            <a:pPr lvl="3" algn="just"/>
            <a:endParaRPr lang="fr-FR" dirty="0" smtClean="0"/>
          </a:p>
          <a:p>
            <a:pPr marL="1657350" lvl="3" indent="-285750" algn="just">
              <a:buFont typeface="Wingdings" panose="05000000000000000000" pitchFamily="2" charset="2"/>
              <a:buChar char="ü"/>
            </a:pPr>
            <a:r>
              <a:rPr lang="fr-FR" dirty="0"/>
              <a:t>Virtualisation </a:t>
            </a:r>
            <a:r>
              <a:rPr lang="fr-FR" dirty="0" smtClean="0"/>
              <a:t>de Desktop;</a:t>
            </a:r>
          </a:p>
          <a:p>
            <a:pPr lvl="3" algn="just"/>
            <a:endParaRPr lang="fr-FR" dirty="0" smtClean="0"/>
          </a:p>
          <a:p>
            <a:pPr marL="1657350" lvl="3" indent="-285750" algn="just">
              <a:buFont typeface="Wingdings" panose="05000000000000000000" pitchFamily="2" charset="2"/>
              <a:buChar char="ü"/>
            </a:pPr>
            <a:r>
              <a:rPr lang="fr-FR" dirty="0"/>
              <a:t>Virtualisation </a:t>
            </a:r>
            <a:r>
              <a:rPr lang="fr-FR" dirty="0" smtClean="0"/>
              <a:t>d’Application;</a:t>
            </a:r>
          </a:p>
          <a:p>
            <a:pPr marL="1657350" lvl="3" indent="-285750" algn="just">
              <a:buFont typeface="Wingdings" panose="05000000000000000000" pitchFamily="2" charset="2"/>
              <a:buChar char="ü"/>
            </a:pPr>
            <a:endParaRPr lang="fr-FR" dirty="0" smtClean="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
        <p:nvSpPr>
          <p:cNvPr id="11" name="Titre 1"/>
          <p:cNvSpPr>
            <a:spLocks noGrp="1"/>
          </p:cNvSpPr>
          <p:nvPr>
            <p:ph type="title"/>
          </p:nvPr>
        </p:nvSpPr>
        <p:spPr>
          <a:xfrm>
            <a:off x="1097280" y="286604"/>
            <a:ext cx="10058400" cy="823740"/>
          </a:xfrm>
        </p:spPr>
        <p:txBody>
          <a:bodyPr/>
          <a:lstStyle/>
          <a:p>
            <a:r>
              <a:rPr lang="fr-FR" dirty="0" smtClean="0">
                <a:solidFill>
                  <a:schemeClr val="accent2"/>
                </a:solidFill>
              </a:rPr>
              <a:t>3</a:t>
            </a:r>
            <a:r>
              <a:rPr lang="fr-FR" dirty="0" smtClean="0">
                <a:solidFill>
                  <a:schemeClr val="accent2"/>
                </a:solidFill>
              </a:rPr>
              <a:t> </a:t>
            </a:r>
            <a:r>
              <a:rPr lang="fr-FR" dirty="0" smtClean="0">
                <a:solidFill>
                  <a:schemeClr val="accent2"/>
                </a:solidFill>
              </a:rPr>
              <a:t>. </a:t>
            </a:r>
            <a:r>
              <a:rPr lang="fr-FR" dirty="0" smtClean="0">
                <a:solidFill>
                  <a:schemeClr val="accent2"/>
                </a:solidFill>
              </a:rPr>
              <a:t>Différents Types de Virtualisation</a:t>
            </a:r>
            <a:endParaRPr lang="fr-FR" dirty="0">
              <a:solidFill>
                <a:schemeClr val="accent2"/>
              </a:solidFill>
            </a:endParaRPr>
          </a:p>
        </p:txBody>
      </p:sp>
    </p:spTree>
    <p:extLst>
      <p:ext uri="{BB962C8B-B14F-4D97-AF65-F5344CB8AC3E}">
        <p14:creationId xmlns:p14="http://schemas.microsoft.com/office/powerpoint/2010/main" val="467065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1 . </a:t>
            </a:r>
            <a:r>
              <a:rPr lang="fr-FR" dirty="0" smtClean="0">
                <a:solidFill>
                  <a:schemeClr val="accent2"/>
                </a:solidFill>
              </a:rPr>
              <a:t>Introduction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3" name="ZoneTexte 2"/>
          <p:cNvSpPr txBox="1"/>
          <p:nvPr/>
        </p:nvSpPr>
        <p:spPr>
          <a:xfrm>
            <a:off x="1188720" y="1919425"/>
            <a:ext cx="10115203" cy="2308324"/>
          </a:xfrm>
          <a:prstGeom prst="rect">
            <a:avLst/>
          </a:prstGeom>
          <a:solidFill>
            <a:schemeClr val="accent3">
              <a:lumMod val="20000"/>
              <a:lumOff val="80000"/>
            </a:schemeClr>
          </a:solidFill>
        </p:spPr>
        <p:txBody>
          <a:bodyPr wrap="square" rtlCol="0">
            <a:spAutoFit/>
          </a:bodyPr>
          <a:lstStyle/>
          <a:p>
            <a:r>
              <a:rPr lang="fr-FR" b="1" dirty="0" smtClean="0"/>
              <a:t>Pourquoi la </a:t>
            </a:r>
            <a:r>
              <a:rPr lang="fr-FR" b="1" dirty="0"/>
              <a:t>virtualisation </a:t>
            </a:r>
            <a:r>
              <a:rPr lang="fr-FR" b="1" dirty="0" smtClean="0"/>
              <a:t>?</a:t>
            </a:r>
          </a:p>
          <a:p>
            <a:endParaRPr lang="fr-FR" b="1" dirty="0"/>
          </a:p>
          <a:p>
            <a:r>
              <a:rPr lang="fr-FR" dirty="0"/>
              <a:t>Avez-vous déjà souhaité pouvoir vous </a:t>
            </a:r>
            <a:r>
              <a:rPr lang="fr-FR" b="1" dirty="0"/>
              <a:t>cloner</a:t>
            </a:r>
            <a:r>
              <a:rPr lang="fr-FR" dirty="0"/>
              <a:t> ? </a:t>
            </a:r>
            <a:endParaRPr lang="fr-FR" dirty="0" smtClean="0"/>
          </a:p>
          <a:p>
            <a:endParaRPr lang="fr-FR" dirty="0"/>
          </a:p>
          <a:p>
            <a:r>
              <a:rPr lang="fr-FR" dirty="0" smtClean="0"/>
              <a:t>Si </a:t>
            </a:r>
            <a:r>
              <a:rPr lang="fr-FR" dirty="0"/>
              <a:t>vous le pouviez, seriez-vous plus efficace ? Feriez-vous plus ? </a:t>
            </a:r>
            <a:endParaRPr lang="fr-FR" dirty="0" smtClean="0"/>
          </a:p>
          <a:p>
            <a:endParaRPr lang="fr-FR" dirty="0"/>
          </a:p>
          <a:p>
            <a:r>
              <a:rPr lang="fr-FR" dirty="0" smtClean="0"/>
              <a:t>La </a:t>
            </a:r>
            <a:r>
              <a:rPr lang="fr-FR" dirty="0"/>
              <a:t>virtualisation permet aux ordinateurs d'être plus efficaces </a:t>
            </a:r>
            <a:r>
              <a:rPr lang="fr-FR" dirty="0" smtClean="0"/>
              <a:t>tout en optimisant </a:t>
            </a:r>
            <a:r>
              <a:rPr lang="fr-FR" dirty="0"/>
              <a:t>les ressources de calcul </a:t>
            </a:r>
            <a:r>
              <a:rPr lang="fr-FR" dirty="0" smtClean="0"/>
              <a:t>disponibles.</a:t>
            </a:r>
            <a:endParaRPr lang="fr-FR" b="1" dirty="0" smtClean="0"/>
          </a:p>
        </p:txBody>
      </p:sp>
      <p:pic>
        <p:nvPicPr>
          <p:cNvPr id="8" name="Picture 2" descr="https://ndg-content-dev.s3.amazonaws.com/media/images/intro-virt/1.1_clones.png">
            <a:extLst>
              <a:ext uri="{FF2B5EF4-FFF2-40B4-BE49-F238E27FC236}">
                <a16:creationId xmlns:a16="http://schemas.microsoft.com/office/drawing/2014/main" id="{9FFBF08F-A7D0-4BB9-80C0-3708166F4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227" y="4320677"/>
            <a:ext cx="7689600" cy="194400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802674" y="1330218"/>
            <a:ext cx="1997535" cy="369332"/>
          </a:xfrm>
          <a:prstGeom prst="rect">
            <a:avLst/>
          </a:prstGeom>
          <a:noFill/>
        </p:spPr>
        <p:txBody>
          <a:bodyPr wrap="none" rtlCol="0">
            <a:spAutoFit/>
          </a:bodyPr>
          <a:lstStyle/>
          <a:p>
            <a:r>
              <a:rPr lang="fr-FR" b="1" dirty="0" smtClean="0"/>
              <a:t>=&gt; Vue d’Ensemble</a:t>
            </a:r>
            <a:endParaRPr lang="fr-FR" b="1" dirty="0"/>
          </a:p>
        </p:txBody>
      </p:sp>
      <p:sp>
        <p:nvSpPr>
          <p:cNvPr id="10"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4293663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1 . </a:t>
            </a:r>
            <a:r>
              <a:rPr lang="fr-FR" dirty="0" smtClean="0">
                <a:solidFill>
                  <a:schemeClr val="accent2"/>
                </a:solidFill>
              </a:rPr>
              <a:t>Introduction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3" name="ZoneTexte 2"/>
          <p:cNvSpPr txBox="1"/>
          <p:nvPr/>
        </p:nvSpPr>
        <p:spPr>
          <a:xfrm>
            <a:off x="1188721" y="2115370"/>
            <a:ext cx="9966960" cy="3693319"/>
          </a:xfrm>
          <a:prstGeom prst="rect">
            <a:avLst/>
          </a:prstGeom>
          <a:solidFill>
            <a:schemeClr val="accent3">
              <a:lumMod val="20000"/>
              <a:lumOff val="80000"/>
            </a:schemeClr>
          </a:solidFill>
        </p:spPr>
        <p:txBody>
          <a:bodyPr wrap="square" rtlCol="0">
            <a:spAutoFit/>
          </a:bodyPr>
          <a:lstStyle/>
          <a:p>
            <a:r>
              <a:rPr lang="fr-FR" dirty="0"/>
              <a:t>Le marché de la virtualisation des solutions d’infrastructure informatique est aujourd’hui </a:t>
            </a:r>
            <a:r>
              <a:rPr lang="fr-FR" b="1" dirty="0"/>
              <a:t>en plein essor</a:t>
            </a:r>
            <a:r>
              <a:rPr lang="fr-FR" dirty="0"/>
              <a:t>. </a:t>
            </a:r>
            <a:endParaRPr lang="fr-FR" dirty="0" smtClean="0"/>
          </a:p>
          <a:p>
            <a:endParaRPr lang="fr-FR" dirty="0"/>
          </a:p>
          <a:p>
            <a:pPr algn="just"/>
            <a:r>
              <a:rPr lang="fr-FR" dirty="0" smtClean="0"/>
              <a:t>Bien</a:t>
            </a:r>
            <a:r>
              <a:rPr lang="fr-FR" dirty="0"/>
              <a:t> que cette  notion ne soit pas nouvelle, les problématiques de rationalisation des ressources matérielles, de réduction des coûts et  de  compatibilité  des  systèmes  hétérogènes  offrent  aujourd’hui  un  </a:t>
            </a:r>
            <a:r>
              <a:rPr lang="fr-FR" dirty="0" smtClean="0"/>
              <a:t>      terrain</a:t>
            </a:r>
            <a:r>
              <a:rPr lang="fr-FR" dirty="0"/>
              <a:t>  fertile  pour  le  développement  rapide  des  solutions de virtualisation. </a:t>
            </a:r>
            <a:endParaRPr lang="fr-FR" dirty="0" smtClean="0"/>
          </a:p>
          <a:p>
            <a:endParaRPr lang="fr-FR" dirty="0"/>
          </a:p>
          <a:p>
            <a:r>
              <a:rPr lang="fr-FR" dirty="0" smtClean="0"/>
              <a:t>On</a:t>
            </a:r>
            <a:r>
              <a:rPr lang="fr-FR" dirty="0"/>
              <a:t> peut identifier pour les solutions de virtualisation deux domaines d’application : </a:t>
            </a:r>
          </a:p>
          <a:p>
            <a:pPr marL="1200150" lvl="2" indent="-285750">
              <a:buFont typeface="Wingdings" panose="05000000000000000000" pitchFamily="2" charset="2"/>
              <a:buChar char="v"/>
            </a:pPr>
            <a:r>
              <a:rPr lang="fr-FR" dirty="0" smtClean="0"/>
              <a:t>La</a:t>
            </a:r>
            <a:r>
              <a:rPr lang="fr-FR" dirty="0"/>
              <a:t> virtualisation de </a:t>
            </a:r>
            <a:r>
              <a:rPr lang="fr-FR" dirty="0" smtClean="0"/>
              <a:t>plateformes/Systèmes</a:t>
            </a:r>
            <a:r>
              <a:rPr lang="fr-FR" dirty="0"/>
              <a:t> d’exploitation ; </a:t>
            </a:r>
            <a:endParaRPr lang="fr-FR" dirty="0" smtClean="0"/>
          </a:p>
          <a:p>
            <a:pPr marL="1200150" lvl="2" indent="-285750">
              <a:buFont typeface="Wingdings" panose="05000000000000000000" pitchFamily="2" charset="2"/>
              <a:buChar char="v"/>
            </a:pPr>
            <a:r>
              <a:rPr lang="fr-FR" dirty="0" smtClean="0"/>
              <a:t>La</a:t>
            </a:r>
            <a:r>
              <a:rPr lang="fr-FR" dirty="0"/>
              <a:t> virtualisation de ressources et contenus. </a:t>
            </a:r>
            <a:endParaRPr lang="fr-FR" dirty="0" smtClean="0"/>
          </a:p>
          <a:p>
            <a:endParaRPr lang="fr-FR" dirty="0" smtClean="0"/>
          </a:p>
          <a:p>
            <a:endParaRPr lang="fr-FR" dirty="0"/>
          </a:p>
          <a:p>
            <a:pPr algn="just"/>
            <a:r>
              <a:rPr lang="fr-FR" dirty="0" smtClean="0"/>
              <a:t>Chacun</a:t>
            </a:r>
            <a:r>
              <a:rPr lang="fr-FR" dirty="0"/>
              <a:t> de ces domaines propose un panel de technologies et de solutions offrant de nombreuses </a:t>
            </a:r>
            <a:r>
              <a:rPr lang="fr-FR" dirty="0" smtClean="0"/>
              <a:t>           fonctionnalités</a:t>
            </a:r>
            <a:r>
              <a:rPr lang="fr-FR" dirty="0"/>
              <a:t> </a:t>
            </a:r>
            <a:r>
              <a:rPr lang="fr-FR" dirty="0" smtClean="0"/>
              <a:t>pour </a:t>
            </a:r>
            <a:r>
              <a:rPr lang="fr-FR" dirty="0"/>
              <a:t>répondre aux principaux besoins des directions informatiques. </a:t>
            </a:r>
            <a:endParaRPr lang="fr-FR" b="1" dirty="0" smtClean="0"/>
          </a:p>
        </p:txBody>
      </p:sp>
      <p:sp>
        <p:nvSpPr>
          <p:cNvPr id="9" name="ZoneTexte 8"/>
          <p:cNvSpPr txBox="1"/>
          <p:nvPr/>
        </p:nvSpPr>
        <p:spPr>
          <a:xfrm>
            <a:off x="1802674" y="1330218"/>
            <a:ext cx="1997535" cy="369332"/>
          </a:xfrm>
          <a:prstGeom prst="rect">
            <a:avLst/>
          </a:prstGeom>
          <a:noFill/>
        </p:spPr>
        <p:txBody>
          <a:bodyPr wrap="none" rtlCol="0">
            <a:spAutoFit/>
          </a:bodyPr>
          <a:lstStyle/>
          <a:p>
            <a:r>
              <a:rPr lang="fr-FR" b="1" dirty="0" smtClean="0"/>
              <a:t>=&gt; Vue d’Ensemble</a:t>
            </a:r>
            <a:endParaRPr lang="fr-FR" b="1" dirty="0"/>
          </a:p>
        </p:txBody>
      </p:sp>
      <p:sp>
        <p:nvSpPr>
          <p:cNvPr id="10"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945658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6</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1 . </a:t>
            </a:r>
            <a:r>
              <a:rPr lang="fr-FR" dirty="0" smtClean="0">
                <a:solidFill>
                  <a:schemeClr val="accent2"/>
                </a:solidFill>
              </a:rPr>
              <a:t>Introduction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3" name="ZoneTexte 2"/>
          <p:cNvSpPr txBox="1"/>
          <p:nvPr/>
        </p:nvSpPr>
        <p:spPr>
          <a:xfrm>
            <a:off x="1188720" y="1919425"/>
            <a:ext cx="10115203" cy="646331"/>
          </a:xfrm>
          <a:prstGeom prst="rect">
            <a:avLst/>
          </a:prstGeom>
          <a:solidFill>
            <a:schemeClr val="accent3">
              <a:lumMod val="20000"/>
              <a:lumOff val="80000"/>
            </a:schemeClr>
          </a:solidFill>
        </p:spPr>
        <p:txBody>
          <a:bodyPr wrap="square" rtlCol="0">
            <a:spAutoFit/>
          </a:bodyPr>
          <a:lstStyle/>
          <a:p>
            <a:r>
              <a:rPr lang="fr-FR" dirty="0" smtClean="0"/>
              <a:t>Dans</a:t>
            </a:r>
            <a:r>
              <a:rPr lang="fr-FR" dirty="0"/>
              <a:t> un souci d’efficacité et de diminution des coûts, la virtualisation polarise les efforts des équipes système et les  investissements des directions informatiques. </a:t>
            </a:r>
            <a:endParaRPr lang="fr-FR" b="1" dirty="0" smtClean="0"/>
          </a:p>
        </p:txBody>
      </p:sp>
      <p:sp>
        <p:nvSpPr>
          <p:cNvPr id="5" name="ZoneTexte 4"/>
          <p:cNvSpPr txBox="1"/>
          <p:nvPr/>
        </p:nvSpPr>
        <p:spPr>
          <a:xfrm>
            <a:off x="1802674" y="1330218"/>
            <a:ext cx="3266663" cy="369332"/>
          </a:xfrm>
          <a:prstGeom prst="rect">
            <a:avLst/>
          </a:prstGeom>
          <a:noFill/>
        </p:spPr>
        <p:txBody>
          <a:bodyPr wrap="none" rtlCol="0">
            <a:spAutoFit/>
          </a:bodyPr>
          <a:lstStyle/>
          <a:p>
            <a:r>
              <a:rPr lang="fr-FR" b="1" dirty="0" smtClean="0"/>
              <a:t>=&gt; Bénéfices de </a:t>
            </a:r>
            <a:r>
              <a:rPr lang="fr-FR" b="1" dirty="0"/>
              <a:t>la virtualisation </a:t>
            </a:r>
          </a:p>
        </p:txBody>
      </p:sp>
      <p:sp>
        <p:nvSpPr>
          <p:cNvPr id="9" name="ZoneTexte 8"/>
          <p:cNvSpPr txBox="1"/>
          <p:nvPr/>
        </p:nvSpPr>
        <p:spPr>
          <a:xfrm>
            <a:off x="1188719" y="3005505"/>
            <a:ext cx="10115203" cy="2862322"/>
          </a:xfrm>
          <a:prstGeom prst="rect">
            <a:avLst/>
          </a:prstGeom>
          <a:noFill/>
        </p:spPr>
        <p:txBody>
          <a:bodyPr wrap="square" rtlCol="0">
            <a:spAutoFit/>
          </a:bodyPr>
          <a:lstStyle/>
          <a:p>
            <a:r>
              <a:rPr lang="fr-FR" b="1" u="sng" dirty="0" smtClean="0">
                <a:solidFill>
                  <a:schemeClr val="accent2">
                    <a:lumMod val="75000"/>
                  </a:schemeClr>
                </a:solidFill>
              </a:rPr>
              <a:t>1) -- Économies</a:t>
            </a:r>
            <a:r>
              <a:rPr lang="fr-FR" b="1" u="sng" dirty="0">
                <a:solidFill>
                  <a:schemeClr val="accent2">
                    <a:lumMod val="75000"/>
                  </a:schemeClr>
                </a:solidFill>
              </a:rPr>
              <a:t> sur le matériel informatique et retour sur </a:t>
            </a:r>
            <a:r>
              <a:rPr lang="fr-FR" b="1" u="sng" dirty="0" smtClean="0">
                <a:solidFill>
                  <a:schemeClr val="accent2">
                    <a:lumMod val="75000"/>
                  </a:schemeClr>
                </a:solidFill>
              </a:rPr>
              <a:t>investissement</a:t>
            </a:r>
            <a:endParaRPr lang="fr-FR" u="sng" dirty="0" smtClean="0">
              <a:solidFill>
                <a:schemeClr val="accent2">
                  <a:lumMod val="75000"/>
                </a:schemeClr>
              </a:solidFill>
            </a:endParaRPr>
          </a:p>
          <a:p>
            <a:endParaRPr lang="fr-FR" b="1" dirty="0">
              <a:solidFill>
                <a:schemeClr val="accent2">
                  <a:lumMod val="75000"/>
                </a:schemeClr>
              </a:solidFill>
            </a:endParaRPr>
          </a:p>
          <a:p>
            <a:pPr algn="just"/>
            <a:r>
              <a:rPr lang="fr-FR" dirty="0"/>
              <a:t>L’emploi de solutions de virtualisation pour la mutualisation et la consolidation des moyens informatiques diminue le  besoin  en  matériel  informatique.  L’économie  est  en  particulier  réalisée  sur  la  diminution  du  nombre  de  serveurs  physiques, avec la réduction des coûts d’acquisition et de gestion du </a:t>
            </a:r>
            <a:r>
              <a:rPr lang="fr-FR" dirty="0" smtClean="0"/>
              <a:t>matériel.  L’économie</a:t>
            </a:r>
            <a:r>
              <a:rPr lang="fr-FR" dirty="0"/>
              <a:t> réalisée peut se révéler  importante et permet d’investir dans de nouvelles solutions. </a:t>
            </a:r>
            <a:endParaRPr lang="fr-FR" dirty="0" smtClean="0"/>
          </a:p>
          <a:p>
            <a:pPr algn="just"/>
            <a:endParaRPr lang="fr-FR" dirty="0"/>
          </a:p>
          <a:p>
            <a:pPr algn="just"/>
            <a:r>
              <a:rPr lang="fr-FR" dirty="0" smtClean="0"/>
              <a:t>Facilitée</a:t>
            </a:r>
            <a:r>
              <a:rPr lang="fr-FR" dirty="0"/>
              <a:t> par l’utilisation de la virtualisation et des fonctionnalités associées, la mise à disposition d’environnements  de tests et validation aux équipes informatiques est rapide, fiable et ne nécessite pas l’immobilisation de ressources  matérielles quelquefois sous</a:t>
            </a:r>
            <a:r>
              <a:rPr lang="fr-FR" dirty="0" smtClean="0"/>
              <a:t>­-utilisées</a:t>
            </a:r>
            <a:r>
              <a:rPr lang="fr-FR" dirty="0"/>
              <a:t>. </a:t>
            </a:r>
            <a:endParaRPr lang="fr-FR" b="1" dirty="0"/>
          </a:p>
        </p:txBody>
      </p:sp>
      <p:sp>
        <p:nvSpPr>
          <p:cNvPr id="10"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3313497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7</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1 . </a:t>
            </a:r>
            <a:r>
              <a:rPr lang="fr-FR" dirty="0" smtClean="0">
                <a:solidFill>
                  <a:schemeClr val="accent2"/>
                </a:solidFill>
              </a:rPr>
              <a:t>Introduction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5" name="ZoneTexte 4"/>
          <p:cNvSpPr txBox="1"/>
          <p:nvPr/>
        </p:nvSpPr>
        <p:spPr>
          <a:xfrm>
            <a:off x="1802674" y="1330218"/>
            <a:ext cx="3266663" cy="369332"/>
          </a:xfrm>
          <a:prstGeom prst="rect">
            <a:avLst/>
          </a:prstGeom>
          <a:noFill/>
        </p:spPr>
        <p:txBody>
          <a:bodyPr wrap="none" rtlCol="0">
            <a:spAutoFit/>
          </a:bodyPr>
          <a:lstStyle/>
          <a:p>
            <a:r>
              <a:rPr lang="fr-FR" b="1" dirty="0" smtClean="0"/>
              <a:t>=&gt; Bénéfices de </a:t>
            </a:r>
            <a:r>
              <a:rPr lang="fr-FR" b="1" dirty="0"/>
              <a:t>la virtualisation </a:t>
            </a:r>
          </a:p>
        </p:txBody>
      </p:sp>
      <p:sp>
        <p:nvSpPr>
          <p:cNvPr id="9" name="ZoneTexte 8"/>
          <p:cNvSpPr txBox="1"/>
          <p:nvPr/>
        </p:nvSpPr>
        <p:spPr>
          <a:xfrm>
            <a:off x="992778" y="1922828"/>
            <a:ext cx="10332720" cy="4247317"/>
          </a:xfrm>
          <a:prstGeom prst="rect">
            <a:avLst/>
          </a:prstGeom>
          <a:noFill/>
        </p:spPr>
        <p:txBody>
          <a:bodyPr wrap="square" rtlCol="0">
            <a:spAutoFit/>
          </a:bodyPr>
          <a:lstStyle/>
          <a:p>
            <a:r>
              <a:rPr lang="fr-FR" b="1" u="sng" dirty="0">
                <a:solidFill>
                  <a:schemeClr val="accent2">
                    <a:lumMod val="75000"/>
                  </a:schemeClr>
                </a:solidFill>
              </a:rPr>
              <a:t>2</a:t>
            </a:r>
            <a:r>
              <a:rPr lang="fr-FR" b="1" u="sng" dirty="0" smtClean="0">
                <a:solidFill>
                  <a:schemeClr val="accent2">
                    <a:lumMod val="75000"/>
                  </a:schemeClr>
                </a:solidFill>
              </a:rPr>
              <a:t>) </a:t>
            </a:r>
            <a:r>
              <a:rPr lang="fr-FR" b="1" u="sng" dirty="0">
                <a:solidFill>
                  <a:schemeClr val="accent2">
                    <a:lumMod val="75000"/>
                  </a:schemeClr>
                </a:solidFill>
              </a:rPr>
              <a:t>-- </a:t>
            </a:r>
            <a:r>
              <a:rPr lang="fr-FR" b="1" u="sng" dirty="0" smtClean="0">
                <a:solidFill>
                  <a:schemeClr val="accent2">
                    <a:lumMod val="75000"/>
                  </a:schemeClr>
                </a:solidFill>
              </a:rPr>
              <a:t>Gestion </a:t>
            </a:r>
            <a:r>
              <a:rPr lang="fr-FR" b="1" u="sng" dirty="0">
                <a:solidFill>
                  <a:schemeClr val="accent2">
                    <a:lumMod val="75000"/>
                  </a:schemeClr>
                </a:solidFill>
              </a:rPr>
              <a:t>dynamique et </a:t>
            </a:r>
            <a:r>
              <a:rPr lang="fr-FR" b="1" u="sng" dirty="0" smtClean="0">
                <a:solidFill>
                  <a:schemeClr val="accent2">
                    <a:lumMod val="75000"/>
                  </a:schemeClr>
                </a:solidFill>
              </a:rPr>
              <a:t>efficace + administration facilitée</a:t>
            </a:r>
          </a:p>
          <a:p>
            <a:endParaRPr lang="fr-FR" b="1" dirty="0" smtClean="0">
              <a:solidFill>
                <a:schemeClr val="accent2">
                  <a:lumMod val="75000"/>
                </a:schemeClr>
              </a:solidFill>
            </a:endParaRPr>
          </a:p>
          <a:p>
            <a:r>
              <a:rPr lang="fr-FR" dirty="0"/>
              <a:t>Les technologies de virtualisation répondent aux besoins de flexibilité des entreprises dans la mise en œuvre et la  maîtrise  de  solutions  informatiques.  La  gestion  des  ressources  virtualisées  devient  dynamique  et  est  rendu  plus  efficace par la distribution intelligente des ressources aux utilisateurs. </a:t>
            </a:r>
            <a:endParaRPr lang="fr-FR" dirty="0" smtClean="0"/>
          </a:p>
          <a:p>
            <a:endParaRPr lang="fr-FR" dirty="0"/>
          </a:p>
          <a:p>
            <a:r>
              <a:rPr lang="fr-FR" dirty="0" smtClean="0"/>
              <a:t>La</a:t>
            </a:r>
            <a:r>
              <a:rPr lang="fr-FR" dirty="0"/>
              <a:t>  consolidation des  ressources informatiques  facilite le  travail d’administration des équipes de production pour le  déploiement d’applications et la maintenance des serveurs. </a:t>
            </a:r>
            <a:endParaRPr lang="fr-FR" dirty="0" smtClean="0"/>
          </a:p>
          <a:p>
            <a:endParaRPr lang="fr-FR" b="1" dirty="0" smtClean="0"/>
          </a:p>
          <a:p>
            <a:endParaRPr lang="fr-FR" b="1" dirty="0"/>
          </a:p>
          <a:p>
            <a:r>
              <a:rPr lang="fr-FR" b="1" u="sng" dirty="0">
                <a:solidFill>
                  <a:schemeClr val="accent2">
                    <a:lumMod val="75000"/>
                  </a:schemeClr>
                </a:solidFill>
              </a:rPr>
              <a:t>3) -- </a:t>
            </a:r>
            <a:r>
              <a:rPr lang="fr-FR" b="1" u="sng" dirty="0" smtClean="0">
                <a:solidFill>
                  <a:schemeClr val="accent2">
                    <a:lumMod val="75000"/>
                  </a:schemeClr>
                </a:solidFill>
              </a:rPr>
              <a:t>Efficacité </a:t>
            </a:r>
            <a:r>
              <a:rPr lang="fr-FR" b="1" u="sng" dirty="0">
                <a:solidFill>
                  <a:schemeClr val="accent2">
                    <a:lumMod val="75000"/>
                  </a:schemeClr>
                </a:solidFill>
              </a:rPr>
              <a:t>opérationnelle améliorée</a:t>
            </a:r>
            <a:endParaRPr lang="fr-FR" b="1" dirty="0" smtClean="0"/>
          </a:p>
          <a:p>
            <a:endParaRPr lang="fr-FR" b="1" dirty="0" smtClean="0"/>
          </a:p>
          <a:p>
            <a:pPr algn="just"/>
            <a:r>
              <a:rPr lang="fr-FR" dirty="0"/>
              <a:t>La  réduction  des  actions  administratives,  comme  la  supervision  et  la  maintenance,  augmente  l’efficacité  opérationnelle  de  ce  type  de  </a:t>
            </a:r>
            <a:r>
              <a:rPr lang="fr-FR" dirty="0" smtClean="0"/>
              <a:t>plateforme</a:t>
            </a:r>
            <a:r>
              <a:rPr lang="fr-FR" dirty="0"/>
              <a:t>.  Les  fonctions  de  continuité  de  service  et  de  répartition  </a:t>
            </a:r>
            <a:r>
              <a:rPr lang="fr-FR" dirty="0" smtClean="0"/>
              <a:t> de</a:t>
            </a:r>
            <a:r>
              <a:rPr lang="fr-FR" dirty="0"/>
              <a:t>  charges  participent à l’amélioration de l’expérience utilisateur.</a:t>
            </a:r>
            <a:endParaRPr lang="fr-FR" b="1" dirty="0"/>
          </a:p>
        </p:txBody>
      </p:sp>
      <p:sp>
        <p:nvSpPr>
          <p:cNvPr id="10"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1491885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8</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1 . </a:t>
            </a:r>
            <a:r>
              <a:rPr lang="fr-FR" dirty="0" smtClean="0">
                <a:solidFill>
                  <a:schemeClr val="accent2"/>
                </a:solidFill>
              </a:rPr>
              <a:t>Introduction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5" name="ZoneTexte 4"/>
          <p:cNvSpPr txBox="1"/>
          <p:nvPr/>
        </p:nvSpPr>
        <p:spPr>
          <a:xfrm>
            <a:off x="1802674" y="1330218"/>
            <a:ext cx="3266663" cy="369332"/>
          </a:xfrm>
          <a:prstGeom prst="rect">
            <a:avLst/>
          </a:prstGeom>
          <a:noFill/>
        </p:spPr>
        <p:txBody>
          <a:bodyPr wrap="none" rtlCol="0">
            <a:spAutoFit/>
          </a:bodyPr>
          <a:lstStyle/>
          <a:p>
            <a:r>
              <a:rPr lang="fr-FR" b="1" dirty="0" smtClean="0"/>
              <a:t>=&gt; Bénéfices de </a:t>
            </a:r>
            <a:r>
              <a:rPr lang="fr-FR" b="1" dirty="0"/>
              <a:t>la virtualisation </a:t>
            </a:r>
          </a:p>
        </p:txBody>
      </p:sp>
      <p:sp>
        <p:nvSpPr>
          <p:cNvPr id="9" name="ZoneTexte 8"/>
          <p:cNvSpPr txBox="1"/>
          <p:nvPr/>
        </p:nvSpPr>
        <p:spPr>
          <a:xfrm>
            <a:off x="1097280" y="2272847"/>
            <a:ext cx="10332720" cy="3693319"/>
          </a:xfrm>
          <a:prstGeom prst="rect">
            <a:avLst/>
          </a:prstGeom>
          <a:noFill/>
        </p:spPr>
        <p:txBody>
          <a:bodyPr wrap="square" rtlCol="0">
            <a:spAutoFit/>
          </a:bodyPr>
          <a:lstStyle/>
          <a:p>
            <a:pPr algn="just"/>
            <a:r>
              <a:rPr lang="fr-FR" b="1" u="sng" dirty="0" smtClean="0">
                <a:solidFill>
                  <a:schemeClr val="accent2">
                    <a:lumMod val="75000"/>
                  </a:schemeClr>
                </a:solidFill>
              </a:rPr>
              <a:t>4) </a:t>
            </a:r>
            <a:r>
              <a:rPr lang="fr-FR" b="1" u="sng" dirty="0">
                <a:solidFill>
                  <a:schemeClr val="accent2">
                    <a:lumMod val="75000"/>
                  </a:schemeClr>
                </a:solidFill>
              </a:rPr>
              <a:t>-- Sécurisation et réduction des </a:t>
            </a:r>
            <a:r>
              <a:rPr lang="fr-FR" b="1" u="sng" dirty="0" smtClean="0">
                <a:solidFill>
                  <a:schemeClr val="accent2">
                    <a:lumMod val="75000"/>
                  </a:schemeClr>
                </a:solidFill>
              </a:rPr>
              <a:t>risques</a:t>
            </a:r>
          </a:p>
          <a:p>
            <a:pPr algn="just"/>
            <a:endParaRPr lang="fr-FR" b="1" dirty="0" smtClean="0">
              <a:solidFill>
                <a:schemeClr val="accent2">
                  <a:lumMod val="75000"/>
                </a:schemeClr>
              </a:solidFill>
            </a:endParaRPr>
          </a:p>
          <a:p>
            <a:pPr algn="just"/>
            <a:r>
              <a:rPr lang="fr-FR" dirty="0"/>
              <a:t>La fonction d’isolation des machines virtuelles réduit les risques d’attaques et de compromission des </a:t>
            </a:r>
            <a:r>
              <a:rPr lang="fr-FR" dirty="0" smtClean="0"/>
              <a:t>            machines</a:t>
            </a:r>
            <a:r>
              <a:rPr lang="fr-FR" dirty="0"/>
              <a:t> entre  elles. La sauvegarde d’une </a:t>
            </a:r>
            <a:r>
              <a:rPr lang="fr-FR" dirty="0" smtClean="0"/>
              <a:t>plateforme</a:t>
            </a:r>
            <a:r>
              <a:rPr lang="fr-FR" dirty="0"/>
              <a:t> virtualisée est  facilitée et ne nécessite pas la mise en œuvre complexe de  multiples  agents  de  sauvegarde.  La  traçabilité  des  actions  administratives  et  la  </a:t>
            </a:r>
            <a:r>
              <a:rPr lang="fr-FR" dirty="0" smtClean="0"/>
              <a:t>     répartition</a:t>
            </a:r>
            <a:r>
              <a:rPr lang="fr-FR" dirty="0"/>
              <a:t>  dynamique  de  charge  contribuent également à la sécurisation des </a:t>
            </a:r>
            <a:r>
              <a:rPr lang="fr-FR" dirty="0" smtClean="0"/>
              <a:t>plateformes</a:t>
            </a:r>
            <a:r>
              <a:rPr lang="fr-FR" dirty="0"/>
              <a:t> virtualisées.</a:t>
            </a:r>
            <a:endParaRPr lang="fr-FR" b="1" dirty="0" smtClean="0"/>
          </a:p>
          <a:p>
            <a:endParaRPr lang="fr-FR" b="1" dirty="0"/>
          </a:p>
          <a:p>
            <a:r>
              <a:rPr lang="fr-FR" b="1" u="sng" dirty="0" smtClean="0">
                <a:solidFill>
                  <a:schemeClr val="accent2">
                    <a:lumMod val="75000"/>
                  </a:schemeClr>
                </a:solidFill>
              </a:rPr>
              <a:t>5) </a:t>
            </a:r>
            <a:r>
              <a:rPr lang="fr-FR" b="1" u="sng" dirty="0">
                <a:solidFill>
                  <a:schemeClr val="accent2">
                    <a:lumMod val="75000"/>
                  </a:schemeClr>
                </a:solidFill>
              </a:rPr>
              <a:t>-- Délais </a:t>
            </a:r>
            <a:r>
              <a:rPr lang="fr-FR" b="1" u="sng" dirty="0" smtClean="0">
                <a:solidFill>
                  <a:schemeClr val="accent2">
                    <a:lumMod val="75000"/>
                  </a:schemeClr>
                </a:solidFill>
              </a:rPr>
              <a:t>réduit de </a:t>
            </a:r>
            <a:r>
              <a:rPr lang="fr-FR" b="1" u="sng" dirty="0">
                <a:solidFill>
                  <a:schemeClr val="accent2">
                    <a:lumMod val="75000"/>
                  </a:schemeClr>
                </a:solidFill>
              </a:rPr>
              <a:t>mise à disposition de </a:t>
            </a:r>
            <a:r>
              <a:rPr lang="fr-FR" b="1" u="sng" dirty="0" smtClean="0">
                <a:solidFill>
                  <a:schemeClr val="accent2">
                    <a:lumMod val="75000"/>
                  </a:schemeClr>
                </a:solidFill>
              </a:rPr>
              <a:t>plateformes</a:t>
            </a:r>
            <a:endParaRPr lang="fr-FR" b="1" dirty="0" smtClean="0"/>
          </a:p>
          <a:p>
            <a:endParaRPr lang="fr-FR" dirty="0" smtClean="0"/>
          </a:p>
          <a:p>
            <a:r>
              <a:rPr lang="fr-FR" dirty="0"/>
              <a:t>L’infrastructure  virtualisée  est  immédiatement  disponible  pour  l’installation  et  la  mise  à  disposition  de  nouvelles  ressources. Par exemple, le délai de mise à disposition d’un serveur virtuel est beaucoup plus court que le délai de  mise à disposition d’un serveur physique, pour lequel l’administrateur devra préalablement mettre à niveau les pilotes  matériels.</a:t>
            </a:r>
            <a:endParaRPr lang="fr-FR" b="1"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2775270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9</a:t>
            </a:fld>
            <a:endParaRPr lang="fr-FR" dirty="0"/>
          </a:p>
        </p:txBody>
      </p:sp>
      <p:sp>
        <p:nvSpPr>
          <p:cNvPr id="6" name="Titre 1"/>
          <p:cNvSpPr>
            <a:spLocks noGrp="1"/>
          </p:cNvSpPr>
          <p:nvPr>
            <p:ph type="title"/>
          </p:nvPr>
        </p:nvSpPr>
        <p:spPr>
          <a:xfrm>
            <a:off x="1097280" y="286604"/>
            <a:ext cx="10058400" cy="823740"/>
          </a:xfrm>
        </p:spPr>
        <p:txBody>
          <a:bodyPr/>
          <a:lstStyle/>
          <a:p>
            <a:r>
              <a:rPr lang="fr-FR" dirty="0" smtClean="0">
                <a:solidFill>
                  <a:schemeClr val="accent2"/>
                </a:solidFill>
              </a:rPr>
              <a:t>1 . </a:t>
            </a:r>
            <a:r>
              <a:rPr lang="fr-FR" dirty="0" smtClean="0">
                <a:solidFill>
                  <a:schemeClr val="accent2"/>
                </a:solidFill>
              </a:rPr>
              <a:t>Introduction </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5" name="ZoneTexte 4"/>
          <p:cNvSpPr txBox="1"/>
          <p:nvPr/>
        </p:nvSpPr>
        <p:spPr>
          <a:xfrm>
            <a:off x="1802674" y="1330218"/>
            <a:ext cx="2202654" cy="369332"/>
          </a:xfrm>
          <a:prstGeom prst="rect">
            <a:avLst/>
          </a:prstGeom>
          <a:noFill/>
        </p:spPr>
        <p:txBody>
          <a:bodyPr wrap="none" rtlCol="0">
            <a:spAutoFit/>
          </a:bodyPr>
          <a:lstStyle/>
          <a:p>
            <a:r>
              <a:rPr lang="fr-FR" b="1" dirty="0" smtClean="0"/>
              <a:t>=&gt; Retour en Histoire</a:t>
            </a:r>
            <a:endParaRPr lang="fr-FR" b="1" dirty="0"/>
          </a:p>
        </p:txBody>
      </p:sp>
      <p:sp>
        <p:nvSpPr>
          <p:cNvPr id="9" name="ZoneTexte 8"/>
          <p:cNvSpPr txBox="1"/>
          <p:nvPr/>
        </p:nvSpPr>
        <p:spPr>
          <a:xfrm>
            <a:off x="1168087" y="2215403"/>
            <a:ext cx="10332720" cy="3139321"/>
          </a:xfrm>
          <a:prstGeom prst="rect">
            <a:avLst/>
          </a:prstGeom>
          <a:noFill/>
        </p:spPr>
        <p:txBody>
          <a:bodyPr wrap="square" rtlCol="0">
            <a:spAutoFit/>
          </a:bodyPr>
          <a:lstStyle/>
          <a:p>
            <a:pPr algn="just"/>
            <a:endParaRPr lang="fr-FR" b="1" dirty="0" smtClean="0">
              <a:solidFill>
                <a:schemeClr val="accent2">
                  <a:lumMod val="75000"/>
                </a:schemeClr>
              </a:solidFill>
            </a:endParaRPr>
          </a:p>
          <a:p>
            <a:pPr algn="just"/>
            <a:r>
              <a:rPr lang="fr-FR" dirty="0"/>
              <a:t>La virtualisation, contrairement à ce que pensent de nombreuses personnes, n’est pas née en 1999 avec la sortie du premier produit VMware. Ses débuts remontent à environ 40 ans sur la plate-forme de superordinateurs </a:t>
            </a:r>
            <a:r>
              <a:rPr lang="fr-FR" dirty="0" smtClean="0"/>
              <a:t>(</a:t>
            </a:r>
            <a:r>
              <a:rPr lang="fr-FR" b="1" dirty="0" smtClean="0"/>
              <a:t>Mainframe</a:t>
            </a:r>
            <a:r>
              <a:rPr lang="fr-FR" dirty="0"/>
              <a:t>) d’IBM. </a:t>
            </a:r>
            <a:endParaRPr lang="fr-FR" dirty="0" smtClean="0"/>
          </a:p>
          <a:p>
            <a:pPr algn="just"/>
            <a:endParaRPr lang="fr-FR" dirty="0"/>
          </a:p>
          <a:p>
            <a:pPr algn="just"/>
            <a:r>
              <a:rPr lang="fr-FR" dirty="0" smtClean="0"/>
              <a:t>À </a:t>
            </a:r>
            <a:r>
              <a:rPr lang="fr-FR" dirty="0"/>
              <a:t>cette époque, les machines virtuelles étaient appelées des pseudo-machines. À l’origine, l’ordinateur central utilisait le programme de contrôle pour allouer des ressources et isoler les différentes instances des pseudo-machines les unes des </a:t>
            </a:r>
            <a:r>
              <a:rPr lang="fr-FR" dirty="0" smtClean="0"/>
              <a:t>autres.</a:t>
            </a:r>
          </a:p>
          <a:p>
            <a:pPr algn="just"/>
            <a:endParaRPr lang="fr-FR" b="1" dirty="0">
              <a:solidFill>
                <a:schemeClr val="accent2">
                  <a:lumMod val="75000"/>
                </a:schemeClr>
              </a:solidFill>
            </a:endParaRPr>
          </a:p>
          <a:p>
            <a:pPr algn="just"/>
            <a:r>
              <a:rPr lang="fr-FR" dirty="0"/>
              <a:t>La version contemporaine du programme de contrôle s’appelle un </a:t>
            </a:r>
            <a:r>
              <a:rPr lang="fr-FR" b="1" dirty="0"/>
              <a:t>hyperviseur</a:t>
            </a:r>
            <a:r>
              <a:rPr lang="fr-FR" dirty="0"/>
              <a:t>, qui est un superviseur de machines virtuelles installé directement sur le matériel (</a:t>
            </a:r>
            <a:r>
              <a:rPr lang="fr-FR" dirty="0" err="1"/>
              <a:t>bare-metal</a:t>
            </a:r>
            <a:r>
              <a:rPr lang="fr-FR" dirty="0"/>
              <a:t>).</a:t>
            </a:r>
            <a:endParaRPr lang="fr-FR" b="1" dirty="0" smtClean="0">
              <a:solidFill>
                <a:schemeClr val="accent2">
                  <a:lumMod val="75000"/>
                </a:schemeClr>
              </a:solidFill>
            </a:endParaRP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a:t>
            </a:r>
            <a:r>
              <a:rPr lang="fr-FR" dirty="0" smtClean="0"/>
              <a:t>: </a:t>
            </a:r>
            <a:r>
              <a:rPr lang="fr-FR" dirty="0" smtClean="0"/>
              <a:t>Virtualisation &amp; Cloud </a:t>
            </a:r>
            <a:r>
              <a:rPr lang="fr-FR" dirty="0" err="1" smtClean="0"/>
              <a:t>Computing</a:t>
            </a:r>
            <a:endParaRPr lang="fr-FR" dirty="0"/>
          </a:p>
        </p:txBody>
      </p:sp>
    </p:spTree>
    <p:extLst>
      <p:ext uri="{BB962C8B-B14F-4D97-AF65-F5344CB8AC3E}">
        <p14:creationId xmlns:p14="http://schemas.microsoft.com/office/powerpoint/2010/main" val="3029528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24610</TotalTime>
  <Words>2122</Words>
  <Application>Microsoft Office PowerPoint</Application>
  <PresentationFormat>Grand écran</PresentationFormat>
  <Paragraphs>342</Paragraphs>
  <Slides>30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30</vt:i4>
      </vt:variant>
    </vt:vector>
  </HeadingPairs>
  <TitlesOfParts>
    <vt:vector size="37" baseType="lpstr">
      <vt:lpstr>Arial</vt:lpstr>
      <vt:lpstr>Calibri</vt:lpstr>
      <vt:lpstr>Calibri Light</vt:lpstr>
      <vt:lpstr>Hind</vt:lpstr>
      <vt:lpstr>Symbol</vt:lpstr>
      <vt:lpstr>Wingdings</vt:lpstr>
      <vt:lpstr>Rétrospective</vt:lpstr>
      <vt:lpstr>Présentation PowerPoint</vt:lpstr>
      <vt:lpstr>PLAN</vt:lpstr>
      <vt:lpstr>1 . Introduction </vt:lpstr>
      <vt:lpstr>1 . Introduction </vt:lpstr>
      <vt:lpstr>1 . Introduction </vt:lpstr>
      <vt:lpstr>1 . Introduction </vt:lpstr>
      <vt:lpstr>1 . Introduction </vt:lpstr>
      <vt:lpstr>1 . Introduction </vt:lpstr>
      <vt:lpstr>1 . Introduction </vt:lpstr>
      <vt:lpstr>1 . Introduction </vt:lpstr>
      <vt:lpstr>1 . Introduction </vt:lpstr>
      <vt:lpstr>2 . Virtualisation : Définition &amp; Concepts </vt:lpstr>
      <vt:lpstr>2 . Virtualisation : Définition &amp; Concepts </vt:lpstr>
      <vt:lpstr>2 . Virtualisation : Définition &amp; Concepts </vt:lpstr>
      <vt:lpstr>2 . Virtualisation : Définition &amp; Concepts </vt:lpstr>
      <vt:lpstr>2 . Virtualisation : Définition &amp; Concepts </vt:lpstr>
      <vt:lpstr>2 . Virtualisation : Définition &amp; Concepts </vt:lpstr>
      <vt:lpstr>2 . Virtualisation : Définition &amp; Concepts </vt:lpstr>
      <vt:lpstr>2 . Virtualisation : Définition &amp; Concepts </vt:lpstr>
      <vt:lpstr>2 . Virtualisation : Définition &amp; Concepts </vt:lpstr>
      <vt:lpstr>2 . Virtualisation : Définition &amp; Concepts </vt:lpstr>
      <vt:lpstr>2 . Virtualisation : Définition &amp; Concepts </vt:lpstr>
      <vt:lpstr>2 . Virtualisation : Définition &amp; Concepts </vt:lpstr>
      <vt:lpstr>3 . Différents Types de Virtualisation</vt:lpstr>
      <vt:lpstr>3 . Différents Types de Virtualisation</vt:lpstr>
      <vt:lpstr>3 . Différents Types de Virtualisation</vt:lpstr>
      <vt:lpstr>3 . Différents Types de Virtualisation</vt:lpstr>
      <vt:lpstr>3 . Différents Types de Virtualisation</vt:lpstr>
      <vt:lpstr>3 . Différents Types de Virtualisation</vt:lpstr>
      <vt:lpstr>3 . Différents Types de Virtualisation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263</cp:revision>
  <dcterms:created xsi:type="dcterms:W3CDTF">2022-12-30T23:00:22Z</dcterms:created>
  <dcterms:modified xsi:type="dcterms:W3CDTF">2023-02-02T01:49:24Z</dcterms:modified>
</cp:coreProperties>
</file>