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sldIdLst>
    <p:sldId id="257" r:id="rId2"/>
    <p:sldId id="258" r:id="rId3"/>
    <p:sldId id="260" r:id="rId4"/>
    <p:sldId id="286" r:id="rId5"/>
    <p:sldId id="287" r:id="rId6"/>
    <p:sldId id="289" r:id="rId7"/>
    <p:sldId id="288" r:id="rId8"/>
    <p:sldId id="290" r:id="rId9"/>
    <p:sldId id="291" r:id="rId10"/>
    <p:sldId id="292" r:id="rId11"/>
    <p:sldId id="293" r:id="rId12"/>
    <p:sldId id="294" r:id="rId13"/>
    <p:sldId id="295" r:id="rId14"/>
    <p:sldId id="296" r:id="rId15"/>
    <p:sldId id="297" r:id="rId16"/>
    <p:sldId id="299" r:id="rId17"/>
    <p:sldId id="298"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9" r:id="rId35"/>
    <p:sldId id="317" r:id="rId36"/>
    <p:sldId id="318" r:id="rId37"/>
    <p:sldId id="321" r:id="rId38"/>
    <p:sldId id="323" r:id="rId39"/>
    <p:sldId id="324" r:id="rId40"/>
    <p:sldId id="325" r:id="rId41"/>
    <p:sldId id="326" r:id="rId42"/>
    <p:sldId id="328" r:id="rId43"/>
    <p:sldId id="327" r:id="rId44"/>
    <p:sldId id="320"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344" r:id="rId6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CCFFCC"/>
    <a:srgbClr val="99663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DF06F-8B1A-4A51-B03B-96E98AA05FCD}" type="datetimeFigureOut">
              <a:rPr lang="fr-FR" smtClean="0"/>
              <a:t>22/02/2023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48387-ADD0-4B0A-B1FC-B4CB4BFB6712}" type="slidenum">
              <a:rPr lang="fr-FR" smtClean="0"/>
              <a:t>‹N°›</a:t>
            </a:fld>
            <a:endParaRPr lang="fr-FR"/>
          </a:p>
        </p:txBody>
      </p:sp>
    </p:spTree>
    <p:extLst>
      <p:ext uri="{BB962C8B-B14F-4D97-AF65-F5344CB8AC3E}">
        <p14:creationId xmlns:p14="http://schemas.microsoft.com/office/powerpoint/2010/main" val="309555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F927D04D-6CC6-4823-882E-6CB4EFFD7F01}" type="datetime1">
              <a:rPr lang="fr-FR" smtClean="0"/>
              <a:t>22/02/2023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06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5424427-69E6-43A5-89B0-323572F1BCCF}" type="datetime1">
              <a:rPr lang="fr-FR" smtClean="0"/>
              <a:t>22/02/2023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66968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97353A9-8843-410A-96C9-3D7E4B2206F1}" type="datetime1">
              <a:rPr lang="fr-FR" smtClean="0"/>
              <a:t>22/02/2023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51811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CD91F9B0-AC83-4DCF-891B-A6E0ABD29346}" type="datetime1">
              <a:rPr lang="fr-FR" smtClean="0"/>
              <a:t>22/02/2023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112195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CB3F2CFD-F981-4D63-B4DF-16FAD867D27B}" type="datetime1">
              <a:rPr lang="fr-FR" smtClean="0"/>
              <a:t>22/02/2023</a:t>
            </a:fld>
            <a:endParaRPr lang="fr-FR"/>
          </a:p>
        </p:txBody>
      </p:sp>
      <p:sp>
        <p:nvSpPr>
          <p:cNvPr id="5" name="Footer Placeholder 4"/>
          <p:cNvSpPr>
            <a:spLocks noGrp="1"/>
          </p:cNvSpPr>
          <p:nvPr>
            <p:ph type="ftr" sz="quarter" idx="11"/>
          </p:nvPr>
        </p:nvSpPr>
        <p:spPr/>
        <p:txBody>
          <a:bodyPr/>
          <a:lstStyle/>
          <a:p>
            <a:r>
              <a:rPr lang="fr-FR" smtClean="0"/>
              <a:t>Pr. H.IDRISSI,  ENSAK 2023</a:t>
            </a:r>
            <a:endParaRPr lang="fr-FR"/>
          </a:p>
        </p:txBody>
      </p:sp>
      <p:sp>
        <p:nvSpPr>
          <p:cNvPr id="6" name="Slide Number Placeholder 5"/>
          <p:cNvSpPr>
            <a:spLocks noGrp="1"/>
          </p:cNvSpPr>
          <p:nvPr>
            <p:ph type="sldNum" sz="quarter" idx="12"/>
          </p:nvPr>
        </p:nvSpPr>
        <p:spPr/>
        <p:txBody>
          <a:bodyPr/>
          <a:lstStyle/>
          <a:p>
            <a:fld id="{555619D8-6104-42DC-8831-D62CC8701452}"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42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CE330307-24C7-461C-865B-DE76A99C4286}" type="datetime1">
              <a:rPr lang="fr-FR" smtClean="0"/>
              <a:t>22/02/2023</a:t>
            </a:fld>
            <a:endParaRPr lang="fr-FR"/>
          </a:p>
        </p:txBody>
      </p:sp>
      <p:sp>
        <p:nvSpPr>
          <p:cNvPr id="6" name="Footer Placeholder 5"/>
          <p:cNvSpPr>
            <a:spLocks noGrp="1"/>
          </p:cNvSpPr>
          <p:nvPr>
            <p:ph type="ftr" sz="quarter" idx="11"/>
          </p:nvPr>
        </p:nvSpPr>
        <p:spPr/>
        <p:txBody>
          <a:bodyPr/>
          <a:lstStyle/>
          <a:p>
            <a:r>
              <a:rPr lang="fr-FR" smtClean="0"/>
              <a:t>Pr. H.IDRISSI,  ENSAK 2023</a:t>
            </a:r>
            <a:endParaRPr lang="fr-FR"/>
          </a:p>
        </p:txBody>
      </p:sp>
      <p:sp>
        <p:nvSpPr>
          <p:cNvPr id="7" name="Slide Number Placeholder 6"/>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12352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0B6AFEBB-4388-47D4-B824-82B8A3751BBD}" type="datetime1">
              <a:rPr lang="fr-FR" smtClean="0"/>
              <a:t>22/02/2023</a:t>
            </a:fld>
            <a:endParaRPr lang="fr-FR"/>
          </a:p>
        </p:txBody>
      </p:sp>
      <p:sp>
        <p:nvSpPr>
          <p:cNvPr id="8" name="Footer Placeholder 7"/>
          <p:cNvSpPr>
            <a:spLocks noGrp="1"/>
          </p:cNvSpPr>
          <p:nvPr>
            <p:ph type="ftr" sz="quarter" idx="11"/>
          </p:nvPr>
        </p:nvSpPr>
        <p:spPr/>
        <p:txBody>
          <a:bodyPr/>
          <a:lstStyle/>
          <a:p>
            <a:r>
              <a:rPr lang="fr-FR" smtClean="0"/>
              <a:t>Pr. H.IDRISSI,  ENSAK 2023</a:t>
            </a:r>
            <a:endParaRPr lang="fr-FR"/>
          </a:p>
        </p:txBody>
      </p:sp>
      <p:sp>
        <p:nvSpPr>
          <p:cNvPr id="9" name="Slide Number Placeholder 8"/>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290197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A22E5983-CBAB-4724-A382-F89971739866}" type="datetime1">
              <a:rPr lang="fr-FR" smtClean="0"/>
              <a:t>22/02/2023</a:t>
            </a:fld>
            <a:endParaRPr lang="fr-FR"/>
          </a:p>
        </p:txBody>
      </p:sp>
      <p:sp>
        <p:nvSpPr>
          <p:cNvPr id="4" name="Footer Placeholder 3"/>
          <p:cNvSpPr>
            <a:spLocks noGrp="1"/>
          </p:cNvSpPr>
          <p:nvPr>
            <p:ph type="ftr" sz="quarter" idx="11"/>
          </p:nvPr>
        </p:nvSpPr>
        <p:spPr/>
        <p:txBody>
          <a:bodyPr/>
          <a:lstStyle/>
          <a:p>
            <a:r>
              <a:rPr lang="fr-FR" smtClean="0"/>
              <a:t>Pr. H.IDRISSI,  ENSAK 2023</a:t>
            </a:r>
            <a:endParaRPr lang="fr-FR"/>
          </a:p>
        </p:txBody>
      </p:sp>
      <p:sp>
        <p:nvSpPr>
          <p:cNvPr id="5" name="Slide Number Placeholder 4"/>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1190898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308927-93B4-4A80-A614-41FECCD7CF72}" type="datetime1">
              <a:rPr lang="fr-FR" smtClean="0"/>
              <a:t>22/02/2023</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r>
              <a:rPr lang="fr-FR" smtClean="0"/>
              <a:t>Pr. H.IDRISSI,  ENSAK 2023</a:t>
            </a:r>
            <a:endParaRPr lang="fr-FR"/>
          </a:p>
        </p:txBody>
      </p:sp>
      <p:sp>
        <p:nvSpPr>
          <p:cNvPr id="9" name="Slide Number Placeholder 8"/>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405261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8823C0-E3F8-49E6-86D8-DC968958B007}" type="datetime1">
              <a:rPr lang="fr-FR" smtClean="0"/>
              <a:t>22/02/2023</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fr-FR" smtClean="0"/>
              <a:t>Pr. H.IDRISSI,  ENSAK 2023</a:t>
            </a:r>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55619D8-6104-42DC-8831-D62CC8701452}" type="slidenum">
              <a:rPr lang="fr-FR" smtClean="0"/>
              <a:t>‹N°›</a:t>
            </a:fld>
            <a:endParaRPr lang="fr-FR"/>
          </a:p>
        </p:txBody>
      </p:sp>
    </p:spTree>
    <p:extLst>
      <p:ext uri="{BB962C8B-B14F-4D97-AF65-F5344CB8AC3E}">
        <p14:creationId xmlns:p14="http://schemas.microsoft.com/office/powerpoint/2010/main" val="163337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49D2DA6-2775-4648-80B1-BB82861DFF1B}" type="datetime1">
              <a:rPr lang="fr-FR" smtClean="0"/>
              <a:t>22/02/2023</a:t>
            </a:fld>
            <a:endParaRPr lang="fr-FR"/>
          </a:p>
        </p:txBody>
      </p:sp>
      <p:sp>
        <p:nvSpPr>
          <p:cNvPr id="6" name="Footer Placeholder 5"/>
          <p:cNvSpPr>
            <a:spLocks noGrp="1"/>
          </p:cNvSpPr>
          <p:nvPr>
            <p:ph type="ftr" sz="quarter" idx="11"/>
          </p:nvPr>
        </p:nvSpPr>
        <p:spPr/>
        <p:txBody>
          <a:bodyPr/>
          <a:lstStyle/>
          <a:p>
            <a:r>
              <a:rPr lang="fr-FR" smtClean="0"/>
              <a:t>Pr. H.IDRISSI,  ENSAK 2023</a:t>
            </a:r>
            <a:endParaRPr lang="fr-FR"/>
          </a:p>
        </p:txBody>
      </p:sp>
      <p:sp>
        <p:nvSpPr>
          <p:cNvPr id="7" name="Slide Number Placeholder 6"/>
          <p:cNvSpPr>
            <a:spLocks noGrp="1"/>
          </p:cNvSpPr>
          <p:nvPr>
            <p:ph type="sldNum" sz="quarter" idx="12"/>
          </p:nvPr>
        </p:nvSpPr>
        <p:spPr/>
        <p:txBody>
          <a:bodyPr/>
          <a:lstStyle/>
          <a:p>
            <a:fld id="{555619D8-6104-42DC-8831-D62CC8701452}" type="slidenum">
              <a:rPr lang="fr-FR" smtClean="0"/>
              <a:t>‹N°›</a:t>
            </a:fld>
            <a:endParaRPr lang="fr-FR"/>
          </a:p>
        </p:txBody>
      </p:sp>
    </p:spTree>
    <p:extLst>
      <p:ext uri="{BB962C8B-B14F-4D97-AF65-F5344CB8AC3E}">
        <p14:creationId xmlns:p14="http://schemas.microsoft.com/office/powerpoint/2010/main" val="371428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436BCF-51CA-4FAC-8C53-BE22709EDA90}" type="datetime1">
              <a:rPr lang="fr-FR" smtClean="0"/>
              <a:t>22/02/2023</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fr-FR" smtClean="0"/>
              <a:t>Pr. H.IDRISSI,  ENSAK 2023</a:t>
            </a:r>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55619D8-6104-42DC-8831-D62CC8701452}"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7495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h.idrissi@usms.ma"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ustomerconnect.vmware.com/en/evalcenter?p=free-esxi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00600" y="1536888"/>
            <a:ext cx="6492240" cy="4452431"/>
          </a:xfrm>
        </p:spPr>
        <p:txBody>
          <a:bodyPr>
            <a:normAutofit/>
          </a:bodyPr>
          <a:lstStyle/>
          <a:p>
            <a:pPr algn="ctr"/>
            <a:r>
              <a:rPr lang="fr-FR" sz="3200" b="1" dirty="0" smtClean="0"/>
              <a:t>M41 :  Virtualisation et Cloud </a:t>
            </a:r>
            <a:r>
              <a:rPr lang="fr-FR" sz="3200" b="1" dirty="0" err="1" smtClean="0"/>
              <a:t>Computing</a:t>
            </a:r>
            <a:endParaRPr lang="fr-FR" sz="3200" b="1" dirty="0" smtClean="0"/>
          </a:p>
          <a:p>
            <a:pPr algn="ctr"/>
            <a:endParaRPr lang="fr-FR" sz="3200" b="1" dirty="0"/>
          </a:p>
          <a:p>
            <a:pPr algn="ctr"/>
            <a:endParaRPr lang="fr-FR" sz="3200" b="1" dirty="0" smtClean="0"/>
          </a:p>
          <a:p>
            <a:pPr algn="ctr"/>
            <a:r>
              <a:rPr lang="fr-FR" sz="3200" b="1" dirty="0">
                <a:solidFill>
                  <a:schemeClr val="accent2"/>
                </a:solidFill>
              </a:rPr>
              <a:t>2</a:t>
            </a:r>
            <a:r>
              <a:rPr lang="fr-FR" sz="3200" b="1" dirty="0" smtClean="0">
                <a:solidFill>
                  <a:schemeClr val="accent2"/>
                </a:solidFill>
              </a:rPr>
              <a:t>. Types de Virtualisation</a:t>
            </a:r>
            <a:endParaRPr lang="fr-FR" sz="3200" b="1" dirty="0">
              <a:solidFill>
                <a:schemeClr val="accent2"/>
              </a:solidFill>
            </a:endParaRPr>
          </a:p>
        </p:txBody>
      </p:sp>
      <p:sp>
        <p:nvSpPr>
          <p:cNvPr id="4" name="Espace réservé du texte 3"/>
          <p:cNvSpPr>
            <a:spLocks noGrp="1"/>
          </p:cNvSpPr>
          <p:nvPr>
            <p:ph type="body" sz="half" idx="2"/>
          </p:nvPr>
        </p:nvSpPr>
        <p:spPr>
          <a:xfrm>
            <a:off x="287383" y="2978331"/>
            <a:ext cx="3370217" cy="3326873"/>
          </a:xfrm>
        </p:spPr>
        <p:txBody>
          <a:bodyPr>
            <a:normAutofit/>
          </a:bodyPr>
          <a:lstStyle/>
          <a:p>
            <a:pPr algn="ctr"/>
            <a:r>
              <a:rPr lang="fr-FR" sz="2400" b="1" dirty="0" smtClean="0"/>
              <a:t>Dr. </a:t>
            </a:r>
            <a:r>
              <a:rPr lang="fr-FR" sz="2400" b="1" dirty="0" err="1" smtClean="0"/>
              <a:t>Hind</a:t>
            </a:r>
            <a:r>
              <a:rPr lang="fr-FR" sz="2400" b="1" dirty="0" smtClean="0"/>
              <a:t> IDRISSI</a:t>
            </a:r>
          </a:p>
          <a:p>
            <a:endParaRPr lang="fr-FR" sz="2400" dirty="0" smtClean="0"/>
          </a:p>
          <a:p>
            <a:endParaRPr lang="fr-FR" sz="2400" dirty="0"/>
          </a:p>
          <a:p>
            <a:r>
              <a:rPr lang="fr-FR" sz="2400" dirty="0" smtClean="0"/>
              <a:t>Email: </a:t>
            </a:r>
            <a:r>
              <a:rPr lang="fr-FR" sz="2400" dirty="0" smtClean="0">
                <a:hlinkClick r:id="rId2"/>
              </a:rPr>
              <a:t>h.idrissi@usms.ma</a:t>
            </a:r>
            <a:r>
              <a:rPr lang="fr-FR" sz="2400" dirty="0" smtClean="0"/>
              <a:t> </a:t>
            </a:r>
            <a:endParaRPr lang="fr-FR" sz="2400" dirty="0"/>
          </a:p>
          <a:p>
            <a:r>
              <a:rPr lang="fr-FR" sz="2400" dirty="0" smtClean="0"/>
              <a:t>IRIC (S2)</a:t>
            </a:r>
            <a:endParaRPr lang="fr-FR" sz="2400" dirty="0"/>
          </a:p>
          <a:p>
            <a:r>
              <a:rPr lang="fr-FR" sz="2400" dirty="0" smtClean="0"/>
              <a:t>2022 / 2023</a:t>
            </a:r>
            <a:endParaRPr lang="fr-FR" sz="2400" dirty="0"/>
          </a:p>
        </p:txBody>
      </p:sp>
      <p:pic>
        <p:nvPicPr>
          <p:cNvPr id="5" name="Image 4"/>
          <p:cNvPicPr>
            <a:picLocks noChangeAspect="1"/>
          </p:cNvPicPr>
          <p:nvPr/>
        </p:nvPicPr>
        <p:blipFill>
          <a:blip r:embed="rId3"/>
          <a:stretch>
            <a:fillRect/>
          </a:stretch>
        </p:blipFill>
        <p:spPr>
          <a:xfrm>
            <a:off x="457200" y="420889"/>
            <a:ext cx="1491207" cy="1116000"/>
          </a:xfrm>
          <a:prstGeom prst="rect">
            <a:avLst/>
          </a:prstGeom>
        </p:spPr>
      </p:pic>
      <p:pic>
        <p:nvPicPr>
          <p:cNvPr id="6" name="Image 5"/>
          <p:cNvPicPr>
            <a:picLocks noChangeAspect="1"/>
          </p:cNvPicPr>
          <p:nvPr/>
        </p:nvPicPr>
        <p:blipFill>
          <a:blip r:embed="rId4"/>
          <a:stretch>
            <a:fillRect/>
          </a:stretch>
        </p:blipFill>
        <p:spPr>
          <a:xfrm>
            <a:off x="2554492" y="420889"/>
            <a:ext cx="1333898" cy="1116000"/>
          </a:xfrm>
          <a:prstGeom prst="rect">
            <a:avLst/>
          </a:prstGeom>
        </p:spPr>
      </p:pic>
      <p:sp>
        <p:nvSpPr>
          <p:cNvPr id="7" name="Espace réservé du numéro de diapositive 6"/>
          <p:cNvSpPr>
            <a:spLocks noGrp="1"/>
          </p:cNvSpPr>
          <p:nvPr>
            <p:ph type="sldNum" sz="quarter" idx="12"/>
          </p:nvPr>
        </p:nvSpPr>
        <p:spPr/>
        <p:txBody>
          <a:bodyPr/>
          <a:lstStyle/>
          <a:p>
            <a:fld id="{555619D8-6104-42DC-8831-D62CC8701452}" type="slidenum">
              <a:rPr lang="fr-FR" smtClean="0"/>
              <a:t>1</a:t>
            </a:fld>
            <a:endParaRPr lang="fr-FR"/>
          </a:p>
        </p:txBody>
      </p:sp>
      <p:sp>
        <p:nvSpPr>
          <p:cNvPr id="2" name="Espace réservé du pied de page 1"/>
          <p:cNvSpPr>
            <a:spLocks noGrp="1"/>
          </p:cNvSpPr>
          <p:nvPr>
            <p:ph type="ftr" sz="quarter" idx="11"/>
          </p:nvPr>
        </p:nvSpPr>
        <p:spPr/>
        <p:txBody>
          <a:bodyPr/>
          <a:lstStyle/>
          <a:p>
            <a:r>
              <a:rPr lang="fr-FR" smtClean="0"/>
              <a:t>Pr. H.IDRISSI,  ENSAK 2023</a:t>
            </a:r>
            <a:endParaRPr lang="fr-FR"/>
          </a:p>
        </p:txBody>
      </p:sp>
    </p:spTree>
    <p:extLst>
      <p:ext uri="{BB962C8B-B14F-4D97-AF65-F5344CB8AC3E}">
        <p14:creationId xmlns:p14="http://schemas.microsoft.com/office/powerpoint/2010/main" val="1557734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2" name="Titre 1"/>
          <p:cNvSpPr>
            <a:spLocks noGrp="1"/>
          </p:cNvSpPr>
          <p:nvPr>
            <p:ph type="title"/>
          </p:nvPr>
        </p:nvSpPr>
        <p:spPr>
          <a:xfrm>
            <a:off x="2560321" y="2690170"/>
            <a:ext cx="7824650" cy="823740"/>
          </a:xfrm>
        </p:spPr>
        <p:txBody>
          <a:bodyPr>
            <a:normAutofit/>
          </a:bodyPr>
          <a:lstStyle/>
          <a:p>
            <a:r>
              <a:rPr lang="fr-FR" dirty="0">
                <a:solidFill>
                  <a:schemeClr val="accent2"/>
                </a:solidFill>
              </a:rPr>
              <a:t>2</a:t>
            </a:r>
            <a:r>
              <a:rPr lang="fr-FR" dirty="0" smtClean="0">
                <a:solidFill>
                  <a:schemeClr val="accent2"/>
                </a:solidFill>
              </a:rPr>
              <a:t> . Emulation</a:t>
            </a:r>
            <a:endParaRPr lang="fr-FR" dirty="0">
              <a:solidFill>
                <a:schemeClr val="accent2"/>
              </a:solidFill>
            </a:endParaRPr>
          </a:p>
        </p:txBody>
      </p:sp>
    </p:spTree>
    <p:extLst>
      <p:ext uri="{BB962C8B-B14F-4D97-AF65-F5344CB8AC3E}">
        <p14:creationId xmlns:p14="http://schemas.microsoft.com/office/powerpoint/2010/main" val="42868992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11</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149532" y="1948175"/>
            <a:ext cx="10062952" cy="3862596"/>
          </a:xfrm>
          <a:prstGeom prst="rect">
            <a:avLst/>
          </a:prstGeom>
          <a:noFill/>
        </p:spPr>
        <p:txBody>
          <a:bodyPr wrap="square" rtlCol="0">
            <a:spAutoFit/>
          </a:bodyPr>
          <a:lstStyle/>
          <a:p>
            <a:r>
              <a:rPr lang="fr-FR" b="1" dirty="0"/>
              <a:t>L’émulation</a:t>
            </a:r>
            <a:r>
              <a:rPr lang="fr-FR" dirty="0"/>
              <a:t> est une technique qui permet de </a:t>
            </a:r>
            <a:r>
              <a:rPr lang="fr-FR" u="sng" dirty="0"/>
              <a:t>simuler le fonctionnement de n’importe quel </a:t>
            </a:r>
            <a:r>
              <a:rPr lang="fr-FR" u="sng" dirty="0" smtClean="0"/>
              <a:t> ordinateur </a:t>
            </a:r>
            <a:r>
              <a:rPr lang="fr-FR" dirty="0"/>
              <a:t>(processeur et matériel) </a:t>
            </a:r>
            <a:r>
              <a:rPr lang="fr-FR" u="sng" dirty="0"/>
              <a:t>sur un autre ordinateur </a:t>
            </a:r>
            <a:r>
              <a:rPr lang="fr-FR" dirty="0"/>
              <a:t>même si celui-ci est </a:t>
            </a:r>
            <a:r>
              <a:rPr lang="fr-FR" dirty="0" smtClean="0"/>
              <a:t>technologiquement </a:t>
            </a:r>
            <a:r>
              <a:rPr lang="fr-FR" dirty="0"/>
              <a:t>différent (architecture matérielle complètement différente de la machine </a:t>
            </a:r>
            <a:r>
              <a:rPr lang="fr-FR" dirty="0" smtClean="0"/>
              <a:t> physique </a:t>
            </a:r>
            <a:r>
              <a:rPr lang="fr-FR" dirty="0"/>
              <a:t>hôte</a:t>
            </a:r>
            <a:r>
              <a:rPr lang="fr-FR" dirty="0" smtClean="0"/>
              <a:t>).</a:t>
            </a:r>
          </a:p>
          <a:p>
            <a:endParaRPr lang="fr-FR" dirty="0"/>
          </a:p>
          <a:p>
            <a:pPr marL="742950" lvl="1" indent="-285750">
              <a:buFont typeface="Wingdings" panose="05000000000000000000" pitchFamily="2" charset="2"/>
              <a:buChar char="Ø"/>
            </a:pPr>
            <a:r>
              <a:rPr lang="fr-FR" dirty="0" smtClean="0"/>
              <a:t>Autrement dit, </a:t>
            </a:r>
            <a:r>
              <a:rPr lang="fr-FR" b="1" dirty="0" smtClean="0"/>
              <a:t>reproduire</a:t>
            </a:r>
            <a:r>
              <a:rPr lang="fr-FR" dirty="0" smtClean="0"/>
              <a:t> </a:t>
            </a:r>
            <a:r>
              <a:rPr lang="fr-FR" dirty="0"/>
              <a:t>de manière logicielle l´ensemble des ressources matérielle d'une </a:t>
            </a:r>
            <a:r>
              <a:rPr lang="fr-FR" dirty="0" smtClean="0"/>
              <a:t>machine, ce </a:t>
            </a:r>
            <a:r>
              <a:rPr lang="fr-FR" dirty="0"/>
              <a:t>qui demande énormément de ressources pour faire tourner de manière fluide un </a:t>
            </a:r>
            <a:r>
              <a:rPr lang="fr-FR" dirty="0" smtClean="0"/>
              <a:t>système basé </a:t>
            </a:r>
            <a:r>
              <a:rPr lang="fr-FR" dirty="0"/>
              <a:t>sur une architecture différente, sans pénaliser le système d'exploitation lui-même.</a:t>
            </a:r>
          </a:p>
          <a:p>
            <a:endParaRPr lang="fr-FR" dirty="0"/>
          </a:p>
          <a:p>
            <a:r>
              <a:rPr lang="fr-FR" b="1" dirty="0"/>
              <a:t>L’émulation </a:t>
            </a:r>
            <a:r>
              <a:rPr lang="fr-FR" b="1" dirty="0" smtClean="0"/>
              <a:t>est l’imitation</a:t>
            </a:r>
            <a:r>
              <a:rPr lang="fr-FR" dirty="0" smtClean="0"/>
              <a:t> </a:t>
            </a:r>
            <a:r>
              <a:rPr lang="fr-FR" b="1" dirty="0"/>
              <a:t>du comportement physique d'un matériel par un logiciel</a:t>
            </a:r>
            <a:r>
              <a:rPr lang="fr-FR" dirty="0"/>
              <a:t>, et ne pas la confondre </a:t>
            </a:r>
            <a:r>
              <a:rPr lang="fr-FR" dirty="0" smtClean="0"/>
              <a:t>avec </a:t>
            </a:r>
            <a:r>
              <a:rPr lang="fr-FR" dirty="0"/>
              <a:t>la simulation, laquelle vise à imiter un modèle abstrait.</a:t>
            </a:r>
          </a:p>
          <a:p>
            <a:endParaRPr lang="fr-FR" dirty="0"/>
          </a:p>
          <a:p>
            <a:r>
              <a:rPr lang="fr-FR" b="1" dirty="0" smtClean="0"/>
              <a:t>L’émulation</a:t>
            </a:r>
            <a:r>
              <a:rPr lang="fr-FR" dirty="0" smtClean="0"/>
              <a:t> </a:t>
            </a:r>
            <a:r>
              <a:rPr lang="fr-FR" dirty="0"/>
              <a:t>permet non pas de </a:t>
            </a:r>
            <a:r>
              <a:rPr lang="fr-FR" b="1" dirty="0"/>
              <a:t>modéliser</a:t>
            </a:r>
            <a:r>
              <a:rPr lang="fr-FR" dirty="0"/>
              <a:t>, mais bel et bien de </a:t>
            </a:r>
            <a:r>
              <a:rPr lang="fr-FR" b="1" dirty="0"/>
              <a:t>reproduire</a:t>
            </a:r>
            <a:r>
              <a:rPr lang="fr-FR" dirty="0"/>
              <a:t> à </a:t>
            </a:r>
            <a:r>
              <a:rPr lang="fr-FR" dirty="0" smtClean="0"/>
              <a:t>l’identique </a:t>
            </a:r>
            <a:r>
              <a:rPr lang="fr-FR" dirty="0"/>
              <a:t>le comportement d’un logiciel et son architecture matérielle</a:t>
            </a:r>
          </a:p>
          <a:p>
            <a:endParaRPr lang="fr-FR" sz="1100"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smtClean="0">
                <a:solidFill>
                  <a:schemeClr val="accent2"/>
                </a:solidFill>
              </a:rPr>
              <a:t>2 </a:t>
            </a:r>
            <a:r>
              <a:rPr lang="fr-FR" dirty="0">
                <a:solidFill>
                  <a:schemeClr val="accent2"/>
                </a:solidFill>
              </a:rPr>
              <a:t>. </a:t>
            </a:r>
            <a:r>
              <a:rPr lang="fr-FR" dirty="0" smtClean="0">
                <a:solidFill>
                  <a:schemeClr val="accent2"/>
                </a:solidFill>
              </a:rPr>
              <a:t>Emulation</a:t>
            </a:r>
            <a:endParaRPr lang="fr-FR" dirty="0">
              <a:solidFill>
                <a:schemeClr val="accent2"/>
              </a:solidFill>
            </a:endParaRPr>
          </a:p>
        </p:txBody>
      </p:sp>
    </p:spTree>
    <p:extLst>
      <p:ext uri="{BB962C8B-B14F-4D97-AF65-F5344CB8AC3E}">
        <p14:creationId xmlns:p14="http://schemas.microsoft.com/office/powerpoint/2010/main" val="2160549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12</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149532" y="1948175"/>
            <a:ext cx="10062952" cy="1200329"/>
          </a:xfrm>
          <a:prstGeom prst="rect">
            <a:avLst/>
          </a:prstGeom>
          <a:solidFill>
            <a:schemeClr val="accent2">
              <a:lumMod val="20000"/>
              <a:lumOff val="80000"/>
            </a:schemeClr>
          </a:solidFill>
        </p:spPr>
        <p:txBody>
          <a:bodyPr wrap="square" rtlCol="0">
            <a:spAutoFit/>
          </a:bodyPr>
          <a:lstStyle/>
          <a:p>
            <a:r>
              <a:rPr lang="fr-FR" b="1" dirty="0" smtClean="0"/>
              <a:t>L’émulation</a:t>
            </a:r>
            <a:r>
              <a:rPr lang="fr-FR" dirty="0" smtClean="0"/>
              <a:t> </a:t>
            </a:r>
            <a:r>
              <a:rPr lang="fr-FR" dirty="0"/>
              <a:t>fait référence au processus de création d'un environnement qui émule les propriétés d'un système, matériel ou logiciel, à l'intérieur d'un système complètement différent. Cela se fait via un émulateur, un programme informatique conçu pour imiter les propriétés </a:t>
            </a:r>
            <a:r>
              <a:rPr lang="fr-FR" dirty="0" smtClean="0"/>
              <a:t>d'un système </a:t>
            </a:r>
            <a:r>
              <a:rPr lang="fr-FR" dirty="0"/>
              <a:t>"invité" à l'intérieur d'un système "hôte".</a:t>
            </a:r>
            <a:endParaRPr lang="fr-FR" sz="1100"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smtClean="0">
                <a:solidFill>
                  <a:schemeClr val="accent2"/>
                </a:solidFill>
              </a:rPr>
              <a:t>2 </a:t>
            </a:r>
            <a:r>
              <a:rPr lang="fr-FR" dirty="0">
                <a:solidFill>
                  <a:schemeClr val="accent2"/>
                </a:solidFill>
              </a:rPr>
              <a:t>. </a:t>
            </a:r>
            <a:r>
              <a:rPr lang="fr-FR" dirty="0" smtClean="0">
                <a:solidFill>
                  <a:schemeClr val="accent2"/>
                </a:solidFill>
              </a:rPr>
              <a:t>Emulation</a:t>
            </a:r>
            <a:endParaRPr lang="fr-FR" dirty="0">
              <a:solidFill>
                <a:schemeClr val="accent2"/>
              </a:solidFill>
            </a:endParaRPr>
          </a:p>
        </p:txBody>
      </p:sp>
      <p:sp>
        <p:nvSpPr>
          <p:cNvPr id="3" name="ZoneTexte 2"/>
          <p:cNvSpPr txBox="1"/>
          <p:nvPr/>
        </p:nvSpPr>
        <p:spPr>
          <a:xfrm>
            <a:off x="1149532" y="3637840"/>
            <a:ext cx="5577840" cy="2308324"/>
          </a:xfrm>
          <a:prstGeom prst="rect">
            <a:avLst/>
          </a:prstGeom>
          <a:noFill/>
        </p:spPr>
        <p:txBody>
          <a:bodyPr wrap="square" rtlCol="0">
            <a:spAutoFit/>
          </a:bodyPr>
          <a:lstStyle/>
          <a:p>
            <a:r>
              <a:rPr lang="fr-FR" b="1" dirty="0"/>
              <a:t>L’émulation </a:t>
            </a:r>
            <a:r>
              <a:rPr lang="fr-FR" b="1" dirty="0" smtClean="0"/>
              <a:t> permet d’i</a:t>
            </a:r>
            <a:r>
              <a:rPr lang="fr-FR" dirty="0" smtClean="0"/>
              <a:t>soler </a:t>
            </a:r>
            <a:r>
              <a:rPr lang="fr-FR" dirty="0"/>
              <a:t>les systèmes d´exploitation invités et cohabiter plusieurs </a:t>
            </a:r>
            <a:r>
              <a:rPr lang="fr-FR" dirty="0" smtClean="0"/>
              <a:t>systèmes d´exploitation </a:t>
            </a:r>
            <a:r>
              <a:rPr lang="fr-FR" dirty="0"/>
              <a:t>hétérogènes sur une même machine hôte. Cela permet d’exécuter </a:t>
            </a:r>
            <a:r>
              <a:rPr lang="fr-FR" dirty="0" smtClean="0"/>
              <a:t>des applications </a:t>
            </a:r>
            <a:r>
              <a:rPr lang="fr-FR" dirty="0"/>
              <a:t>prévues pour d’autres architectures.</a:t>
            </a:r>
          </a:p>
          <a:p>
            <a:endParaRPr lang="fr-FR" dirty="0" smtClean="0"/>
          </a:p>
          <a:p>
            <a:r>
              <a:rPr lang="fr-FR" dirty="0" smtClean="0"/>
              <a:t>Par </a:t>
            </a:r>
            <a:r>
              <a:rPr lang="fr-FR" dirty="0"/>
              <a:t>contre</a:t>
            </a:r>
            <a:r>
              <a:rPr lang="fr-FR" b="1" dirty="0">
                <a:solidFill>
                  <a:srgbClr val="FF0000"/>
                </a:solidFill>
              </a:rPr>
              <a:t>, cette solution est coûteuse en performance </a:t>
            </a:r>
            <a:r>
              <a:rPr lang="fr-FR" dirty="0"/>
              <a:t>du fait de l´émulation du processeur</a:t>
            </a:r>
            <a:r>
              <a:rPr lang="fr-FR" dirty="0" smtClean="0"/>
              <a:t>.</a:t>
            </a:r>
            <a:endParaRPr lang="fr-FR" dirty="0"/>
          </a:p>
        </p:txBody>
      </p:sp>
      <p:pic>
        <p:nvPicPr>
          <p:cNvPr id="5" name="Image 4"/>
          <p:cNvPicPr>
            <a:picLocks noChangeAspect="1"/>
          </p:cNvPicPr>
          <p:nvPr/>
        </p:nvPicPr>
        <p:blipFill>
          <a:blip r:embed="rId2"/>
          <a:stretch>
            <a:fillRect/>
          </a:stretch>
        </p:blipFill>
        <p:spPr>
          <a:xfrm>
            <a:off x="7003596" y="3522448"/>
            <a:ext cx="4896000" cy="2448000"/>
          </a:xfrm>
          <a:prstGeom prst="rect">
            <a:avLst/>
          </a:prstGeom>
        </p:spPr>
      </p:pic>
    </p:spTree>
    <p:extLst>
      <p:ext uri="{BB962C8B-B14F-4D97-AF65-F5344CB8AC3E}">
        <p14:creationId xmlns:p14="http://schemas.microsoft.com/office/powerpoint/2010/main" val="2798583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13</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smtClean="0">
                <a:solidFill>
                  <a:schemeClr val="accent2"/>
                </a:solidFill>
              </a:rPr>
              <a:t>2 </a:t>
            </a:r>
            <a:r>
              <a:rPr lang="fr-FR" dirty="0">
                <a:solidFill>
                  <a:schemeClr val="accent2"/>
                </a:solidFill>
              </a:rPr>
              <a:t>. </a:t>
            </a:r>
            <a:r>
              <a:rPr lang="fr-FR" dirty="0" smtClean="0">
                <a:solidFill>
                  <a:schemeClr val="accent2"/>
                </a:solidFill>
              </a:rPr>
              <a:t>Emulation</a:t>
            </a:r>
            <a:endParaRPr lang="fr-FR" dirty="0">
              <a:solidFill>
                <a:schemeClr val="accent2"/>
              </a:solidFill>
            </a:endParaRPr>
          </a:p>
        </p:txBody>
      </p:sp>
      <p:sp>
        <p:nvSpPr>
          <p:cNvPr id="3" name="ZoneTexte 2"/>
          <p:cNvSpPr txBox="1"/>
          <p:nvPr/>
        </p:nvSpPr>
        <p:spPr>
          <a:xfrm>
            <a:off x="1188719" y="2096423"/>
            <a:ext cx="10023763" cy="2585323"/>
          </a:xfrm>
          <a:prstGeom prst="rect">
            <a:avLst/>
          </a:prstGeom>
          <a:noFill/>
        </p:spPr>
        <p:txBody>
          <a:bodyPr wrap="square" rtlCol="0">
            <a:spAutoFit/>
          </a:bodyPr>
          <a:lstStyle/>
          <a:p>
            <a:r>
              <a:rPr lang="fr-FR" b="1" dirty="0" smtClean="0"/>
              <a:t>Comment fonctionnent les émulateurs ?</a:t>
            </a:r>
          </a:p>
          <a:p>
            <a:endParaRPr lang="fr-FR" dirty="0" smtClean="0"/>
          </a:p>
          <a:p>
            <a:r>
              <a:rPr lang="fr-FR" dirty="0" smtClean="0"/>
              <a:t>Pour </a:t>
            </a:r>
            <a:r>
              <a:rPr lang="fr-FR" dirty="0"/>
              <a:t>réaliser correctement l'émulation, les émulateurs s'appuient sur un interpréteur. Un interpréteur est un programme informatique qui lit les instructions de code du système invité émulé, puis exécute des opérations sémantiquement équivalentes sur le système hôte</a:t>
            </a:r>
            <a:r>
              <a:rPr lang="fr-FR" dirty="0" smtClean="0"/>
              <a:t>.</a:t>
            </a:r>
            <a:endParaRPr lang="fr-FR" dirty="0"/>
          </a:p>
          <a:p>
            <a:endParaRPr lang="fr-FR" dirty="0"/>
          </a:p>
          <a:p>
            <a:pPr marL="285750" indent="-285750">
              <a:buFont typeface="Wingdings" panose="05000000000000000000" pitchFamily="2" charset="2"/>
              <a:buChar char="Ø"/>
            </a:pPr>
            <a:r>
              <a:rPr lang="fr-FR" dirty="0"/>
              <a:t>L'émulation est très populaire pour exécuter des programmes et des jeux vidéo qui sont </a:t>
            </a:r>
            <a:r>
              <a:rPr lang="fr-FR" dirty="0" smtClean="0"/>
              <a:t>devenus obsolètes </a:t>
            </a:r>
            <a:r>
              <a:rPr lang="fr-FR" dirty="0"/>
              <a:t>dans le système hôte ou qui ont été initialement conçus pour un autre environnement</a:t>
            </a:r>
            <a:r>
              <a:rPr lang="fr-FR" dirty="0" smtClean="0"/>
              <a:t>.</a:t>
            </a:r>
          </a:p>
          <a:p>
            <a:endParaRPr lang="fr-FR" dirty="0"/>
          </a:p>
        </p:txBody>
      </p:sp>
    </p:spTree>
    <p:extLst>
      <p:ext uri="{BB962C8B-B14F-4D97-AF65-F5344CB8AC3E}">
        <p14:creationId xmlns:p14="http://schemas.microsoft.com/office/powerpoint/2010/main" val="21433966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14</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smtClean="0">
                <a:solidFill>
                  <a:schemeClr val="accent2"/>
                </a:solidFill>
              </a:rPr>
              <a:t>2 </a:t>
            </a:r>
            <a:r>
              <a:rPr lang="fr-FR" dirty="0">
                <a:solidFill>
                  <a:schemeClr val="accent2"/>
                </a:solidFill>
              </a:rPr>
              <a:t>. </a:t>
            </a:r>
            <a:r>
              <a:rPr lang="fr-FR" dirty="0" smtClean="0">
                <a:solidFill>
                  <a:schemeClr val="accent2"/>
                </a:solidFill>
              </a:rPr>
              <a:t>Emulation</a:t>
            </a:r>
            <a:endParaRPr lang="fr-FR" dirty="0">
              <a:solidFill>
                <a:schemeClr val="accent2"/>
              </a:solidFill>
            </a:endParaRPr>
          </a:p>
        </p:txBody>
      </p:sp>
      <p:sp>
        <p:nvSpPr>
          <p:cNvPr id="3" name="ZoneTexte 2"/>
          <p:cNvSpPr txBox="1"/>
          <p:nvPr/>
        </p:nvSpPr>
        <p:spPr>
          <a:xfrm>
            <a:off x="1188719" y="2096423"/>
            <a:ext cx="10023763" cy="3754874"/>
          </a:xfrm>
          <a:prstGeom prst="rect">
            <a:avLst/>
          </a:prstGeom>
          <a:noFill/>
        </p:spPr>
        <p:txBody>
          <a:bodyPr wrap="square" rtlCol="0">
            <a:spAutoFit/>
          </a:bodyPr>
          <a:lstStyle/>
          <a:p>
            <a:r>
              <a:rPr lang="fr-FR" b="1" dirty="0" smtClean="0"/>
              <a:t>Acteurs </a:t>
            </a:r>
            <a:r>
              <a:rPr lang="fr-FR" b="1" dirty="0"/>
              <a:t>c</a:t>
            </a:r>
            <a:r>
              <a:rPr lang="fr-FR" b="1" dirty="0" smtClean="0"/>
              <a:t>onnus d’émulation :</a:t>
            </a:r>
          </a:p>
          <a:p>
            <a:endParaRPr lang="fr-FR" dirty="0" smtClean="0"/>
          </a:p>
          <a:p>
            <a:pPr marL="285750" indent="-285750">
              <a:buFont typeface="Courier New" panose="02070309020205020404" pitchFamily="49" charset="0"/>
              <a:buChar char="o"/>
            </a:pPr>
            <a:r>
              <a:rPr lang="fr-FR" b="1" dirty="0"/>
              <a:t>QEMU</a:t>
            </a:r>
            <a:r>
              <a:rPr lang="fr-FR" dirty="0"/>
              <a:t> : émulateur de plateformes x86 (32bits), Sparc</a:t>
            </a:r>
            <a:r>
              <a:rPr lang="fr-FR" dirty="0" smtClean="0"/>
              <a:t>,. Il </a:t>
            </a:r>
            <a:r>
              <a:rPr lang="fr-FR" dirty="0"/>
              <a:t>s’agit d’un logiciel libre de machine virtuelle qui a la possibilité d'émuler plusieurs type de </a:t>
            </a:r>
            <a:r>
              <a:rPr lang="fr-FR" dirty="0" smtClean="0"/>
              <a:t>processeurs.</a:t>
            </a:r>
          </a:p>
          <a:p>
            <a:pPr marL="285750" indent="-285750">
              <a:buFont typeface="Courier New" panose="02070309020205020404" pitchFamily="49" charset="0"/>
              <a:buChar char="o"/>
            </a:pPr>
            <a:endParaRPr lang="fr-FR" sz="1100" dirty="0" smtClean="0"/>
          </a:p>
          <a:p>
            <a:pPr marL="285750" indent="-285750">
              <a:buFont typeface="Courier New" panose="02070309020205020404" pitchFamily="49" charset="0"/>
              <a:buChar char="o"/>
            </a:pPr>
            <a:r>
              <a:rPr lang="fr-FR" b="1" dirty="0" smtClean="0"/>
              <a:t>KVM</a:t>
            </a:r>
            <a:r>
              <a:rPr lang="fr-FR" dirty="0" smtClean="0"/>
              <a:t> </a:t>
            </a:r>
            <a:r>
              <a:rPr lang="fr-FR" dirty="0"/>
              <a:t>(</a:t>
            </a:r>
            <a:r>
              <a:rPr lang="fr-FR" dirty="0" err="1"/>
              <a:t>Kernel-based</a:t>
            </a:r>
            <a:r>
              <a:rPr lang="fr-FR" dirty="0"/>
              <a:t> Virtual Machine ): version modifiée de QEMU tirant parti des instructions Intel VT </a:t>
            </a:r>
            <a:r>
              <a:rPr lang="fr-FR" dirty="0" smtClean="0"/>
              <a:t>et </a:t>
            </a:r>
            <a:r>
              <a:rPr lang="fr-FR" dirty="0"/>
              <a:t>AMD-V. Il s’agit d’un hyperviseur libre de type I pour Linux. </a:t>
            </a:r>
            <a:endParaRPr lang="fr-FR" dirty="0" smtClean="0"/>
          </a:p>
          <a:p>
            <a:pPr marL="285750" indent="-285750">
              <a:buFont typeface="Courier New" panose="02070309020205020404" pitchFamily="49" charset="0"/>
              <a:buChar char="o"/>
            </a:pPr>
            <a:endParaRPr lang="fr-FR" sz="1100" dirty="0" smtClean="0"/>
          </a:p>
          <a:p>
            <a:pPr marL="285750" indent="-285750">
              <a:buFont typeface="Courier New" panose="02070309020205020404" pitchFamily="49" charset="0"/>
              <a:buChar char="o"/>
            </a:pPr>
            <a:r>
              <a:rPr lang="fr-FR" b="1" dirty="0" smtClean="0"/>
              <a:t>BOCHS</a:t>
            </a:r>
            <a:r>
              <a:rPr lang="fr-FR" dirty="0" smtClean="0"/>
              <a:t> </a:t>
            </a:r>
            <a:r>
              <a:rPr lang="fr-FR" dirty="0"/>
              <a:t>: émulateur libre très complet de l'architecture PC traditionnelle x86 (processeur Intel</a:t>
            </a:r>
            <a:r>
              <a:rPr lang="fr-FR" dirty="0" smtClean="0"/>
              <a:t>), émulant </a:t>
            </a:r>
            <a:r>
              <a:rPr lang="fr-FR" dirty="0"/>
              <a:t>un processeur entier dans le logiciel même quand il est en cours d'exécution sur un </a:t>
            </a:r>
            <a:r>
              <a:rPr lang="fr-FR" dirty="0" smtClean="0"/>
              <a:t>processeur physique compatible.</a:t>
            </a:r>
          </a:p>
          <a:p>
            <a:pPr marL="285750" indent="-285750">
              <a:buFont typeface="Courier New" panose="02070309020205020404" pitchFamily="49" charset="0"/>
              <a:buChar char="o"/>
            </a:pPr>
            <a:endParaRPr lang="fr-FR" sz="1100" dirty="0" smtClean="0"/>
          </a:p>
          <a:p>
            <a:pPr marL="285750" indent="-285750">
              <a:buFont typeface="Courier New" panose="02070309020205020404" pitchFamily="49" charset="0"/>
              <a:buChar char="o"/>
            </a:pPr>
            <a:r>
              <a:rPr lang="fr-FR" b="1" dirty="0" smtClean="0"/>
              <a:t>Microsoft </a:t>
            </a:r>
            <a:r>
              <a:rPr lang="fr-FR" b="1" dirty="0" err="1"/>
              <a:t>VirtualPC</a:t>
            </a:r>
            <a:r>
              <a:rPr lang="fr-FR" b="1" dirty="0"/>
              <a:t> </a:t>
            </a:r>
            <a:r>
              <a:rPr lang="fr-FR" dirty="0"/>
              <a:t>et </a:t>
            </a:r>
            <a:r>
              <a:rPr lang="fr-FR" b="1" dirty="0"/>
              <a:t>Microsoft </a:t>
            </a:r>
            <a:r>
              <a:rPr lang="fr-FR" b="1" dirty="0" err="1"/>
              <a:t>VirtualServer</a:t>
            </a:r>
            <a:r>
              <a:rPr lang="fr-FR" b="1" dirty="0"/>
              <a:t> </a:t>
            </a:r>
            <a:r>
              <a:rPr lang="fr-FR" dirty="0"/>
              <a:t>: propriétaire, émulateur de plateforme x86</a:t>
            </a:r>
          </a:p>
          <a:p>
            <a:endParaRPr lang="fr-FR" dirty="0"/>
          </a:p>
        </p:txBody>
      </p:sp>
    </p:spTree>
    <p:extLst>
      <p:ext uri="{BB962C8B-B14F-4D97-AF65-F5344CB8AC3E}">
        <p14:creationId xmlns:p14="http://schemas.microsoft.com/office/powerpoint/2010/main" val="17990586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smtClean="0">
                <a:solidFill>
                  <a:schemeClr val="accent2"/>
                </a:solidFill>
              </a:rPr>
              <a:t>2 </a:t>
            </a:r>
            <a:r>
              <a:rPr lang="fr-FR" dirty="0">
                <a:solidFill>
                  <a:schemeClr val="accent2"/>
                </a:solidFill>
              </a:rPr>
              <a:t>. </a:t>
            </a:r>
            <a:r>
              <a:rPr lang="fr-FR" dirty="0" smtClean="0">
                <a:solidFill>
                  <a:schemeClr val="accent2"/>
                </a:solidFill>
              </a:rPr>
              <a:t>Emulation</a:t>
            </a:r>
            <a:endParaRPr lang="fr-FR" dirty="0">
              <a:solidFill>
                <a:schemeClr val="accent2"/>
              </a:solidFill>
            </a:endParaRPr>
          </a:p>
        </p:txBody>
      </p:sp>
      <p:pic>
        <p:nvPicPr>
          <p:cNvPr id="5" name="Image 4"/>
          <p:cNvPicPr>
            <a:picLocks noChangeAspect="1"/>
          </p:cNvPicPr>
          <p:nvPr/>
        </p:nvPicPr>
        <p:blipFill>
          <a:blip r:embed="rId2"/>
          <a:stretch>
            <a:fillRect/>
          </a:stretch>
        </p:blipFill>
        <p:spPr>
          <a:xfrm>
            <a:off x="3561610" y="1674346"/>
            <a:ext cx="5706417" cy="5112000"/>
          </a:xfrm>
          <a:prstGeom prst="rect">
            <a:avLst/>
          </a:prstGeom>
        </p:spPr>
      </p:pic>
    </p:spTree>
    <p:extLst>
      <p:ext uri="{BB962C8B-B14F-4D97-AF65-F5344CB8AC3E}">
        <p14:creationId xmlns:p14="http://schemas.microsoft.com/office/powerpoint/2010/main" val="154667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2" name="Titre 1"/>
          <p:cNvSpPr>
            <a:spLocks noGrp="1"/>
          </p:cNvSpPr>
          <p:nvPr>
            <p:ph type="title"/>
          </p:nvPr>
        </p:nvSpPr>
        <p:spPr>
          <a:xfrm>
            <a:off x="2560321" y="2690170"/>
            <a:ext cx="7824650" cy="823740"/>
          </a:xfrm>
        </p:spPr>
        <p:txBody>
          <a:bodyPr>
            <a:normAutofit/>
          </a:bodyPr>
          <a:lstStyle/>
          <a:p>
            <a:r>
              <a:rPr lang="fr-FR" dirty="0" smtClean="0">
                <a:solidFill>
                  <a:schemeClr val="accent2"/>
                </a:solidFill>
              </a:rPr>
              <a:t>3 . Virtualisation de Serveurs</a:t>
            </a:r>
            <a:endParaRPr lang="fr-FR" dirty="0">
              <a:solidFill>
                <a:schemeClr val="accent2"/>
              </a:solidFill>
            </a:endParaRPr>
          </a:p>
        </p:txBody>
      </p:sp>
    </p:spTree>
    <p:extLst>
      <p:ext uri="{BB962C8B-B14F-4D97-AF65-F5344CB8AC3E}">
        <p14:creationId xmlns:p14="http://schemas.microsoft.com/office/powerpoint/2010/main" val="1225504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88720" y="1817903"/>
            <a:ext cx="10023763" cy="4524315"/>
          </a:xfrm>
          <a:prstGeom prst="rect">
            <a:avLst/>
          </a:prstGeom>
          <a:noFill/>
        </p:spPr>
        <p:txBody>
          <a:bodyPr wrap="square" rtlCol="0">
            <a:spAutoFit/>
          </a:bodyPr>
          <a:lstStyle/>
          <a:p>
            <a:pPr marL="285750" indent="-285750">
              <a:buFont typeface="Wingdings" panose="05000000000000000000" pitchFamily="2" charset="2"/>
              <a:buChar char="v"/>
            </a:pPr>
            <a:r>
              <a:rPr lang="fr-FR" b="1" dirty="0"/>
              <a:t>Les anneaux de protection </a:t>
            </a:r>
            <a:r>
              <a:rPr lang="fr-FR" dirty="0"/>
              <a:t>(</a:t>
            </a:r>
            <a:r>
              <a:rPr lang="fr-FR" b="1" dirty="0"/>
              <a:t>protection rings</a:t>
            </a:r>
            <a:r>
              <a:rPr lang="fr-FR" dirty="0"/>
              <a:t>) offrent plusieurs niveaux de privilèges, du </a:t>
            </a:r>
            <a:r>
              <a:rPr lang="fr-FR" dirty="0" smtClean="0"/>
              <a:t>plus </a:t>
            </a:r>
            <a:r>
              <a:rPr lang="fr-FR" dirty="0"/>
              <a:t>faible au plus </a:t>
            </a:r>
            <a:r>
              <a:rPr lang="fr-FR" dirty="0" smtClean="0"/>
              <a:t>élevé;</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Ils </a:t>
            </a:r>
            <a:r>
              <a:rPr lang="fr-FR" dirty="0"/>
              <a:t>sont mis en œuvre au sein de la mémoire </a:t>
            </a:r>
            <a:r>
              <a:rPr lang="fr-FR" dirty="0" smtClean="0"/>
              <a:t>vive;</a:t>
            </a:r>
          </a:p>
          <a:p>
            <a:pPr marL="285750" indent="-285750">
              <a:buFont typeface="Wingdings" panose="05000000000000000000" pitchFamily="2" charset="2"/>
              <a:buChar char="v"/>
            </a:pPr>
            <a:endParaRPr lang="fr-FR" dirty="0" smtClean="0"/>
          </a:p>
          <a:p>
            <a:pPr marL="285750" indent="-285750">
              <a:buFont typeface="Wingdings" panose="05000000000000000000" pitchFamily="2" charset="2"/>
              <a:buChar char="v"/>
            </a:pPr>
            <a:r>
              <a:rPr lang="fr-FR" dirty="0" smtClean="0"/>
              <a:t>Quand </a:t>
            </a:r>
            <a:r>
              <a:rPr lang="fr-FR" dirty="0"/>
              <a:t>un programme s’exécute, le système d’exploitation lui attribue une zone de mémoire </a:t>
            </a:r>
            <a:r>
              <a:rPr lang="fr-FR" dirty="0" smtClean="0"/>
              <a:t>vive </a:t>
            </a:r>
            <a:r>
              <a:rPr lang="fr-FR" dirty="0"/>
              <a:t>qui est affectée à un anneau de </a:t>
            </a:r>
            <a:r>
              <a:rPr lang="fr-FR" dirty="0" smtClean="0"/>
              <a:t>protection;</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L’intérêt </a:t>
            </a:r>
            <a:r>
              <a:rPr lang="fr-FR" dirty="0"/>
              <a:t>est de faire une séparation entre les programmes sensibles, comme le noyau du </a:t>
            </a:r>
            <a:r>
              <a:rPr lang="fr-FR" dirty="0" smtClean="0"/>
              <a:t>système</a:t>
            </a:r>
            <a:r>
              <a:rPr lang="fr-FR" dirty="0"/>
              <a:t>, et les programmes du ou des </a:t>
            </a:r>
            <a:r>
              <a:rPr lang="fr-FR" dirty="0" smtClean="0"/>
              <a:t>utilisateurs;</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Un </a:t>
            </a:r>
            <a:r>
              <a:rPr lang="fr-FR" dirty="0"/>
              <a:t>programme contenu dans une zone mémoire qui est affectée à l’anneau 3 ne pourra pas </a:t>
            </a:r>
            <a:r>
              <a:rPr lang="fr-FR" dirty="0" smtClean="0"/>
              <a:t>accéder </a:t>
            </a:r>
            <a:r>
              <a:rPr lang="fr-FR" dirty="0"/>
              <a:t>à une zone mémoire affectée à l’anneau </a:t>
            </a:r>
            <a:r>
              <a:rPr lang="fr-FR" dirty="0" smtClean="0"/>
              <a:t>0;</a:t>
            </a:r>
            <a:endParaRPr lang="fr-FR" dirty="0"/>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L’organisation </a:t>
            </a:r>
            <a:r>
              <a:rPr lang="fr-FR" dirty="0"/>
              <a:t>des anneaux de protection varie si nous avons d’une part une installation </a:t>
            </a:r>
            <a:r>
              <a:rPr lang="fr-FR" dirty="0" smtClean="0"/>
              <a:t>physique </a:t>
            </a:r>
            <a:r>
              <a:rPr lang="fr-FR" dirty="0"/>
              <a:t>ou virtualisée. Et d’autre part, si l’architecture est 32 bits ou 64 </a:t>
            </a:r>
            <a:r>
              <a:rPr lang="fr-FR" dirty="0" smtClean="0"/>
              <a:t>bits</a:t>
            </a:r>
            <a:r>
              <a:rPr lang="fr-FR" dirty="0"/>
              <a:t>;</a:t>
            </a:r>
          </a:p>
        </p:txBody>
      </p:sp>
      <p:sp>
        <p:nvSpPr>
          <p:cNvPr id="7" name="ZoneTexte 6"/>
          <p:cNvSpPr txBox="1"/>
          <p:nvPr/>
        </p:nvSpPr>
        <p:spPr>
          <a:xfrm>
            <a:off x="1580425" y="1231037"/>
            <a:ext cx="2708562" cy="369332"/>
          </a:xfrm>
          <a:prstGeom prst="rect">
            <a:avLst/>
          </a:prstGeom>
          <a:noFill/>
        </p:spPr>
        <p:txBody>
          <a:bodyPr wrap="none" rtlCol="0">
            <a:spAutoFit/>
          </a:bodyPr>
          <a:lstStyle/>
          <a:p>
            <a:r>
              <a:rPr lang="fr-FR" b="1" dirty="0" smtClean="0"/>
              <a:t>=&gt;  Anneaux de Protection</a:t>
            </a:r>
            <a:endParaRPr lang="fr-FR" b="1" dirty="0"/>
          </a:p>
        </p:txBody>
      </p:sp>
    </p:spTree>
    <p:extLst>
      <p:ext uri="{BB962C8B-B14F-4D97-AF65-F5344CB8AC3E}">
        <p14:creationId xmlns:p14="http://schemas.microsoft.com/office/powerpoint/2010/main" val="480726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88720" y="1817903"/>
            <a:ext cx="10023763" cy="1754326"/>
          </a:xfrm>
          <a:prstGeom prst="rect">
            <a:avLst/>
          </a:prstGeom>
          <a:noFill/>
        </p:spPr>
        <p:txBody>
          <a:bodyPr wrap="square" rtlCol="0">
            <a:spAutoFit/>
          </a:bodyPr>
          <a:lstStyle/>
          <a:p>
            <a:r>
              <a:rPr lang="fr-FR" dirty="0"/>
              <a:t>Afin de comprendre le fonctionnement de ces technologies, il est important de savoir que </a:t>
            </a:r>
            <a:r>
              <a:rPr lang="fr-FR" dirty="0" smtClean="0"/>
              <a:t>l’architecture </a:t>
            </a:r>
            <a:r>
              <a:rPr lang="fr-FR" dirty="0"/>
              <a:t>des processeurs de la famille x86 implémentent quatre anneaux de </a:t>
            </a:r>
            <a:r>
              <a:rPr lang="fr-FR" dirty="0" smtClean="0"/>
              <a:t>protections </a:t>
            </a:r>
            <a:r>
              <a:rPr lang="fr-FR" dirty="0"/>
              <a:t>(niveaux d’exécutions, ou Rings) qui :</a:t>
            </a:r>
          </a:p>
          <a:p>
            <a:endParaRPr lang="fr-FR" dirty="0" err="1"/>
          </a:p>
          <a:p>
            <a:pPr marL="742950" lvl="1" indent="-285750">
              <a:buFont typeface="Arial" panose="020B0604020202020204" pitchFamily="34" charset="0"/>
              <a:buChar char="•"/>
            </a:pPr>
            <a:r>
              <a:rPr lang="fr-FR" dirty="0" smtClean="0"/>
              <a:t>Définissent </a:t>
            </a:r>
            <a:r>
              <a:rPr lang="fr-FR" dirty="0"/>
              <a:t>les privilèges d’exécution des programmes (Ring de 0 à 3) </a:t>
            </a:r>
          </a:p>
          <a:p>
            <a:pPr marL="742950" lvl="1" indent="-285750">
              <a:buFont typeface="Arial" panose="020B0604020202020204" pitchFamily="34" charset="0"/>
              <a:buChar char="•"/>
            </a:pPr>
            <a:r>
              <a:rPr lang="fr-FR" dirty="0" smtClean="0"/>
              <a:t>Sont </a:t>
            </a:r>
            <a:r>
              <a:rPr lang="fr-FR" dirty="0"/>
              <a:t>arrangés dans une hiérarchie allant du plus privilégié au moins privilégié </a:t>
            </a:r>
          </a:p>
        </p:txBody>
      </p:sp>
      <p:sp>
        <p:nvSpPr>
          <p:cNvPr id="7" name="ZoneTexte 6"/>
          <p:cNvSpPr txBox="1"/>
          <p:nvPr/>
        </p:nvSpPr>
        <p:spPr>
          <a:xfrm>
            <a:off x="1580425" y="1231037"/>
            <a:ext cx="4351128" cy="369332"/>
          </a:xfrm>
          <a:prstGeom prst="rect">
            <a:avLst/>
          </a:prstGeom>
          <a:noFill/>
        </p:spPr>
        <p:txBody>
          <a:bodyPr wrap="none" rtlCol="0">
            <a:spAutoFit/>
          </a:bodyPr>
          <a:lstStyle/>
          <a:p>
            <a:r>
              <a:rPr lang="fr-FR" b="1" dirty="0" smtClean="0"/>
              <a:t>=&gt;  Virtualisation et Anneaux de Protection</a:t>
            </a:r>
            <a:endParaRPr lang="fr-FR" b="1" dirty="0"/>
          </a:p>
        </p:txBody>
      </p:sp>
      <p:pic>
        <p:nvPicPr>
          <p:cNvPr id="5" name="Image 4"/>
          <p:cNvPicPr>
            <a:picLocks noChangeAspect="1"/>
          </p:cNvPicPr>
          <p:nvPr/>
        </p:nvPicPr>
        <p:blipFill>
          <a:blip r:embed="rId2"/>
          <a:stretch>
            <a:fillRect/>
          </a:stretch>
        </p:blipFill>
        <p:spPr>
          <a:xfrm>
            <a:off x="6070276" y="3795832"/>
            <a:ext cx="5106112" cy="2376000"/>
          </a:xfrm>
          <a:prstGeom prst="rect">
            <a:avLst/>
          </a:prstGeom>
        </p:spPr>
      </p:pic>
      <p:sp>
        <p:nvSpPr>
          <p:cNvPr id="6" name="ZoneTexte 5"/>
          <p:cNvSpPr txBox="1"/>
          <p:nvPr/>
        </p:nvSpPr>
        <p:spPr>
          <a:xfrm>
            <a:off x="1054139" y="4853203"/>
            <a:ext cx="5016137" cy="646331"/>
          </a:xfrm>
          <a:prstGeom prst="rect">
            <a:avLst/>
          </a:prstGeom>
          <a:noFill/>
        </p:spPr>
        <p:txBody>
          <a:bodyPr wrap="square" rtlCol="0">
            <a:spAutoFit/>
          </a:bodyPr>
          <a:lstStyle/>
          <a:p>
            <a:r>
              <a:rPr lang="fr-FR" b="1" dirty="0">
                <a:solidFill>
                  <a:srgbClr val="FF0000"/>
                </a:solidFill>
              </a:rPr>
              <a:t>NB</a:t>
            </a:r>
            <a:r>
              <a:rPr lang="fr-FR" dirty="0"/>
              <a:t> : Le programme installé sur un niveau bas exerce plus de contrôle sur le système</a:t>
            </a:r>
          </a:p>
        </p:txBody>
      </p:sp>
    </p:spTree>
    <p:extLst>
      <p:ext uri="{BB962C8B-B14F-4D97-AF65-F5344CB8AC3E}">
        <p14:creationId xmlns:p14="http://schemas.microsoft.com/office/powerpoint/2010/main" val="19891467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19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88720" y="2111980"/>
            <a:ext cx="10023763" cy="3416320"/>
          </a:xfrm>
          <a:prstGeom prst="rect">
            <a:avLst/>
          </a:prstGeom>
          <a:noFill/>
        </p:spPr>
        <p:txBody>
          <a:bodyPr wrap="square" rtlCol="0">
            <a:spAutoFit/>
          </a:bodyPr>
          <a:lstStyle/>
          <a:p>
            <a:r>
              <a:rPr lang="fr-FR" dirty="0"/>
              <a:t>On distingue 4 anneaux de protections (privilèges) </a:t>
            </a:r>
            <a:r>
              <a:rPr lang="fr-FR" dirty="0" smtClean="0"/>
              <a:t>:</a:t>
            </a:r>
          </a:p>
          <a:p>
            <a:endParaRPr lang="fr-FR" dirty="0"/>
          </a:p>
          <a:p>
            <a:pPr marL="285750" indent="-285750">
              <a:buFont typeface="Courier New" panose="02070309020205020404" pitchFamily="49" charset="0"/>
              <a:buChar char="o"/>
            </a:pPr>
            <a:r>
              <a:rPr lang="fr-FR" b="1" dirty="0"/>
              <a:t>Ring 0 </a:t>
            </a:r>
            <a:r>
              <a:rPr lang="fr-FR" dirty="0"/>
              <a:t>: Anneau de protection (niveau le plus bas) ayant le plus de privilèges (plus sécurisé), et sous </a:t>
            </a:r>
            <a:r>
              <a:rPr lang="fr-FR" dirty="0" smtClean="0"/>
              <a:t>                                      </a:t>
            </a:r>
          </a:p>
          <a:p>
            <a:r>
              <a:rPr lang="fr-FR" dirty="0"/>
              <a:t> </a:t>
            </a:r>
            <a:r>
              <a:rPr lang="fr-FR" dirty="0" smtClean="0"/>
              <a:t>                   lequel </a:t>
            </a:r>
            <a:r>
              <a:rPr lang="fr-FR" dirty="0"/>
              <a:t>fonctionne le cœur du système d’exploitation (</a:t>
            </a:r>
            <a:r>
              <a:rPr lang="fr-FR" dirty="0" err="1"/>
              <a:t>Kernel</a:t>
            </a:r>
            <a:r>
              <a:rPr lang="fr-FR" dirty="0"/>
              <a:t> mode</a:t>
            </a:r>
            <a:r>
              <a:rPr lang="fr-FR" dirty="0" smtClean="0"/>
              <a:t>);</a:t>
            </a:r>
          </a:p>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b="1" dirty="0"/>
              <a:t>Ring 1 </a:t>
            </a:r>
            <a:r>
              <a:rPr lang="fr-FR" dirty="0"/>
              <a:t>: non utilisé, définit des privilèges de moindre importance </a:t>
            </a:r>
            <a:r>
              <a:rPr lang="fr-FR" dirty="0" smtClean="0"/>
              <a:t>;</a:t>
            </a:r>
          </a:p>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b="1" dirty="0"/>
              <a:t>Ring 2 </a:t>
            </a:r>
            <a:r>
              <a:rPr lang="fr-FR" dirty="0"/>
              <a:t>: non utilisé, définit des privilèges de moindre importance </a:t>
            </a:r>
            <a:r>
              <a:rPr lang="fr-FR" dirty="0" smtClean="0"/>
              <a:t>;</a:t>
            </a:r>
          </a:p>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b="1" dirty="0"/>
              <a:t>Ring 3 </a:t>
            </a:r>
            <a:r>
              <a:rPr lang="fr-FR" dirty="0"/>
              <a:t>: est le niveau le plus élevé ayant moins de privilèges (moins sécurisé), il représente l’espace </a:t>
            </a:r>
            <a:endParaRPr lang="fr-FR" dirty="0" smtClean="0"/>
          </a:p>
          <a:p>
            <a:r>
              <a:rPr lang="fr-FR" dirty="0" smtClean="0"/>
              <a:t>                    utilisateur </a:t>
            </a:r>
            <a:r>
              <a:rPr lang="fr-FR" dirty="0"/>
              <a:t>sous lequel tourne les applications . Ces applications ne peuvent pas modifier ce qui </a:t>
            </a:r>
            <a:r>
              <a:rPr lang="fr-FR" dirty="0" smtClean="0"/>
              <a:t>  </a:t>
            </a:r>
          </a:p>
          <a:p>
            <a:r>
              <a:rPr lang="fr-FR" dirty="0"/>
              <a:t> </a:t>
            </a:r>
            <a:r>
              <a:rPr lang="fr-FR" dirty="0" smtClean="0"/>
              <a:t>                   s’exécute sur </a:t>
            </a:r>
            <a:r>
              <a:rPr lang="fr-FR" dirty="0"/>
              <a:t>des Rings inférieurs.</a:t>
            </a:r>
          </a:p>
        </p:txBody>
      </p:sp>
      <p:sp>
        <p:nvSpPr>
          <p:cNvPr id="7" name="ZoneTexte 6"/>
          <p:cNvSpPr txBox="1"/>
          <p:nvPr/>
        </p:nvSpPr>
        <p:spPr>
          <a:xfrm>
            <a:off x="1580425" y="1231037"/>
            <a:ext cx="5412572" cy="369332"/>
          </a:xfrm>
          <a:prstGeom prst="rect">
            <a:avLst/>
          </a:prstGeom>
          <a:noFill/>
        </p:spPr>
        <p:txBody>
          <a:bodyPr wrap="none" rtlCol="0">
            <a:spAutoFit/>
          </a:bodyPr>
          <a:lstStyle/>
          <a:p>
            <a:r>
              <a:rPr lang="fr-FR" b="1" dirty="0" smtClean="0"/>
              <a:t>=&gt;  Anneaux de Protection (Privilèges) : Processeur x86</a:t>
            </a:r>
            <a:endParaRPr lang="fr-FR" b="1" dirty="0"/>
          </a:p>
        </p:txBody>
      </p:sp>
    </p:spTree>
    <p:extLst>
      <p:ext uri="{BB962C8B-B14F-4D97-AF65-F5344CB8AC3E}">
        <p14:creationId xmlns:p14="http://schemas.microsoft.com/office/powerpoint/2010/main" val="5870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626241"/>
            <a:ext cx="10058400" cy="993557"/>
          </a:xfrm>
        </p:spPr>
        <p:txBody>
          <a:bodyPr/>
          <a:lstStyle/>
          <a:p>
            <a:r>
              <a:rPr lang="fr-FR" dirty="0" smtClean="0"/>
              <a:t>PLAN</a:t>
            </a:r>
            <a:endParaRPr lang="fr-FR" dirty="0"/>
          </a:p>
        </p:txBody>
      </p:sp>
      <p:sp>
        <p:nvSpPr>
          <p:cNvPr id="3" name="Espace réservé du contenu 2"/>
          <p:cNvSpPr>
            <a:spLocks noGrp="1"/>
          </p:cNvSpPr>
          <p:nvPr>
            <p:ph idx="1"/>
          </p:nvPr>
        </p:nvSpPr>
        <p:spPr>
          <a:xfrm>
            <a:off x="2037806" y="2299062"/>
            <a:ext cx="8007531" cy="3017521"/>
          </a:xfrm>
        </p:spPr>
        <p:txBody>
          <a:bodyPr>
            <a:normAutofit/>
          </a:bodyPr>
          <a:lstStyle/>
          <a:p>
            <a:pPr marL="457200" indent="-457200">
              <a:buFont typeface="+mj-lt"/>
              <a:buAutoNum type="arabicPeriod"/>
            </a:pPr>
            <a:r>
              <a:rPr lang="fr-FR" sz="2400" dirty="0" smtClean="0"/>
              <a:t>Généralités</a:t>
            </a:r>
          </a:p>
          <a:p>
            <a:pPr marL="457200" indent="-457200">
              <a:buFont typeface="+mj-lt"/>
              <a:buAutoNum type="arabicPeriod"/>
            </a:pPr>
            <a:r>
              <a:rPr lang="fr-FR" sz="2400" dirty="0" smtClean="0"/>
              <a:t>Emulation</a:t>
            </a:r>
          </a:p>
          <a:p>
            <a:pPr marL="457200" indent="-457200">
              <a:buFont typeface="+mj-lt"/>
              <a:buAutoNum type="arabicPeriod"/>
            </a:pPr>
            <a:r>
              <a:rPr lang="fr-FR" sz="2400" dirty="0" smtClean="0"/>
              <a:t>Virtualisation de Serveur</a:t>
            </a:r>
          </a:p>
          <a:p>
            <a:pPr marL="457200" indent="-457200">
              <a:buFont typeface="+mj-lt"/>
              <a:buAutoNum type="arabicPeriod"/>
            </a:pPr>
            <a:r>
              <a:rPr lang="fr-FR" sz="2400" dirty="0" smtClean="0"/>
              <a:t>Virtualisation de Réseau</a:t>
            </a:r>
          </a:p>
          <a:p>
            <a:pPr marL="457200" indent="-457200">
              <a:buFont typeface="+mj-lt"/>
              <a:buAutoNum type="arabicPeriod"/>
            </a:pPr>
            <a:r>
              <a:rPr lang="fr-FR" sz="2400" dirty="0" smtClean="0"/>
              <a:t>Virtualisation de Stockage</a:t>
            </a:r>
          </a:p>
          <a:p>
            <a:pPr marL="457200" indent="-457200">
              <a:buFont typeface="+mj-lt"/>
              <a:buAutoNum type="arabicPeriod"/>
            </a:pPr>
            <a:r>
              <a:rPr lang="fr-FR" sz="2400" dirty="0" smtClean="0"/>
              <a:t>Virtualisation de Desktop et Applications</a:t>
            </a:r>
          </a:p>
        </p:txBody>
      </p:sp>
      <p:sp>
        <p:nvSpPr>
          <p:cNvPr id="4" name="Espace réservé du numéro de diapositive 3"/>
          <p:cNvSpPr>
            <a:spLocks noGrp="1"/>
          </p:cNvSpPr>
          <p:nvPr>
            <p:ph type="sldNum" sz="quarter" idx="12"/>
          </p:nvPr>
        </p:nvSpPr>
        <p:spPr/>
        <p:txBody>
          <a:bodyPr/>
          <a:lstStyle/>
          <a:p>
            <a:fld id="{555619D8-6104-42DC-8831-D62CC8701452}" type="slidenum">
              <a:rPr lang="fr-FR" smtClean="0"/>
              <a:t>2</a:t>
            </a:fld>
            <a:endParaRPr lang="fr-FR"/>
          </a:p>
        </p:txBody>
      </p:sp>
      <p:sp>
        <p:nvSpPr>
          <p:cNvPr id="5" name="Espace réservé du pied de page 4"/>
          <p:cNvSpPr>
            <a:spLocks noGrp="1"/>
          </p:cNvSpPr>
          <p:nvPr>
            <p:ph type="ftr" sz="quarter" idx="11"/>
          </p:nvPr>
        </p:nvSpPr>
        <p:spPr>
          <a:xfrm>
            <a:off x="80830" y="6459785"/>
            <a:ext cx="1552021" cy="365125"/>
          </a:xfrm>
        </p:spPr>
        <p:txBody>
          <a:bodyPr/>
          <a:lstStyle/>
          <a:p>
            <a:r>
              <a:rPr lang="fr-FR" dirty="0" smtClean="0"/>
              <a:t>Pr. H.IDRISSI,  ENSAK 2023</a:t>
            </a:r>
            <a:endParaRPr lang="fr-FR" dirty="0"/>
          </a:p>
        </p:txBody>
      </p:sp>
      <p:sp>
        <p:nvSpPr>
          <p:cNvPr id="6"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Tree>
    <p:extLst>
      <p:ext uri="{BB962C8B-B14F-4D97-AF65-F5344CB8AC3E}">
        <p14:creationId xmlns:p14="http://schemas.microsoft.com/office/powerpoint/2010/main" val="432218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005840" y="2503866"/>
            <a:ext cx="5055327" cy="1754326"/>
          </a:xfrm>
          <a:prstGeom prst="rect">
            <a:avLst/>
          </a:prstGeom>
          <a:noFill/>
        </p:spPr>
        <p:txBody>
          <a:bodyPr wrap="square" rtlCol="0">
            <a:spAutoFit/>
          </a:bodyPr>
          <a:lstStyle/>
          <a:p>
            <a:r>
              <a:rPr lang="fr-FR" dirty="0"/>
              <a:t>Les applications communiquent avec le noyau par le biais des appels système (System Calls ou </a:t>
            </a:r>
            <a:r>
              <a:rPr lang="fr-FR" dirty="0" err="1"/>
              <a:t>syscalls</a:t>
            </a:r>
            <a:r>
              <a:rPr lang="fr-FR" dirty="0" smtClean="0"/>
              <a:t>).</a:t>
            </a:r>
          </a:p>
          <a:p>
            <a:endParaRPr lang="fr-FR" dirty="0"/>
          </a:p>
          <a:p>
            <a:endParaRPr lang="fr-FR" dirty="0" smtClean="0"/>
          </a:p>
          <a:p>
            <a:r>
              <a:rPr lang="fr-FR" b="1" dirty="0" smtClean="0"/>
              <a:t>=&gt;</a:t>
            </a:r>
            <a:r>
              <a:rPr lang="fr-FR" dirty="0" smtClean="0"/>
              <a:t> </a:t>
            </a:r>
            <a:r>
              <a:rPr lang="fr-FR" b="1" dirty="0" smtClean="0"/>
              <a:t>Exemple</a:t>
            </a:r>
            <a:r>
              <a:rPr lang="fr-FR" dirty="0"/>
              <a:t>: Une application ne peut pas arrêter l’OS, alors que l’OS peut arrêter une application.</a:t>
            </a:r>
          </a:p>
        </p:txBody>
      </p:sp>
      <p:sp>
        <p:nvSpPr>
          <p:cNvPr id="7" name="ZoneTexte 6"/>
          <p:cNvSpPr txBox="1"/>
          <p:nvPr/>
        </p:nvSpPr>
        <p:spPr>
          <a:xfrm>
            <a:off x="1580425" y="1231037"/>
            <a:ext cx="3625480" cy="369332"/>
          </a:xfrm>
          <a:prstGeom prst="rect">
            <a:avLst/>
          </a:prstGeom>
          <a:noFill/>
        </p:spPr>
        <p:txBody>
          <a:bodyPr wrap="none" rtlCol="0">
            <a:spAutoFit/>
          </a:bodyPr>
          <a:lstStyle/>
          <a:p>
            <a:r>
              <a:rPr lang="fr-FR" b="1" dirty="0" smtClean="0"/>
              <a:t>=&gt;  Anneaux de Protection et Noyau</a:t>
            </a:r>
            <a:endParaRPr lang="fr-FR" b="1" dirty="0"/>
          </a:p>
        </p:txBody>
      </p:sp>
      <p:pic>
        <p:nvPicPr>
          <p:cNvPr id="5" name="Image 4"/>
          <p:cNvPicPr>
            <a:picLocks noChangeAspect="1"/>
          </p:cNvPicPr>
          <p:nvPr/>
        </p:nvPicPr>
        <p:blipFill>
          <a:blip r:embed="rId2"/>
          <a:stretch>
            <a:fillRect/>
          </a:stretch>
        </p:blipFill>
        <p:spPr>
          <a:xfrm>
            <a:off x="6061167" y="1955226"/>
            <a:ext cx="5990778" cy="3960000"/>
          </a:xfrm>
          <a:prstGeom prst="rect">
            <a:avLst/>
          </a:prstGeom>
        </p:spPr>
      </p:pic>
    </p:spTree>
    <p:extLst>
      <p:ext uri="{BB962C8B-B14F-4D97-AF65-F5344CB8AC3E}">
        <p14:creationId xmlns:p14="http://schemas.microsoft.com/office/powerpoint/2010/main" val="26521694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21</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483326" y="2033604"/>
            <a:ext cx="7393577" cy="4031873"/>
          </a:xfrm>
          <a:prstGeom prst="rect">
            <a:avLst/>
          </a:prstGeom>
          <a:noFill/>
        </p:spPr>
        <p:txBody>
          <a:bodyPr wrap="square" rtlCol="0">
            <a:spAutoFit/>
          </a:bodyPr>
          <a:lstStyle/>
          <a:p>
            <a:r>
              <a:rPr lang="fr-FR" b="1" dirty="0"/>
              <a:t>Hyperviseur = mini système installé sur le système hôte qui gère le </a:t>
            </a:r>
            <a:r>
              <a:rPr lang="fr-FR" b="1" dirty="0" smtClean="0"/>
              <a:t>matériel</a:t>
            </a:r>
          </a:p>
          <a:p>
            <a:endParaRPr lang="fr-FR" dirty="0"/>
          </a:p>
          <a:p>
            <a:pPr marL="285750" indent="-285750">
              <a:buFontTx/>
              <a:buChar char="-"/>
            </a:pPr>
            <a:r>
              <a:rPr lang="fr-FR" dirty="0" smtClean="0"/>
              <a:t>Il </a:t>
            </a:r>
            <a:r>
              <a:rPr lang="fr-FR" dirty="0"/>
              <a:t>s’agit d’un outil de virtualisation qui </a:t>
            </a:r>
            <a:r>
              <a:rPr lang="fr-FR" dirty="0" smtClean="0"/>
              <a:t>fait </a:t>
            </a:r>
            <a:r>
              <a:rPr lang="fr-FR" dirty="0"/>
              <a:t>fonctionner un ou plusieurs système d’exploitation </a:t>
            </a:r>
            <a:r>
              <a:rPr lang="fr-FR" dirty="0" smtClean="0"/>
              <a:t>sur </a:t>
            </a:r>
            <a:r>
              <a:rPr lang="fr-FR" dirty="0"/>
              <a:t>une même machine physique en même </a:t>
            </a:r>
            <a:r>
              <a:rPr lang="fr-FR" dirty="0" smtClean="0"/>
              <a:t>temps.</a:t>
            </a:r>
          </a:p>
          <a:p>
            <a:endParaRPr lang="fr-FR" sz="1100" dirty="0" smtClean="0"/>
          </a:p>
          <a:p>
            <a:pPr marL="285750" indent="-285750">
              <a:buFontTx/>
              <a:buChar char="-"/>
            </a:pPr>
            <a:r>
              <a:rPr lang="fr-FR" dirty="0" smtClean="0"/>
              <a:t>Avec </a:t>
            </a:r>
            <a:r>
              <a:rPr lang="fr-FR" dirty="0"/>
              <a:t>la virtualisation, le système d’exploitation invité accède à l’architecture matérielle </a:t>
            </a:r>
            <a:r>
              <a:rPr lang="fr-FR" dirty="0" smtClean="0"/>
              <a:t>sous-jacente </a:t>
            </a:r>
            <a:r>
              <a:rPr lang="fr-FR" dirty="0"/>
              <a:t>par l’intermédiaire d’un noyau système très léger nommé </a:t>
            </a:r>
            <a:r>
              <a:rPr lang="fr-FR" dirty="0" smtClean="0"/>
              <a:t>hyperviseur.</a:t>
            </a:r>
          </a:p>
          <a:p>
            <a:pPr marL="285750" indent="-285750">
              <a:buFontTx/>
              <a:buChar char="-"/>
            </a:pPr>
            <a:endParaRPr lang="fr-FR" sz="1100" dirty="0" smtClean="0"/>
          </a:p>
          <a:p>
            <a:pPr marL="285750" indent="-285750">
              <a:buFontTx/>
              <a:buChar char="-"/>
            </a:pPr>
            <a:r>
              <a:rPr lang="fr-FR" dirty="0" smtClean="0"/>
              <a:t>Le </a:t>
            </a:r>
            <a:r>
              <a:rPr lang="fr-FR" dirty="0"/>
              <a:t>système hôte était le seul à avoir un accès direct au matériel. Avec un hyperviseur, il </a:t>
            </a:r>
            <a:r>
              <a:rPr lang="fr-FR" dirty="0" smtClean="0"/>
              <a:t>partage </a:t>
            </a:r>
            <a:r>
              <a:rPr lang="fr-FR" dirty="0"/>
              <a:t>cet accès avec les systèmes </a:t>
            </a:r>
            <a:r>
              <a:rPr lang="fr-FR" dirty="0" smtClean="0"/>
              <a:t>invités.</a:t>
            </a:r>
          </a:p>
          <a:p>
            <a:pPr marL="285750" indent="-285750">
              <a:buFontTx/>
              <a:buChar char="-"/>
            </a:pPr>
            <a:endParaRPr lang="fr-FR" sz="1100" dirty="0" smtClean="0"/>
          </a:p>
          <a:p>
            <a:pPr marL="285750" indent="-285750">
              <a:buFontTx/>
              <a:buChar char="-"/>
            </a:pPr>
            <a:r>
              <a:rPr lang="fr-FR" dirty="0" smtClean="0"/>
              <a:t>Avec </a:t>
            </a:r>
            <a:r>
              <a:rPr lang="fr-FR" dirty="0"/>
              <a:t>l’hyperviseur, chaque VM possède ces propres ressources en termes de : disque dur, </a:t>
            </a:r>
            <a:r>
              <a:rPr lang="fr-FR" dirty="0" smtClean="0"/>
              <a:t>mémoire</a:t>
            </a:r>
            <a:r>
              <a:rPr lang="fr-FR" dirty="0"/>
              <a:t>, processeur et périphériques à la différence près que tout cela sera </a:t>
            </a:r>
            <a:r>
              <a:rPr lang="fr-FR" dirty="0" smtClean="0"/>
              <a:t>virtuel.</a:t>
            </a:r>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pic>
        <p:nvPicPr>
          <p:cNvPr id="6" name="Image 5"/>
          <p:cNvPicPr>
            <a:picLocks noChangeAspect="1"/>
          </p:cNvPicPr>
          <p:nvPr/>
        </p:nvPicPr>
        <p:blipFill>
          <a:blip r:embed="rId2"/>
          <a:stretch>
            <a:fillRect/>
          </a:stretch>
        </p:blipFill>
        <p:spPr>
          <a:xfrm>
            <a:off x="7833306" y="2567178"/>
            <a:ext cx="4345685" cy="3312000"/>
          </a:xfrm>
          <a:prstGeom prst="rect">
            <a:avLst/>
          </a:prstGeom>
        </p:spPr>
      </p:pic>
    </p:spTree>
    <p:extLst>
      <p:ext uri="{BB962C8B-B14F-4D97-AF65-F5344CB8AC3E}">
        <p14:creationId xmlns:p14="http://schemas.microsoft.com/office/powerpoint/2010/main" val="1062151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22</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356461" y="2014140"/>
            <a:ext cx="9856022" cy="3724096"/>
          </a:xfrm>
          <a:prstGeom prst="rect">
            <a:avLst/>
          </a:prstGeom>
          <a:noFill/>
        </p:spPr>
        <p:txBody>
          <a:bodyPr wrap="square" rtlCol="0">
            <a:spAutoFit/>
          </a:bodyPr>
          <a:lstStyle/>
          <a:p>
            <a:r>
              <a:rPr lang="fr-FR" dirty="0"/>
              <a:t>Rôles d’un hyperviseur sont </a:t>
            </a:r>
            <a:r>
              <a:rPr lang="fr-FR" dirty="0" smtClean="0"/>
              <a:t>:</a:t>
            </a:r>
          </a:p>
          <a:p>
            <a:endParaRPr lang="fr-FR" sz="1100" dirty="0"/>
          </a:p>
          <a:p>
            <a:pPr marL="742950" lvl="1" indent="-285750">
              <a:lnSpc>
                <a:spcPct val="150000"/>
              </a:lnSpc>
              <a:buFont typeface="Courier New" panose="02070309020205020404" pitchFamily="49" charset="0"/>
              <a:buChar char="o"/>
            </a:pPr>
            <a:r>
              <a:rPr lang="fr-FR" dirty="0" smtClean="0"/>
              <a:t>assurer </a:t>
            </a:r>
            <a:r>
              <a:rPr lang="fr-FR" dirty="0"/>
              <a:t>le contrôle du processeur et des ressources de la machine Hôte;</a:t>
            </a:r>
          </a:p>
          <a:p>
            <a:pPr marL="742950" lvl="1" indent="-285750">
              <a:lnSpc>
                <a:spcPct val="150000"/>
              </a:lnSpc>
              <a:buFont typeface="Courier New" panose="02070309020205020404" pitchFamily="49" charset="0"/>
              <a:buChar char="o"/>
            </a:pPr>
            <a:r>
              <a:rPr lang="fr-FR" dirty="0" smtClean="0"/>
              <a:t>allouer </a:t>
            </a:r>
            <a:r>
              <a:rPr lang="fr-FR" dirty="0"/>
              <a:t>à chaque VM les ressources dont elle a besoin;</a:t>
            </a:r>
          </a:p>
          <a:p>
            <a:pPr marL="742950" lvl="1" indent="-285750">
              <a:lnSpc>
                <a:spcPct val="150000"/>
              </a:lnSpc>
              <a:buFont typeface="Courier New" panose="02070309020205020404" pitchFamily="49" charset="0"/>
              <a:buChar char="o"/>
            </a:pPr>
            <a:r>
              <a:rPr lang="fr-FR" dirty="0" smtClean="0"/>
              <a:t>s’assurer </a:t>
            </a:r>
            <a:r>
              <a:rPr lang="fr-FR" dirty="0"/>
              <a:t>que les </a:t>
            </a:r>
            <a:r>
              <a:rPr lang="fr-FR" dirty="0" err="1"/>
              <a:t>VMs</a:t>
            </a:r>
            <a:r>
              <a:rPr lang="fr-FR" dirty="0"/>
              <a:t> n’interfèrent pas l’une avec l’autre</a:t>
            </a:r>
            <a:r>
              <a:rPr lang="fr-FR" dirty="0" smtClean="0"/>
              <a:t>.</a:t>
            </a:r>
          </a:p>
          <a:p>
            <a:pPr lvl="1"/>
            <a:endParaRPr lang="fr-FR" dirty="0"/>
          </a:p>
          <a:p>
            <a:endParaRPr lang="fr-FR" dirty="0" smtClean="0"/>
          </a:p>
          <a:p>
            <a:r>
              <a:rPr lang="fr-FR" dirty="0" smtClean="0"/>
              <a:t>Lorsque </a:t>
            </a:r>
            <a:r>
              <a:rPr lang="fr-FR" dirty="0"/>
              <a:t>la couche de la virtualisation est installée, elle utilise un hyperviseur avec une </a:t>
            </a:r>
            <a:r>
              <a:rPr lang="fr-FR" dirty="0" smtClean="0"/>
              <a:t>architecture en type </a:t>
            </a:r>
            <a:r>
              <a:rPr lang="fr-FR" dirty="0"/>
              <a:t>1 ou en type </a:t>
            </a:r>
            <a:r>
              <a:rPr lang="fr-FR" dirty="0" smtClean="0"/>
              <a:t>2.</a:t>
            </a:r>
          </a:p>
          <a:p>
            <a:endParaRPr lang="fr-FR" dirty="0"/>
          </a:p>
          <a:p>
            <a:r>
              <a:rPr lang="fr-FR" b="1" dirty="0" smtClean="0"/>
              <a:t>	=&gt; Le </a:t>
            </a:r>
            <a:r>
              <a:rPr lang="fr-FR" b="1" dirty="0"/>
              <a:t>type 1, dit </a:t>
            </a:r>
            <a:r>
              <a:rPr lang="fr-FR" b="1" u="sng" dirty="0"/>
              <a:t>native</a:t>
            </a:r>
            <a:r>
              <a:rPr lang="fr-FR" b="1" dirty="0"/>
              <a:t>, et le type 2, dit </a:t>
            </a:r>
            <a:r>
              <a:rPr lang="fr-FR" b="1" u="sng" dirty="0" smtClean="0"/>
              <a:t>logiciel</a:t>
            </a:r>
            <a:endParaRPr lang="fr-FR" b="1" u="sng" dirty="0"/>
          </a:p>
          <a:p>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3885119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23</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862149" y="2015850"/>
            <a:ext cx="6237799" cy="4139595"/>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pPr marL="285750" indent="-285750">
              <a:buFont typeface="Wingdings" panose="05000000000000000000" pitchFamily="2" charset="2"/>
              <a:buChar char="ü"/>
            </a:pPr>
            <a:r>
              <a:rPr lang="fr-FR" dirty="0"/>
              <a:t>s’exécute directement sur une plateforme </a:t>
            </a:r>
            <a:r>
              <a:rPr lang="fr-FR" dirty="0" smtClean="0"/>
              <a:t>matérielle </a:t>
            </a:r>
            <a:r>
              <a:rPr lang="fr-FR" dirty="0"/>
              <a:t>(serveur Bar-</a:t>
            </a:r>
            <a:r>
              <a:rPr lang="fr-FR" dirty="0" err="1"/>
              <a:t>Metal</a:t>
            </a:r>
            <a:r>
              <a:rPr lang="fr-FR" dirty="0"/>
              <a:t> ) sans nécessité d’un système exploitation (sans OS intermédiaire</a:t>
            </a:r>
            <a:r>
              <a:rPr lang="fr-FR" dirty="0" smtClean="0"/>
              <a:t>).</a:t>
            </a:r>
          </a:p>
          <a:p>
            <a:endParaRPr lang="fr-FR" dirty="0" smtClean="0"/>
          </a:p>
          <a:p>
            <a:pPr marL="285750" indent="-285750">
              <a:buFont typeface="Wingdings" panose="05000000000000000000" pitchFamily="2" charset="2"/>
              <a:buChar char="ü"/>
            </a:pPr>
            <a:r>
              <a:rPr lang="fr-FR" dirty="0" smtClean="0"/>
              <a:t>allégé </a:t>
            </a:r>
            <a:r>
              <a:rPr lang="fr-FR" dirty="0"/>
              <a:t>et optimisé de manière à se « concentrer » de plus sur la gestion des </a:t>
            </a:r>
            <a:r>
              <a:rPr lang="fr-FR" dirty="0" smtClean="0"/>
              <a:t>systèmes </a:t>
            </a:r>
            <a:r>
              <a:rPr lang="fr-FR" dirty="0"/>
              <a:t>d’exploitation invités c'est-à-dire ceux utilisés par les machines virtuelles qu’ils </a:t>
            </a:r>
            <a:r>
              <a:rPr lang="fr-FR" dirty="0" smtClean="0"/>
              <a:t>contiennent.</a:t>
            </a:r>
          </a:p>
          <a:p>
            <a:pPr marL="285750" indent="-285750">
              <a:buFont typeface="Wingdings" panose="05000000000000000000" pitchFamily="2" charset="2"/>
              <a:buChar char="ü"/>
            </a:pPr>
            <a:endParaRPr lang="fr-FR" dirty="0" smtClean="0"/>
          </a:p>
          <a:p>
            <a:pPr marL="285750" indent="-285750">
              <a:buFont typeface="Wingdings" panose="05000000000000000000" pitchFamily="2" charset="2"/>
              <a:buChar char="ü"/>
            </a:pPr>
            <a:r>
              <a:rPr lang="fr-FR" dirty="0" smtClean="0"/>
              <a:t>Au </a:t>
            </a:r>
            <a:r>
              <a:rPr lang="fr-FR" dirty="0"/>
              <a:t>démarrage de la machine physique :</a:t>
            </a:r>
          </a:p>
          <a:p>
            <a:pPr marL="742950" lvl="1" indent="-285750">
              <a:buFontTx/>
              <a:buChar char="-"/>
            </a:pPr>
            <a:r>
              <a:rPr lang="fr-FR" dirty="0" smtClean="0"/>
              <a:t>L'hyperviseur </a:t>
            </a:r>
            <a:r>
              <a:rPr lang="fr-FR" dirty="0"/>
              <a:t>prend directement le contrôle du </a:t>
            </a:r>
            <a:r>
              <a:rPr lang="fr-FR" dirty="0" smtClean="0"/>
              <a:t>matériel.</a:t>
            </a:r>
          </a:p>
          <a:p>
            <a:pPr marL="742950" lvl="1" indent="-285750">
              <a:buFontTx/>
              <a:buChar char="-"/>
            </a:pPr>
            <a:r>
              <a:rPr lang="fr-FR" dirty="0" smtClean="0"/>
              <a:t>L’hyperviseur </a:t>
            </a:r>
            <a:r>
              <a:rPr lang="fr-FR" dirty="0"/>
              <a:t>alloue l'intégralité des ressources aux machines hébergées.</a:t>
            </a:r>
          </a:p>
          <a:p>
            <a:pPr marL="285750" indent="-285750">
              <a:buFont typeface="Wingdings" panose="05000000000000000000" pitchFamily="2" charset="2"/>
              <a:buChar char="ü"/>
            </a:pPr>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pic>
        <p:nvPicPr>
          <p:cNvPr id="5" name="Image 4"/>
          <p:cNvPicPr>
            <a:picLocks noChangeAspect="1"/>
          </p:cNvPicPr>
          <p:nvPr/>
        </p:nvPicPr>
        <p:blipFill>
          <a:blip r:embed="rId2"/>
          <a:stretch>
            <a:fillRect/>
          </a:stretch>
        </p:blipFill>
        <p:spPr>
          <a:xfrm>
            <a:off x="7099948" y="2704140"/>
            <a:ext cx="5092052" cy="2232000"/>
          </a:xfrm>
          <a:prstGeom prst="rect">
            <a:avLst/>
          </a:prstGeom>
        </p:spPr>
      </p:pic>
    </p:spTree>
    <p:extLst>
      <p:ext uri="{BB962C8B-B14F-4D97-AF65-F5344CB8AC3E}">
        <p14:creationId xmlns:p14="http://schemas.microsoft.com/office/powerpoint/2010/main" val="39630238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24</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62150" y="2055039"/>
            <a:ext cx="10050333" cy="3308598"/>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endParaRPr lang="fr-FR" b="1" dirty="0" smtClean="0"/>
          </a:p>
          <a:p>
            <a:endParaRPr lang="fr-FR" b="1" dirty="0"/>
          </a:p>
          <a:p>
            <a:r>
              <a:rPr lang="fr-FR" b="1" dirty="0" smtClean="0"/>
              <a:t>L’installation d’un hyperviseur </a:t>
            </a:r>
            <a:r>
              <a:rPr lang="fr-FR" b="1" dirty="0"/>
              <a:t>type 1 (</a:t>
            </a:r>
            <a:r>
              <a:rPr lang="fr-FR" b="1" dirty="0" err="1"/>
              <a:t>ESXi</a:t>
            </a:r>
            <a:r>
              <a:rPr lang="fr-FR" b="1" dirty="0"/>
              <a:t>) efface complètement le système d’exploitation et </a:t>
            </a:r>
            <a:r>
              <a:rPr lang="fr-FR" b="1" dirty="0" smtClean="0"/>
              <a:t>les données avant </a:t>
            </a:r>
            <a:r>
              <a:rPr lang="fr-FR" b="1" dirty="0"/>
              <a:t>de les remplacer</a:t>
            </a:r>
            <a:r>
              <a:rPr lang="fr-FR" b="1" dirty="0" smtClean="0"/>
              <a:t>.</a:t>
            </a:r>
          </a:p>
          <a:p>
            <a:endParaRPr lang="fr-FR" dirty="0" smtClean="0"/>
          </a:p>
          <a:p>
            <a:endParaRPr lang="fr-FR" dirty="0"/>
          </a:p>
          <a:p>
            <a:pPr marL="285750" indent="-285750">
              <a:buFont typeface="Symbol" panose="05050102010706020507" pitchFamily="18" charset="2"/>
              <a:buChar char="Þ"/>
            </a:pPr>
            <a:r>
              <a:rPr lang="fr-FR" dirty="0" smtClean="0"/>
              <a:t>Hyperviseur </a:t>
            </a:r>
            <a:r>
              <a:rPr lang="fr-FR" dirty="0"/>
              <a:t>Type 1 est utilisé pour les grosses architectures réseaux d’entreprise qui nécessitent </a:t>
            </a:r>
            <a:r>
              <a:rPr lang="fr-FR" dirty="0" smtClean="0"/>
              <a:t>des </a:t>
            </a:r>
            <a:r>
              <a:rPr lang="fr-FR" dirty="0"/>
              <a:t>optimisations de coûts et de </a:t>
            </a:r>
            <a:r>
              <a:rPr lang="fr-FR" dirty="0" smtClean="0"/>
              <a:t>maintenance.</a:t>
            </a:r>
          </a:p>
          <a:p>
            <a:endParaRPr lang="fr-FR" dirty="0"/>
          </a:p>
          <a:p>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12709045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62150" y="2055039"/>
            <a:ext cx="10050333" cy="4139595"/>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r>
              <a:rPr lang="fr-FR" b="1" dirty="0" smtClean="0"/>
              <a:t>=&gt; Avantages</a:t>
            </a:r>
            <a:endParaRPr lang="fr-FR" b="1" dirty="0"/>
          </a:p>
          <a:p>
            <a:pPr marL="742950" lvl="1" indent="-285750">
              <a:buFont typeface="Arial" panose="020B0604020202020204" pitchFamily="34" charset="0"/>
              <a:buChar char="•"/>
            </a:pPr>
            <a:r>
              <a:rPr lang="fr-FR" dirty="0" smtClean="0"/>
              <a:t>Allocation </a:t>
            </a:r>
            <a:r>
              <a:rPr lang="fr-FR" dirty="0"/>
              <a:t>de la quasi-totalité des ressources disponibles aux machines virtuelles, car </a:t>
            </a:r>
            <a:r>
              <a:rPr lang="fr-FR" dirty="0" smtClean="0"/>
              <a:t>l’hyperviseur </a:t>
            </a:r>
            <a:r>
              <a:rPr lang="fr-FR" dirty="0"/>
              <a:t>est directement relié à la couche matérielle.</a:t>
            </a:r>
          </a:p>
          <a:p>
            <a:pPr marL="742950" lvl="1" indent="-285750">
              <a:buFont typeface="Arial" panose="020B0604020202020204" pitchFamily="34" charset="0"/>
              <a:buChar char="•"/>
            </a:pPr>
            <a:r>
              <a:rPr lang="fr-FR" dirty="0" smtClean="0"/>
              <a:t>Utilisé </a:t>
            </a:r>
            <a:r>
              <a:rPr lang="fr-FR" dirty="0"/>
              <a:t>pour grosses architectures réseaux d’entreprise, qui nécessitent des optimisations de </a:t>
            </a:r>
            <a:r>
              <a:rPr lang="fr-FR" dirty="0" smtClean="0"/>
              <a:t>coûts </a:t>
            </a:r>
            <a:r>
              <a:rPr lang="fr-FR" dirty="0"/>
              <a:t>et de maintenance, tout en améliorant la robustesse face aux </a:t>
            </a:r>
            <a:r>
              <a:rPr lang="fr-FR" dirty="0" smtClean="0"/>
              <a:t>pannes.</a:t>
            </a:r>
            <a:endParaRPr lang="fr-FR" dirty="0"/>
          </a:p>
          <a:p>
            <a:pPr marL="742950" lvl="1" indent="-285750">
              <a:buFont typeface="Arial" panose="020B0604020202020204" pitchFamily="34" charset="0"/>
              <a:buChar char="•"/>
            </a:pPr>
            <a:r>
              <a:rPr lang="fr-FR" dirty="0" smtClean="0"/>
              <a:t>Utile </a:t>
            </a:r>
            <a:r>
              <a:rPr lang="fr-FR" dirty="0"/>
              <a:t>dans la virtualisation de gros serveurs (type Exchange) qui demandent de ressources </a:t>
            </a:r>
            <a:r>
              <a:rPr lang="fr-FR" dirty="0" smtClean="0"/>
              <a:t>pour fonctionner correctement.</a:t>
            </a:r>
            <a:endParaRPr lang="fr-FR" dirty="0"/>
          </a:p>
          <a:p>
            <a:endParaRPr lang="fr-FR" dirty="0" smtClean="0"/>
          </a:p>
          <a:p>
            <a:r>
              <a:rPr lang="fr-FR" b="1" dirty="0"/>
              <a:t>=&gt; </a:t>
            </a:r>
            <a:r>
              <a:rPr lang="fr-FR" b="1" dirty="0" smtClean="0"/>
              <a:t>Inconvénient</a:t>
            </a:r>
            <a:endParaRPr lang="fr-FR" b="1" dirty="0"/>
          </a:p>
          <a:p>
            <a:r>
              <a:rPr lang="fr-FR" dirty="0"/>
              <a:t>Lors de l'exécution de plusieurs instances sur un serveur, </a:t>
            </a:r>
            <a:r>
              <a:rPr lang="fr-FR" b="1" dirty="0">
                <a:solidFill>
                  <a:srgbClr val="CC9900"/>
                </a:solidFill>
              </a:rPr>
              <a:t>le total de RAM alloué aux </a:t>
            </a:r>
            <a:r>
              <a:rPr lang="fr-FR" b="1" dirty="0" err="1" smtClean="0">
                <a:solidFill>
                  <a:srgbClr val="CC9900"/>
                </a:solidFill>
              </a:rPr>
              <a:t>VMs</a:t>
            </a:r>
            <a:r>
              <a:rPr lang="fr-FR" b="1" dirty="0" smtClean="0">
                <a:solidFill>
                  <a:srgbClr val="CC9900"/>
                </a:solidFill>
              </a:rPr>
              <a:t> peut </a:t>
            </a:r>
            <a:r>
              <a:rPr lang="fr-FR" b="1" dirty="0">
                <a:solidFill>
                  <a:srgbClr val="CC9900"/>
                </a:solidFill>
              </a:rPr>
              <a:t>être supérieur à la capacité de mémoire physique totale </a:t>
            </a:r>
            <a:r>
              <a:rPr lang="fr-FR" dirty="0"/>
              <a:t>du matériel sous-jacent, ce qui permet </a:t>
            </a:r>
            <a:r>
              <a:rPr lang="fr-FR" dirty="0" smtClean="0"/>
              <a:t>une </a:t>
            </a:r>
            <a:r>
              <a:rPr lang="fr-FR" dirty="0"/>
              <a:t>allocation excessive et dynamique de la capacité du RAM</a:t>
            </a:r>
            <a:r>
              <a:rPr lang="fr-FR" dirty="0" smtClean="0"/>
              <a:t>.</a:t>
            </a:r>
            <a:endParaRPr lang="fr-FR" dirty="0"/>
          </a:p>
          <a:p>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80061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966652" y="2237921"/>
            <a:ext cx="5924550" cy="3308598"/>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r>
              <a:rPr lang="fr-FR" dirty="0" smtClean="0"/>
              <a:t>Quand on veut virtualiser plusieurs machines, il est </a:t>
            </a:r>
            <a:r>
              <a:rPr lang="fr-FR" dirty="0"/>
              <a:t>nécessaire de </a:t>
            </a:r>
            <a:r>
              <a:rPr lang="fr-FR" dirty="0" smtClean="0"/>
              <a:t>:</a:t>
            </a:r>
          </a:p>
          <a:p>
            <a:endParaRPr lang="fr-FR" dirty="0"/>
          </a:p>
          <a:p>
            <a:pPr marL="742950" lvl="1" indent="-285750">
              <a:buFont typeface="Wingdings" panose="05000000000000000000" pitchFamily="2" charset="2"/>
              <a:buChar char="§"/>
            </a:pPr>
            <a:r>
              <a:rPr lang="fr-FR" dirty="0" smtClean="0"/>
              <a:t>Disposer </a:t>
            </a:r>
            <a:r>
              <a:rPr lang="fr-FR" dirty="0"/>
              <a:t>d'une machine physique disposant </a:t>
            </a:r>
            <a:r>
              <a:rPr lang="fr-FR" dirty="0" smtClean="0"/>
              <a:t>d'une puissance </a:t>
            </a:r>
            <a:r>
              <a:rPr lang="fr-FR" dirty="0"/>
              <a:t>équivalente à l'intégralité des </a:t>
            </a:r>
            <a:r>
              <a:rPr lang="fr-FR" dirty="0" smtClean="0"/>
              <a:t>machines </a:t>
            </a:r>
            <a:r>
              <a:rPr lang="fr-FR" dirty="0"/>
              <a:t>virtualisées </a:t>
            </a:r>
          </a:p>
          <a:p>
            <a:pPr marL="742950" lvl="1" indent="-285750">
              <a:buFont typeface="Wingdings" panose="05000000000000000000" pitchFamily="2" charset="2"/>
              <a:buChar char="§"/>
            </a:pPr>
            <a:endParaRPr lang="fr-FR" dirty="0" err="1" smtClean="0"/>
          </a:p>
          <a:p>
            <a:pPr marL="742950" lvl="1" indent="-285750">
              <a:buFont typeface="Wingdings" panose="05000000000000000000" pitchFamily="2" charset="2"/>
              <a:buChar char="§"/>
            </a:pPr>
            <a:r>
              <a:rPr lang="fr-FR" dirty="0" smtClean="0"/>
              <a:t>Prévoir </a:t>
            </a:r>
            <a:r>
              <a:rPr lang="fr-FR" dirty="0"/>
              <a:t>plusieurs machines physiques avec </a:t>
            </a:r>
            <a:r>
              <a:rPr lang="fr-FR" dirty="0" smtClean="0"/>
              <a:t>d'autres hyperviseurs</a:t>
            </a:r>
            <a:r>
              <a:rPr lang="fr-FR" dirty="0"/>
              <a:t>.</a:t>
            </a:r>
          </a:p>
          <a:p>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pic>
        <p:nvPicPr>
          <p:cNvPr id="5" name="Image 4"/>
          <p:cNvPicPr>
            <a:picLocks noChangeAspect="1"/>
          </p:cNvPicPr>
          <p:nvPr/>
        </p:nvPicPr>
        <p:blipFill>
          <a:blip r:embed="rId2"/>
          <a:stretch>
            <a:fillRect/>
          </a:stretch>
        </p:blipFill>
        <p:spPr>
          <a:xfrm>
            <a:off x="6930389" y="2276642"/>
            <a:ext cx="5219239" cy="3348000"/>
          </a:xfrm>
          <a:prstGeom prst="rect">
            <a:avLst/>
          </a:prstGeom>
        </p:spPr>
      </p:pic>
    </p:spTree>
    <p:extLst>
      <p:ext uri="{BB962C8B-B14F-4D97-AF65-F5344CB8AC3E}">
        <p14:creationId xmlns:p14="http://schemas.microsoft.com/office/powerpoint/2010/main" val="41736967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63600"/>
            <a:ext cx="10036825" cy="3862596"/>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r>
              <a:rPr lang="fr-FR" b="1" dirty="0" smtClean="0"/>
              <a:t>=&gt; Acteurs du marché</a:t>
            </a:r>
          </a:p>
          <a:p>
            <a:endParaRPr lang="fr-FR" dirty="0"/>
          </a:p>
          <a:p>
            <a:r>
              <a:rPr lang="fr-FR" dirty="0">
                <a:solidFill>
                  <a:srgbClr val="FF0000"/>
                </a:solidFill>
              </a:rPr>
              <a:t>VMware : ESX , </a:t>
            </a:r>
            <a:r>
              <a:rPr lang="fr-FR" dirty="0" err="1">
                <a:solidFill>
                  <a:srgbClr val="FF0000"/>
                </a:solidFill>
              </a:rPr>
              <a:t>ESXi</a:t>
            </a:r>
            <a:r>
              <a:rPr lang="fr-FR" dirty="0">
                <a:solidFill>
                  <a:srgbClr val="FF0000"/>
                </a:solidFill>
              </a:rPr>
              <a:t> (</a:t>
            </a:r>
            <a:r>
              <a:rPr lang="fr-FR" dirty="0" err="1">
                <a:solidFill>
                  <a:srgbClr val="FF0000"/>
                </a:solidFill>
              </a:rPr>
              <a:t>vSphere</a:t>
            </a:r>
            <a:r>
              <a:rPr lang="fr-FR" dirty="0" smtClean="0">
                <a:solidFill>
                  <a:srgbClr val="FF0000"/>
                </a:solidFill>
              </a:rPr>
              <a:t>) </a:t>
            </a:r>
            <a:r>
              <a:rPr lang="fr-FR" dirty="0" smtClean="0">
                <a:solidFill>
                  <a:srgbClr val="FF0000"/>
                </a:solidFill>
                <a:hlinkClick r:id="rId2"/>
              </a:rPr>
              <a:t>(</a:t>
            </a:r>
            <a:r>
              <a:rPr lang="fr-FR" dirty="0" err="1" smtClean="0">
                <a:solidFill>
                  <a:srgbClr val="FF0000"/>
                </a:solidFill>
                <a:hlinkClick r:id="rId2"/>
              </a:rPr>
              <a:t>here</a:t>
            </a:r>
            <a:r>
              <a:rPr lang="fr-FR" dirty="0" smtClean="0">
                <a:solidFill>
                  <a:srgbClr val="FF0000"/>
                </a:solidFill>
                <a:hlinkClick r:id="rId2"/>
              </a:rPr>
              <a:t>)</a:t>
            </a:r>
            <a:endParaRPr lang="fr-FR" dirty="0">
              <a:solidFill>
                <a:srgbClr val="FF0000"/>
              </a:solidFill>
            </a:endParaRPr>
          </a:p>
          <a:p>
            <a:r>
              <a:rPr lang="fr-FR" dirty="0"/>
              <a:t> </a:t>
            </a:r>
            <a:r>
              <a:rPr lang="fr-FR" dirty="0" smtClean="0"/>
              <a:t>    La </a:t>
            </a:r>
            <a:r>
              <a:rPr lang="fr-FR" dirty="0"/>
              <a:t>solution de </a:t>
            </a:r>
            <a:r>
              <a:rPr lang="fr-FR" dirty="0" err="1"/>
              <a:t>VMWare</a:t>
            </a:r>
            <a:r>
              <a:rPr lang="fr-FR" dirty="0"/>
              <a:t> prend en charge (dans sa version gratuite) :</a:t>
            </a:r>
          </a:p>
          <a:p>
            <a:pPr marL="1200150" lvl="2" indent="-285750">
              <a:buFont typeface="Courier New" panose="02070309020205020404" pitchFamily="49" charset="0"/>
              <a:buChar char="o"/>
            </a:pPr>
            <a:r>
              <a:rPr lang="fr-FR" dirty="0" smtClean="0"/>
              <a:t>Un </a:t>
            </a:r>
            <a:r>
              <a:rPr lang="fr-FR" dirty="0"/>
              <a:t>nombre illimité de CPU physique, limité à 480 CPU </a:t>
            </a:r>
            <a:r>
              <a:rPr lang="fr-FR" dirty="0" smtClean="0"/>
              <a:t>logiques</a:t>
            </a:r>
          </a:p>
          <a:p>
            <a:pPr marL="1200150" lvl="2" indent="-285750">
              <a:buFont typeface="Courier New" panose="02070309020205020404" pitchFamily="49" charset="0"/>
              <a:buChar char="o"/>
            </a:pPr>
            <a:r>
              <a:rPr lang="fr-FR" dirty="0" smtClean="0"/>
              <a:t>Jusqu'à </a:t>
            </a:r>
            <a:r>
              <a:rPr lang="fr-FR" dirty="0"/>
              <a:t>12To de mémoire </a:t>
            </a:r>
            <a:r>
              <a:rPr lang="fr-FR" dirty="0" smtClean="0"/>
              <a:t>vive</a:t>
            </a:r>
          </a:p>
          <a:p>
            <a:pPr marL="1200150" lvl="2" indent="-285750">
              <a:buFont typeface="Courier New" panose="02070309020205020404" pitchFamily="49" charset="0"/>
              <a:buChar char="o"/>
            </a:pPr>
            <a:r>
              <a:rPr lang="fr-FR" dirty="0" smtClean="0"/>
              <a:t>Pas </a:t>
            </a:r>
            <a:r>
              <a:rPr lang="fr-FR" dirty="0"/>
              <a:t>de limite de machines </a:t>
            </a:r>
            <a:r>
              <a:rPr lang="fr-FR" dirty="0" smtClean="0"/>
              <a:t>virtuelles</a:t>
            </a:r>
          </a:p>
          <a:p>
            <a:pPr marL="285750" indent="-285750">
              <a:buFont typeface="Courier New" panose="02070309020205020404" pitchFamily="49" charset="0"/>
              <a:buChar char="o"/>
            </a:pPr>
            <a:endParaRPr lang="fr-FR" dirty="0"/>
          </a:p>
          <a:p>
            <a:r>
              <a:rPr lang="fr-FR" dirty="0" smtClean="0"/>
              <a:t>     Le </a:t>
            </a:r>
            <a:r>
              <a:rPr lang="fr-FR" dirty="0"/>
              <a:t>minimum requis pour faire fonctionner </a:t>
            </a:r>
            <a:r>
              <a:rPr lang="fr-FR" dirty="0" err="1"/>
              <a:t>VMWare</a:t>
            </a:r>
            <a:r>
              <a:rPr lang="fr-FR" dirty="0"/>
              <a:t> </a:t>
            </a:r>
            <a:r>
              <a:rPr lang="fr-FR" dirty="0" err="1"/>
              <a:t>vSphere</a:t>
            </a:r>
            <a:r>
              <a:rPr lang="fr-FR" dirty="0"/>
              <a:t> </a:t>
            </a:r>
            <a:r>
              <a:rPr lang="fr-FR" dirty="0" err="1"/>
              <a:t>Hypervisor</a:t>
            </a:r>
            <a:r>
              <a:rPr lang="fr-FR" dirty="0"/>
              <a:t> est :</a:t>
            </a:r>
          </a:p>
          <a:p>
            <a:pPr marL="1200150" lvl="2" indent="-285750">
              <a:buFont typeface="Courier New" panose="02070309020205020404" pitchFamily="49" charset="0"/>
              <a:buChar char="o"/>
            </a:pPr>
            <a:r>
              <a:rPr lang="fr-FR" dirty="0" smtClean="0"/>
              <a:t>Un </a:t>
            </a:r>
            <a:r>
              <a:rPr lang="fr-FR" dirty="0"/>
              <a:t>processeur x64 (avec 2 </a:t>
            </a:r>
            <a:r>
              <a:rPr lang="fr-FR" dirty="0" err="1"/>
              <a:t>Cores</a:t>
            </a:r>
            <a:r>
              <a:rPr lang="fr-FR" dirty="0"/>
              <a:t> minimum)</a:t>
            </a:r>
          </a:p>
          <a:p>
            <a:pPr marL="1200150" lvl="2" indent="-285750">
              <a:buFont typeface="Courier New" panose="02070309020205020404" pitchFamily="49" charset="0"/>
              <a:buChar char="o"/>
            </a:pPr>
            <a:r>
              <a:rPr lang="fr-FR" dirty="0" smtClean="0"/>
              <a:t>4Go </a:t>
            </a:r>
            <a:r>
              <a:rPr lang="fr-FR" dirty="0"/>
              <a:t>de mémoire vive</a:t>
            </a:r>
          </a:p>
          <a:p>
            <a:pPr marL="1200150" lvl="2" indent="-285750">
              <a:buFont typeface="Courier New" panose="02070309020205020404" pitchFamily="49" charset="0"/>
              <a:buChar char="o"/>
            </a:pPr>
            <a:r>
              <a:rPr lang="fr-FR" dirty="0" smtClean="0"/>
              <a:t>Taille </a:t>
            </a:r>
            <a:r>
              <a:rPr lang="fr-FR" dirty="0"/>
              <a:t>de l’hyperviseur VMware est de quelques centaines de Mo sur le disque dur</a:t>
            </a:r>
            <a:r>
              <a:rPr lang="fr-FR" dirty="0" smtClean="0"/>
              <a:t>.</a:t>
            </a:r>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33451632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5" cy="4416594"/>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r>
              <a:rPr lang="fr-FR" b="1" dirty="0" smtClean="0"/>
              <a:t>=&gt; Acteurs du marché</a:t>
            </a:r>
          </a:p>
          <a:p>
            <a:endParaRPr lang="fr-FR" dirty="0"/>
          </a:p>
          <a:p>
            <a:r>
              <a:rPr lang="fr-FR" dirty="0" smtClean="0">
                <a:solidFill>
                  <a:srgbClr val="FF0000"/>
                </a:solidFill>
              </a:rPr>
              <a:t>Hyper-V (Microsoft)</a:t>
            </a:r>
            <a:endParaRPr lang="fr-FR" dirty="0">
              <a:solidFill>
                <a:srgbClr val="FF0000"/>
              </a:solidFill>
            </a:endParaRPr>
          </a:p>
          <a:p>
            <a:r>
              <a:rPr lang="fr-FR" dirty="0" smtClean="0"/>
              <a:t>couche </a:t>
            </a:r>
            <a:r>
              <a:rPr lang="fr-FR" dirty="0"/>
              <a:t>qui s’ajoute au dessus du système exploitation Windows (Type 1 </a:t>
            </a:r>
            <a:r>
              <a:rPr lang="fr-FR" dirty="0" smtClean="0"/>
              <a:t>)</a:t>
            </a:r>
          </a:p>
          <a:p>
            <a:endParaRPr lang="fr-FR" sz="1100" dirty="0"/>
          </a:p>
          <a:p>
            <a:r>
              <a:rPr lang="fr-FR" dirty="0"/>
              <a:t> </a:t>
            </a:r>
            <a:r>
              <a:rPr lang="fr-FR" dirty="0" smtClean="0"/>
              <a:t>      =&gt; La </a:t>
            </a:r>
            <a:r>
              <a:rPr lang="fr-FR" dirty="0"/>
              <a:t>solution de Microsoft Hyper-V Server </a:t>
            </a:r>
            <a:r>
              <a:rPr lang="fr-FR" dirty="0" smtClean="0"/>
              <a:t>prend </a:t>
            </a:r>
            <a:r>
              <a:rPr lang="fr-FR" dirty="0"/>
              <a:t>en charge :</a:t>
            </a:r>
          </a:p>
          <a:p>
            <a:pPr marL="1200150" lvl="2" indent="-285750">
              <a:buFont typeface="Courier New" panose="02070309020205020404" pitchFamily="49" charset="0"/>
              <a:buChar char="o"/>
            </a:pPr>
            <a:r>
              <a:rPr lang="fr-FR" dirty="0" smtClean="0"/>
              <a:t>Les </a:t>
            </a:r>
            <a:r>
              <a:rPr lang="fr-FR" dirty="0"/>
              <a:t>systèmes avec 320 CPU logiques au </a:t>
            </a:r>
            <a:r>
              <a:rPr lang="fr-FR" dirty="0" smtClean="0"/>
              <a:t>maximum</a:t>
            </a:r>
          </a:p>
          <a:p>
            <a:pPr marL="1200150" lvl="2" indent="-285750">
              <a:buFont typeface="Courier New" panose="02070309020205020404" pitchFamily="49" charset="0"/>
              <a:buChar char="o"/>
            </a:pPr>
            <a:r>
              <a:rPr lang="fr-FR" dirty="0" smtClean="0"/>
              <a:t>Jusqu'à </a:t>
            </a:r>
            <a:r>
              <a:rPr lang="fr-FR" dirty="0"/>
              <a:t>4 To de mémoire vive</a:t>
            </a:r>
          </a:p>
          <a:p>
            <a:pPr marL="1200150" lvl="2" indent="-285750">
              <a:buFont typeface="Courier New" panose="02070309020205020404" pitchFamily="49" charset="0"/>
              <a:buChar char="o"/>
            </a:pPr>
            <a:r>
              <a:rPr lang="fr-FR" dirty="0" smtClean="0"/>
              <a:t>Jusqu'à </a:t>
            </a:r>
            <a:r>
              <a:rPr lang="fr-FR" dirty="0"/>
              <a:t>1024 machines virtuelles</a:t>
            </a:r>
          </a:p>
          <a:p>
            <a:pPr marL="1200150" lvl="2" indent="-285750">
              <a:buFont typeface="Courier New" panose="02070309020205020404" pitchFamily="49" charset="0"/>
              <a:buChar char="o"/>
            </a:pPr>
            <a:r>
              <a:rPr lang="fr-FR" dirty="0" smtClean="0"/>
              <a:t>Chaque </a:t>
            </a:r>
            <a:r>
              <a:rPr lang="fr-FR" dirty="0"/>
              <a:t>VM avec au maximum 64 processeurs virtuels et 1 To de mémoire virtuelle</a:t>
            </a:r>
            <a:r>
              <a:rPr lang="fr-FR" dirty="0" smtClean="0"/>
              <a:t>.</a:t>
            </a:r>
          </a:p>
          <a:p>
            <a:pPr lvl="2"/>
            <a:endParaRPr lang="fr-FR" dirty="0"/>
          </a:p>
          <a:p>
            <a:r>
              <a:rPr lang="fr-FR" dirty="0" smtClean="0"/>
              <a:t>       =&gt; Le </a:t>
            </a:r>
            <a:r>
              <a:rPr lang="fr-FR" dirty="0"/>
              <a:t>minimum requis pour faire fonctionner Hyper-V server 2012 R2 est :</a:t>
            </a:r>
          </a:p>
          <a:p>
            <a:pPr marL="1200150" lvl="2" indent="-285750">
              <a:buFont typeface="Courier New" panose="02070309020205020404" pitchFamily="49" charset="0"/>
              <a:buChar char="o"/>
            </a:pPr>
            <a:r>
              <a:rPr lang="fr-FR" dirty="0" smtClean="0"/>
              <a:t>Un </a:t>
            </a:r>
            <a:r>
              <a:rPr lang="fr-FR" dirty="0"/>
              <a:t>processeur x64 prenant en charge Intel-VT ou AMD-v cadencé à 1.4 </a:t>
            </a:r>
            <a:r>
              <a:rPr lang="fr-FR" dirty="0" err="1"/>
              <a:t>Ghz</a:t>
            </a:r>
            <a:endParaRPr lang="fr-FR" dirty="0"/>
          </a:p>
          <a:p>
            <a:pPr marL="1200150" lvl="2" indent="-285750">
              <a:buFont typeface="Courier New" panose="02070309020205020404" pitchFamily="49" charset="0"/>
              <a:buChar char="o"/>
            </a:pPr>
            <a:r>
              <a:rPr lang="fr-FR" dirty="0" smtClean="0"/>
              <a:t>512 </a:t>
            </a:r>
            <a:r>
              <a:rPr lang="fr-FR" dirty="0"/>
              <a:t>Mo de RAM</a:t>
            </a:r>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33753033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29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5" cy="4139595"/>
          </a:xfrm>
          <a:prstGeom prst="rect">
            <a:avLst/>
          </a:prstGeom>
          <a:noFill/>
        </p:spPr>
        <p:txBody>
          <a:bodyPr wrap="square" rtlCol="0">
            <a:spAutoFit/>
          </a:bodyPr>
          <a:lstStyle/>
          <a:p>
            <a:r>
              <a:rPr lang="fr-FR" b="1" dirty="0" smtClean="0">
                <a:solidFill>
                  <a:srgbClr val="0070C0"/>
                </a:solidFill>
              </a:rPr>
              <a:t>Hyperviseur de type-1</a:t>
            </a:r>
          </a:p>
          <a:p>
            <a:endParaRPr lang="fr-FR" sz="1100" dirty="0"/>
          </a:p>
          <a:p>
            <a:r>
              <a:rPr lang="fr-FR" b="1" dirty="0" smtClean="0"/>
              <a:t>=&gt; Acteurs du marché</a:t>
            </a:r>
          </a:p>
          <a:p>
            <a:endParaRPr lang="fr-FR" dirty="0"/>
          </a:p>
          <a:p>
            <a:r>
              <a:rPr lang="fr-FR" dirty="0" smtClean="0">
                <a:solidFill>
                  <a:srgbClr val="FF0000"/>
                </a:solidFill>
              </a:rPr>
              <a:t>Citrix </a:t>
            </a:r>
            <a:r>
              <a:rPr lang="fr-FR" dirty="0" err="1" smtClean="0">
                <a:solidFill>
                  <a:srgbClr val="FF0000"/>
                </a:solidFill>
              </a:rPr>
              <a:t>XenServer</a:t>
            </a:r>
            <a:r>
              <a:rPr lang="fr-FR" dirty="0" smtClean="0">
                <a:solidFill>
                  <a:srgbClr val="FF0000"/>
                </a:solidFill>
              </a:rPr>
              <a:t> (Libre)</a:t>
            </a:r>
            <a:endParaRPr lang="fr-FR" dirty="0">
              <a:solidFill>
                <a:srgbClr val="FF0000"/>
              </a:solidFill>
            </a:endParaRPr>
          </a:p>
          <a:p>
            <a:r>
              <a:rPr lang="fr-FR" dirty="0" smtClean="0"/>
              <a:t>Devenu obsolète, mais c’était </a:t>
            </a:r>
            <a:r>
              <a:rPr lang="fr-FR" dirty="0"/>
              <a:t>un grand acteur</a:t>
            </a:r>
          </a:p>
          <a:p>
            <a:endParaRPr lang="fr-FR" dirty="0" smtClean="0"/>
          </a:p>
          <a:p>
            <a:r>
              <a:rPr lang="fr-FR" dirty="0"/>
              <a:t> </a:t>
            </a:r>
            <a:r>
              <a:rPr lang="fr-FR" dirty="0" smtClean="0"/>
              <a:t>     =&gt; La </a:t>
            </a:r>
            <a:r>
              <a:rPr lang="fr-FR" dirty="0"/>
              <a:t>solution Citrix prend en charge :</a:t>
            </a:r>
          </a:p>
          <a:p>
            <a:pPr marL="1257300" lvl="2" indent="-342900">
              <a:buFont typeface="Courier New" panose="02070309020205020404" pitchFamily="49" charset="0"/>
              <a:buChar char="o"/>
            </a:pPr>
            <a:r>
              <a:rPr lang="fr-FR" dirty="0" smtClean="0"/>
              <a:t>Jusqu'à </a:t>
            </a:r>
            <a:r>
              <a:rPr lang="fr-FR" dirty="0"/>
              <a:t>160 CPU logiques</a:t>
            </a:r>
          </a:p>
          <a:p>
            <a:pPr marL="1257300" lvl="2" indent="-342900">
              <a:buFont typeface="Courier New" panose="02070309020205020404" pitchFamily="49" charset="0"/>
              <a:buChar char="o"/>
            </a:pPr>
            <a:r>
              <a:rPr lang="fr-FR" dirty="0" smtClean="0"/>
              <a:t>Jusqu'à </a:t>
            </a:r>
            <a:r>
              <a:rPr lang="fr-FR" dirty="0"/>
              <a:t>1To de RAM</a:t>
            </a:r>
          </a:p>
          <a:p>
            <a:pPr marL="1257300" lvl="2" indent="-342900">
              <a:buFont typeface="Courier New" panose="02070309020205020404" pitchFamily="49" charset="0"/>
              <a:buChar char="o"/>
            </a:pPr>
            <a:r>
              <a:rPr lang="fr-FR" dirty="0" smtClean="0"/>
              <a:t>650 </a:t>
            </a:r>
            <a:r>
              <a:rPr lang="fr-FR" dirty="0"/>
              <a:t>VM sous Linux, 500 VM sous Windows</a:t>
            </a:r>
          </a:p>
          <a:p>
            <a:endParaRPr lang="fr-FR" dirty="0" smtClean="0"/>
          </a:p>
          <a:p>
            <a:r>
              <a:rPr lang="fr-FR" dirty="0"/>
              <a:t> </a:t>
            </a:r>
            <a:r>
              <a:rPr lang="fr-FR" dirty="0" smtClean="0"/>
              <a:t>      =&gt; Le </a:t>
            </a:r>
            <a:r>
              <a:rPr lang="fr-FR" dirty="0"/>
              <a:t>minimum requis pour faire fonctionner </a:t>
            </a:r>
            <a:r>
              <a:rPr lang="fr-FR" dirty="0" err="1"/>
              <a:t>XenServer</a:t>
            </a:r>
            <a:r>
              <a:rPr lang="fr-FR" dirty="0"/>
              <a:t> est :</a:t>
            </a:r>
          </a:p>
          <a:p>
            <a:pPr marL="1200150" lvl="2" indent="-285750">
              <a:buFont typeface="Courier New" panose="02070309020205020404" pitchFamily="49" charset="0"/>
              <a:buChar char="o"/>
            </a:pPr>
            <a:r>
              <a:rPr lang="fr-FR" dirty="0" smtClean="0"/>
              <a:t>Un </a:t>
            </a:r>
            <a:r>
              <a:rPr lang="fr-FR" dirty="0"/>
              <a:t>processeur x64 ou x86 supportant Intel-VT ou AMD-V, cadencé à 1.5Ghz</a:t>
            </a:r>
          </a:p>
          <a:p>
            <a:pPr marL="1200150" lvl="2" indent="-285750">
              <a:buFont typeface="Courier New" panose="02070309020205020404" pitchFamily="49" charset="0"/>
              <a:buChar char="o"/>
            </a:pPr>
            <a:r>
              <a:rPr lang="fr-FR" dirty="0" smtClean="0"/>
              <a:t>2Go </a:t>
            </a:r>
            <a:r>
              <a:rPr lang="fr-FR" dirty="0"/>
              <a:t>de mémoire vive</a:t>
            </a:r>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15818388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a:t>
            </a:fld>
            <a:endParaRPr lang="fr-FR" dirty="0"/>
          </a:p>
        </p:txBody>
      </p:sp>
      <p:sp>
        <p:nvSpPr>
          <p:cNvPr id="6" name="Titre 1"/>
          <p:cNvSpPr>
            <a:spLocks noGrp="1"/>
          </p:cNvSpPr>
          <p:nvPr>
            <p:ph type="title"/>
          </p:nvPr>
        </p:nvSpPr>
        <p:spPr>
          <a:xfrm>
            <a:off x="2560321" y="2690170"/>
            <a:ext cx="7824650" cy="823740"/>
          </a:xfrm>
        </p:spPr>
        <p:txBody>
          <a:bodyPr>
            <a:normAutofit/>
          </a:bodyPr>
          <a:lstStyle/>
          <a:p>
            <a:r>
              <a:rPr lang="fr-FR" dirty="0" smtClean="0">
                <a:solidFill>
                  <a:schemeClr val="accent2"/>
                </a:solidFill>
              </a:rPr>
              <a:t>1 . Généralités</a:t>
            </a:r>
            <a:endParaRPr lang="fr-FR" dirty="0">
              <a:solidFill>
                <a:schemeClr val="accent2"/>
              </a:solidFill>
            </a:endParaRPr>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10"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Tree>
    <p:extLst>
      <p:ext uri="{BB962C8B-B14F-4D97-AF65-F5344CB8AC3E}">
        <p14:creationId xmlns:p14="http://schemas.microsoft.com/office/powerpoint/2010/main" val="34400456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6753497" cy="3862596"/>
          </a:xfrm>
          <a:prstGeom prst="rect">
            <a:avLst/>
          </a:prstGeom>
          <a:noFill/>
        </p:spPr>
        <p:txBody>
          <a:bodyPr wrap="square" rtlCol="0">
            <a:spAutoFit/>
          </a:bodyPr>
          <a:lstStyle/>
          <a:p>
            <a:r>
              <a:rPr lang="fr-FR" b="1" dirty="0" smtClean="0">
                <a:solidFill>
                  <a:srgbClr val="0070C0"/>
                </a:solidFill>
              </a:rPr>
              <a:t>Hyperviseur de type-2</a:t>
            </a:r>
          </a:p>
          <a:p>
            <a:endParaRPr lang="fr-FR" sz="1100" dirty="0" smtClean="0"/>
          </a:p>
          <a:p>
            <a:r>
              <a:rPr lang="fr-FR" dirty="0"/>
              <a:t>Un hyperviseur de type 2 (</a:t>
            </a:r>
            <a:r>
              <a:rPr lang="fr-FR" b="1" dirty="0"/>
              <a:t>Host </a:t>
            </a:r>
            <a:r>
              <a:rPr lang="fr-FR" b="1" dirty="0" err="1"/>
              <a:t>metal</a:t>
            </a:r>
            <a:r>
              <a:rPr lang="fr-FR" dirty="0"/>
              <a:t>) ou </a:t>
            </a:r>
            <a:r>
              <a:rPr lang="fr-FR" b="1" dirty="0"/>
              <a:t>hyperviseur hébergé </a:t>
            </a:r>
            <a:r>
              <a:rPr lang="fr-FR" dirty="0"/>
              <a:t>est un logiciel qui s’exécute à </a:t>
            </a:r>
            <a:r>
              <a:rPr lang="fr-FR" dirty="0" smtClean="0"/>
              <a:t>l’intérieur </a:t>
            </a:r>
            <a:r>
              <a:rPr lang="fr-FR" dirty="0"/>
              <a:t>d’un autre système d’exploitation classique (OS Hôte</a:t>
            </a:r>
            <a:r>
              <a:rPr lang="fr-FR" dirty="0" smtClean="0"/>
              <a:t>):</a:t>
            </a:r>
          </a:p>
          <a:p>
            <a:endParaRPr lang="fr-FR" sz="1100" dirty="0"/>
          </a:p>
          <a:p>
            <a:pPr marL="742950" lvl="1" indent="-285750">
              <a:buFont typeface="Wingdings" panose="05000000000000000000" pitchFamily="2" charset="2"/>
              <a:buChar char="§"/>
            </a:pPr>
            <a:r>
              <a:rPr lang="fr-FR" dirty="0" smtClean="0"/>
              <a:t>Il </a:t>
            </a:r>
            <a:r>
              <a:rPr lang="fr-FR" dirty="0"/>
              <a:t>s’installe comme n’importe quelle application et s’exécute sur un système d’exploitation déjà en </a:t>
            </a:r>
            <a:r>
              <a:rPr lang="fr-FR" dirty="0" smtClean="0"/>
              <a:t>place.</a:t>
            </a:r>
          </a:p>
          <a:p>
            <a:pPr marL="742950" lvl="1" indent="-285750">
              <a:buFont typeface="Wingdings" panose="05000000000000000000" pitchFamily="2" charset="2"/>
              <a:buChar char="§"/>
            </a:pPr>
            <a:r>
              <a:rPr lang="fr-FR" dirty="0" smtClean="0"/>
              <a:t>Un </a:t>
            </a:r>
            <a:r>
              <a:rPr lang="fr-FR" dirty="0"/>
              <a:t>OS invité </a:t>
            </a:r>
            <a:r>
              <a:rPr lang="fr-FR" dirty="0" smtClean="0"/>
              <a:t>(installé </a:t>
            </a:r>
            <a:r>
              <a:rPr lang="fr-FR" dirty="0"/>
              <a:t>dans la machine </a:t>
            </a:r>
            <a:r>
              <a:rPr lang="fr-FR" dirty="0" smtClean="0"/>
              <a:t>virtuelle) </a:t>
            </a:r>
            <a:r>
              <a:rPr lang="fr-FR" dirty="0"/>
              <a:t>s’exécutera donc en troisième niveau au-dessus </a:t>
            </a:r>
            <a:r>
              <a:rPr lang="fr-FR" dirty="0" smtClean="0"/>
              <a:t>du </a:t>
            </a:r>
            <a:r>
              <a:rPr lang="fr-FR" dirty="0"/>
              <a:t>matériel</a:t>
            </a:r>
            <a:r>
              <a:rPr lang="fr-FR" dirty="0" smtClean="0"/>
              <a:t>.</a:t>
            </a:r>
          </a:p>
          <a:p>
            <a:pPr lvl="1"/>
            <a:endParaRPr lang="fr-FR" dirty="0"/>
          </a:p>
          <a:p>
            <a:r>
              <a:rPr lang="fr-FR" dirty="0" smtClean="0"/>
              <a:t>L’hyperviseur </a:t>
            </a:r>
            <a:r>
              <a:rPr lang="fr-FR" dirty="0"/>
              <a:t>de type 2 recrée, par voie logicielle, un environnement d’exécution complet pour </a:t>
            </a:r>
            <a:r>
              <a:rPr lang="fr-FR" dirty="0" smtClean="0"/>
              <a:t>un programme </a:t>
            </a:r>
            <a:r>
              <a:rPr lang="fr-FR" dirty="0"/>
              <a:t>ou un système invité. Une fois installé, il crée des </a:t>
            </a:r>
            <a:r>
              <a:rPr lang="fr-FR" u="sng" dirty="0" err="1"/>
              <a:t>VMs</a:t>
            </a:r>
            <a:r>
              <a:rPr lang="fr-FR" u="sng" dirty="0"/>
              <a:t> indépendantes de l’OS hôte</a:t>
            </a:r>
            <a:r>
              <a:rPr lang="fr-FR" dirty="0" smtClean="0"/>
              <a:t>.</a:t>
            </a:r>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pic>
        <p:nvPicPr>
          <p:cNvPr id="5" name="Image 4"/>
          <p:cNvPicPr>
            <a:picLocks noChangeAspect="1"/>
          </p:cNvPicPr>
          <p:nvPr/>
        </p:nvPicPr>
        <p:blipFill>
          <a:blip r:embed="rId2"/>
          <a:stretch>
            <a:fillRect/>
          </a:stretch>
        </p:blipFill>
        <p:spPr>
          <a:xfrm>
            <a:off x="8275721" y="2743991"/>
            <a:ext cx="3249473" cy="2520000"/>
          </a:xfrm>
          <a:prstGeom prst="rect">
            <a:avLst/>
          </a:prstGeom>
        </p:spPr>
      </p:pic>
    </p:spTree>
    <p:extLst>
      <p:ext uri="{BB962C8B-B14F-4D97-AF65-F5344CB8AC3E}">
        <p14:creationId xmlns:p14="http://schemas.microsoft.com/office/powerpoint/2010/main" val="3507050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31</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6753497" cy="3862596"/>
          </a:xfrm>
          <a:prstGeom prst="rect">
            <a:avLst/>
          </a:prstGeom>
          <a:noFill/>
        </p:spPr>
        <p:txBody>
          <a:bodyPr wrap="square" rtlCol="0">
            <a:spAutoFit/>
          </a:bodyPr>
          <a:lstStyle/>
          <a:p>
            <a:r>
              <a:rPr lang="fr-FR" b="1" dirty="0" smtClean="0">
                <a:solidFill>
                  <a:srgbClr val="0070C0"/>
                </a:solidFill>
              </a:rPr>
              <a:t>Hyperviseur de type-2</a:t>
            </a:r>
          </a:p>
          <a:p>
            <a:endParaRPr lang="fr-FR" sz="1100" dirty="0" smtClean="0"/>
          </a:p>
          <a:p>
            <a:r>
              <a:rPr lang="fr-FR" dirty="0"/>
              <a:t>Les systèmes d’exploitation invités (OS invité) </a:t>
            </a:r>
            <a:r>
              <a:rPr lang="fr-FR" dirty="0" smtClean="0"/>
              <a:t>n’ont </a:t>
            </a:r>
            <a:r>
              <a:rPr lang="fr-FR" dirty="0"/>
              <a:t>pas conscience d’être virtualisés, </a:t>
            </a:r>
            <a:r>
              <a:rPr lang="fr-FR" dirty="0" smtClean="0"/>
              <a:t>et n’ont </a:t>
            </a:r>
            <a:r>
              <a:rPr lang="fr-FR" dirty="0"/>
              <a:t>pas </a:t>
            </a:r>
            <a:r>
              <a:rPr lang="fr-FR" dirty="0" smtClean="0"/>
              <a:t>besoin </a:t>
            </a:r>
            <a:r>
              <a:rPr lang="fr-FR" dirty="0"/>
              <a:t>d’être adaptés. (OS invité « croit » s'exécuter sur une véritable machine physique</a:t>
            </a:r>
            <a:r>
              <a:rPr lang="fr-FR" dirty="0" smtClean="0"/>
              <a:t>).</a:t>
            </a:r>
          </a:p>
          <a:p>
            <a:endParaRPr lang="fr-FR" dirty="0"/>
          </a:p>
          <a:p>
            <a:r>
              <a:rPr lang="fr-FR" dirty="0"/>
              <a:t>L’hyperviseur de type 2 </a:t>
            </a:r>
            <a:r>
              <a:rPr lang="fr-FR" b="1" dirty="0"/>
              <a:t>ne prend pas en charge l’allocation</a:t>
            </a:r>
          </a:p>
          <a:p>
            <a:r>
              <a:rPr lang="fr-FR" b="1" dirty="0"/>
              <a:t>dynamique </a:t>
            </a:r>
            <a:r>
              <a:rPr lang="fr-FR" dirty="0"/>
              <a:t>/ sur RAM</a:t>
            </a:r>
            <a:r>
              <a:rPr lang="fr-FR" dirty="0" smtClean="0"/>
              <a:t>, il </a:t>
            </a:r>
            <a:r>
              <a:rPr lang="fr-FR" dirty="0"/>
              <a:t>faut donc faire attention </a:t>
            </a:r>
            <a:r>
              <a:rPr lang="fr-FR" dirty="0" smtClean="0"/>
              <a:t>au moment d’allocation des </a:t>
            </a:r>
            <a:r>
              <a:rPr lang="fr-FR" dirty="0"/>
              <a:t>ressources à des machines </a:t>
            </a:r>
            <a:r>
              <a:rPr lang="fr-FR" dirty="0" smtClean="0"/>
              <a:t>virtuelles.</a:t>
            </a:r>
          </a:p>
          <a:p>
            <a:endParaRPr lang="fr-FR" dirty="0"/>
          </a:p>
          <a:p>
            <a:r>
              <a:rPr lang="fr-FR" dirty="0"/>
              <a:t>Une solution de virtualisation avec un hyperviseur de Type 2 est plutôt destinée à des usages de tests </a:t>
            </a:r>
            <a:r>
              <a:rPr lang="fr-FR" dirty="0" smtClean="0"/>
              <a:t>multiplateformes </a:t>
            </a:r>
            <a:r>
              <a:rPr lang="fr-FR" dirty="0"/>
              <a:t>(tests </a:t>
            </a:r>
            <a:r>
              <a:rPr lang="fr-FR" dirty="0" smtClean="0"/>
              <a:t>de compatibilité</a:t>
            </a:r>
            <a:r>
              <a:rPr lang="fr-FR" dirty="0"/>
              <a:t>, application, OS, sécurité </a:t>
            </a:r>
            <a:r>
              <a:rPr lang="fr-FR" dirty="0" smtClean="0"/>
              <a:t>)</a:t>
            </a:r>
            <a:endParaRPr lang="fr-FR" dirty="0"/>
          </a:p>
          <a:p>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pic>
        <p:nvPicPr>
          <p:cNvPr id="6" name="Image 5"/>
          <p:cNvPicPr>
            <a:picLocks noChangeAspect="1"/>
          </p:cNvPicPr>
          <p:nvPr/>
        </p:nvPicPr>
        <p:blipFill>
          <a:blip r:embed="rId2"/>
          <a:stretch>
            <a:fillRect/>
          </a:stretch>
        </p:blipFill>
        <p:spPr>
          <a:xfrm>
            <a:off x="7929154" y="2810490"/>
            <a:ext cx="4112671" cy="2916000"/>
          </a:xfrm>
          <a:prstGeom prst="rect">
            <a:avLst/>
          </a:prstGeom>
        </p:spPr>
      </p:pic>
      <p:sp>
        <p:nvSpPr>
          <p:cNvPr id="9" name="Rectangle 8"/>
          <p:cNvSpPr/>
          <p:nvPr/>
        </p:nvSpPr>
        <p:spPr>
          <a:xfrm>
            <a:off x="7929154" y="2810490"/>
            <a:ext cx="1580606" cy="31153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4155035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32</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4308872"/>
          </a:xfrm>
          <a:prstGeom prst="rect">
            <a:avLst/>
          </a:prstGeom>
          <a:noFill/>
        </p:spPr>
        <p:txBody>
          <a:bodyPr wrap="square" rtlCol="0">
            <a:spAutoFit/>
          </a:bodyPr>
          <a:lstStyle/>
          <a:p>
            <a:r>
              <a:rPr lang="fr-FR" b="1" dirty="0" smtClean="0">
                <a:solidFill>
                  <a:srgbClr val="0070C0"/>
                </a:solidFill>
              </a:rPr>
              <a:t>Hyperviseur de type-2</a:t>
            </a:r>
          </a:p>
          <a:p>
            <a:endParaRPr lang="fr-FR" sz="1100" dirty="0" smtClean="0"/>
          </a:p>
          <a:p>
            <a:endParaRPr lang="fr-FR" sz="1100" dirty="0" smtClean="0"/>
          </a:p>
          <a:p>
            <a:r>
              <a:rPr lang="fr-FR" b="1" dirty="0" smtClean="0">
                <a:sym typeface="Wingdings" panose="05000000000000000000" pitchFamily="2" charset="2"/>
              </a:rPr>
              <a:t>= =&gt; Usage </a:t>
            </a:r>
          </a:p>
          <a:p>
            <a:endParaRPr lang="fr-FR" dirty="0">
              <a:sym typeface="Wingdings" panose="05000000000000000000" pitchFamily="2" charset="2"/>
            </a:endParaRPr>
          </a:p>
          <a:p>
            <a:r>
              <a:rPr lang="fr-FR" dirty="0"/>
              <a:t>La mise en place de ce type d’hyperviseurs est assez facile et très efficace pour des utilisations </a:t>
            </a:r>
            <a:r>
              <a:rPr lang="fr-FR" dirty="0" smtClean="0"/>
              <a:t>multiples </a:t>
            </a:r>
            <a:r>
              <a:rPr lang="fr-FR" dirty="0"/>
              <a:t>telles que : </a:t>
            </a:r>
            <a:endParaRPr lang="fr-FR" dirty="0" smtClean="0"/>
          </a:p>
          <a:p>
            <a:endParaRPr lang="fr-FR" dirty="0"/>
          </a:p>
          <a:p>
            <a:pPr marL="1200150" lvl="2" indent="-285750">
              <a:lnSpc>
                <a:spcPct val="150000"/>
              </a:lnSpc>
              <a:buFont typeface="Courier New" panose="02070309020205020404" pitchFamily="49" charset="0"/>
              <a:buChar char="o"/>
            </a:pPr>
            <a:r>
              <a:rPr lang="fr-FR" dirty="0" smtClean="0"/>
              <a:t>Utiliser </a:t>
            </a:r>
            <a:r>
              <a:rPr lang="fr-FR" dirty="0"/>
              <a:t>et tester une application sur un OS en particulier</a:t>
            </a:r>
          </a:p>
          <a:p>
            <a:pPr marL="1200150" lvl="2" indent="-285750">
              <a:lnSpc>
                <a:spcPct val="150000"/>
              </a:lnSpc>
              <a:buFont typeface="Courier New" panose="02070309020205020404" pitchFamily="49" charset="0"/>
              <a:buChar char="o"/>
            </a:pPr>
            <a:r>
              <a:rPr lang="fr-FR" dirty="0" smtClean="0"/>
              <a:t>Tester </a:t>
            </a:r>
            <a:r>
              <a:rPr lang="fr-FR" dirty="0"/>
              <a:t>un OS sans formater la machine physique</a:t>
            </a:r>
          </a:p>
          <a:p>
            <a:pPr marL="1200150" lvl="2" indent="-285750">
              <a:lnSpc>
                <a:spcPct val="150000"/>
              </a:lnSpc>
              <a:buFont typeface="Courier New" panose="02070309020205020404" pitchFamily="49" charset="0"/>
              <a:buChar char="o"/>
            </a:pPr>
            <a:r>
              <a:rPr lang="fr-FR" dirty="0" smtClean="0"/>
              <a:t>Créer </a:t>
            </a:r>
            <a:r>
              <a:rPr lang="fr-FR" dirty="0"/>
              <a:t>un petit réseau de plusieurs </a:t>
            </a:r>
            <a:r>
              <a:rPr lang="fr-FR" dirty="0" err="1"/>
              <a:t>VMs</a:t>
            </a:r>
            <a:r>
              <a:rPr lang="fr-FR" dirty="0"/>
              <a:t> (test des protocoles réseau, des règles de pare-feu….)</a:t>
            </a:r>
          </a:p>
          <a:p>
            <a:pPr marL="1200150" lvl="2" indent="-285750">
              <a:lnSpc>
                <a:spcPct val="150000"/>
              </a:lnSpc>
              <a:buFont typeface="Courier New" panose="02070309020205020404" pitchFamily="49" charset="0"/>
              <a:buChar char="o"/>
            </a:pPr>
            <a:r>
              <a:rPr lang="fr-FR" dirty="0" smtClean="0"/>
              <a:t>Faire </a:t>
            </a:r>
            <a:r>
              <a:rPr lang="fr-FR" dirty="0"/>
              <a:t>des tests de communications simples avec une deuxième machine</a:t>
            </a:r>
          </a:p>
          <a:p>
            <a:endParaRPr lang="fr-FR" dirty="0"/>
          </a:p>
          <a:p>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893105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33</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3754874"/>
          </a:xfrm>
          <a:prstGeom prst="rect">
            <a:avLst/>
          </a:prstGeom>
          <a:noFill/>
        </p:spPr>
        <p:txBody>
          <a:bodyPr wrap="square" rtlCol="0">
            <a:spAutoFit/>
          </a:bodyPr>
          <a:lstStyle/>
          <a:p>
            <a:r>
              <a:rPr lang="fr-FR" b="1" dirty="0" smtClean="0">
                <a:solidFill>
                  <a:srgbClr val="0070C0"/>
                </a:solidFill>
              </a:rPr>
              <a:t>Hyperviseur de type-2</a:t>
            </a:r>
          </a:p>
          <a:p>
            <a:endParaRPr lang="fr-FR" sz="1100" dirty="0" smtClean="0"/>
          </a:p>
          <a:p>
            <a:endParaRPr lang="fr-FR" sz="1100" dirty="0" smtClean="0"/>
          </a:p>
          <a:p>
            <a:r>
              <a:rPr lang="fr-FR" b="1" dirty="0" smtClean="0">
                <a:sym typeface="Wingdings" panose="05000000000000000000" pitchFamily="2" charset="2"/>
              </a:rPr>
              <a:t>= =&gt; Acteurs du marché </a:t>
            </a:r>
          </a:p>
          <a:p>
            <a:endParaRPr lang="fr-FR" dirty="0">
              <a:sym typeface="Wingdings" panose="05000000000000000000" pitchFamily="2" charset="2"/>
            </a:endParaRPr>
          </a:p>
          <a:p>
            <a:pPr marL="285750" indent="-285750">
              <a:lnSpc>
                <a:spcPct val="150000"/>
              </a:lnSpc>
              <a:buFont typeface="Courier New" panose="02070309020205020404" pitchFamily="49" charset="0"/>
              <a:buChar char="o"/>
            </a:pPr>
            <a:r>
              <a:rPr lang="fr-FR" b="1" dirty="0" smtClean="0"/>
              <a:t>VMware</a:t>
            </a:r>
            <a:r>
              <a:rPr lang="fr-FR" dirty="0" smtClean="0"/>
              <a:t> Workstation Pro (payant) / </a:t>
            </a:r>
            <a:r>
              <a:rPr lang="fr-FR" dirty="0" err="1" smtClean="0"/>
              <a:t>Vmware</a:t>
            </a:r>
            <a:r>
              <a:rPr lang="fr-FR" dirty="0" smtClean="0"/>
              <a:t> Workstation Player (free) / </a:t>
            </a:r>
            <a:r>
              <a:rPr lang="fr-FR" dirty="0" err="1" smtClean="0"/>
              <a:t>Vmware</a:t>
            </a:r>
            <a:r>
              <a:rPr lang="fr-FR" dirty="0" smtClean="0"/>
              <a:t> Fusion (pour Mac)</a:t>
            </a:r>
          </a:p>
          <a:p>
            <a:pPr marL="285750" indent="-285750">
              <a:lnSpc>
                <a:spcPct val="150000"/>
              </a:lnSpc>
              <a:buFont typeface="Courier New" panose="02070309020205020404" pitchFamily="49" charset="0"/>
              <a:buChar char="o"/>
            </a:pPr>
            <a:r>
              <a:rPr lang="fr-FR" b="1" dirty="0" err="1" smtClean="0"/>
              <a:t>VirtualPC</a:t>
            </a:r>
            <a:r>
              <a:rPr lang="fr-FR" dirty="0" smtClean="0"/>
              <a:t> / </a:t>
            </a:r>
            <a:r>
              <a:rPr lang="fr-FR" b="1" dirty="0" err="1" smtClean="0"/>
              <a:t>VirtualServer</a:t>
            </a:r>
            <a:r>
              <a:rPr lang="fr-FR" dirty="0" smtClean="0"/>
              <a:t> &gt;&gt;&gt;&gt; Hyper-V «Microsoft »</a:t>
            </a:r>
          </a:p>
          <a:p>
            <a:pPr marL="285750" indent="-285750">
              <a:lnSpc>
                <a:spcPct val="150000"/>
              </a:lnSpc>
              <a:buFont typeface="Courier New" panose="02070309020205020404" pitchFamily="49" charset="0"/>
              <a:buChar char="o"/>
            </a:pPr>
            <a:r>
              <a:rPr lang="fr-FR" b="1" dirty="0" err="1" smtClean="0"/>
              <a:t>VirtualBox</a:t>
            </a:r>
            <a:r>
              <a:rPr lang="fr-FR" dirty="0" smtClean="0"/>
              <a:t> : Oracle Corporation, dont une version en licence GNU GPL « General Public License »,libre) </a:t>
            </a:r>
          </a:p>
          <a:p>
            <a:pPr marL="285750" indent="-285750">
              <a:lnSpc>
                <a:spcPct val="150000"/>
              </a:lnSpc>
              <a:buFont typeface="Courier New" panose="02070309020205020404" pitchFamily="49" charset="0"/>
              <a:buChar char="o"/>
            </a:pPr>
            <a:r>
              <a:rPr lang="fr-FR" b="1" dirty="0" smtClean="0"/>
              <a:t>QEMU</a:t>
            </a:r>
            <a:r>
              <a:rPr lang="fr-FR" dirty="0" smtClean="0"/>
              <a:t> module</a:t>
            </a:r>
          </a:p>
          <a:p>
            <a:pPr marL="285750" indent="-285750">
              <a:lnSpc>
                <a:spcPct val="150000"/>
              </a:lnSpc>
              <a:buFont typeface="Courier New" panose="02070309020205020404" pitchFamily="49" charset="0"/>
              <a:buChar char="o"/>
            </a:pPr>
            <a:r>
              <a:rPr lang="fr-FR" b="1" dirty="0" smtClean="0"/>
              <a:t>KQEMU</a:t>
            </a:r>
            <a:r>
              <a:rPr lang="fr-FR" dirty="0" smtClean="0"/>
              <a:t> exclu (licence GNU GPL) </a:t>
            </a:r>
          </a:p>
          <a:p>
            <a:pPr marL="285750" indent="-285750">
              <a:lnSpc>
                <a:spcPct val="150000"/>
              </a:lnSpc>
              <a:buFont typeface="Courier New" panose="02070309020205020404" pitchFamily="49" charset="0"/>
              <a:buChar char="o"/>
            </a:pPr>
            <a:r>
              <a:rPr lang="fr-FR" b="1" dirty="0" smtClean="0"/>
              <a:t>KVM</a:t>
            </a:r>
            <a:r>
              <a:rPr lang="fr-FR" dirty="0" smtClean="0"/>
              <a:t>: Intégré au noyau GNU/Linux à partir de la version 2.6.20. </a:t>
            </a:r>
            <a:endParaRPr lang="fr-FR" dirty="0"/>
          </a:p>
        </p:txBody>
      </p:sp>
      <p:sp>
        <p:nvSpPr>
          <p:cNvPr id="7" name="ZoneTexte 6"/>
          <p:cNvSpPr txBox="1"/>
          <p:nvPr/>
        </p:nvSpPr>
        <p:spPr>
          <a:xfrm>
            <a:off x="1580425" y="1231037"/>
            <a:ext cx="1764457" cy="369332"/>
          </a:xfrm>
          <a:prstGeom prst="rect">
            <a:avLst/>
          </a:prstGeom>
          <a:noFill/>
        </p:spPr>
        <p:txBody>
          <a:bodyPr wrap="none" rtlCol="0">
            <a:spAutoFit/>
          </a:bodyPr>
          <a:lstStyle/>
          <a:p>
            <a:r>
              <a:rPr lang="fr-FR" b="1" dirty="0" smtClean="0"/>
              <a:t>=&gt;  Hyperviseurs</a:t>
            </a:r>
            <a:endParaRPr lang="fr-FR" b="1" dirty="0"/>
          </a:p>
        </p:txBody>
      </p:sp>
    </p:spTree>
    <p:extLst>
      <p:ext uri="{BB962C8B-B14F-4D97-AF65-F5344CB8AC3E}">
        <p14:creationId xmlns:p14="http://schemas.microsoft.com/office/powerpoint/2010/main" val="4098341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34</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7" name="ZoneTexte 6"/>
          <p:cNvSpPr txBox="1"/>
          <p:nvPr/>
        </p:nvSpPr>
        <p:spPr>
          <a:xfrm>
            <a:off x="1580425" y="1231037"/>
            <a:ext cx="3545330" cy="369332"/>
          </a:xfrm>
          <a:prstGeom prst="rect">
            <a:avLst/>
          </a:prstGeom>
          <a:noFill/>
        </p:spPr>
        <p:txBody>
          <a:bodyPr wrap="none" rtlCol="0">
            <a:spAutoFit/>
          </a:bodyPr>
          <a:lstStyle/>
          <a:p>
            <a:r>
              <a:rPr lang="fr-FR" b="1" dirty="0" smtClean="0"/>
              <a:t>=&gt;  </a:t>
            </a:r>
            <a:r>
              <a:rPr lang="fr-FR" b="1" dirty="0" smtClean="0"/>
              <a:t>Hyperviseurs (Type-1 et Type-2)</a:t>
            </a:r>
            <a:endParaRPr lang="fr-FR" b="1" dirty="0"/>
          </a:p>
        </p:txBody>
      </p:sp>
      <p:pic>
        <p:nvPicPr>
          <p:cNvPr id="3" name="Image 2"/>
          <p:cNvPicPr>
            <a:picLocks noChangeAspect="1"/>
          </p:cNvPicPr>
          <p:nvPr/>
        </p:nvPicPr>
        <p:blipFill>
          <a:blip r:embed="rId2"/>
          <a:stretch>
            <a:fillRect/>
          </a:stretch>
        </p:blipFill>
        <p:spPr>
          <a:xfrm>
            <a:off x="1679626" y="1798076"/>
            <a:ext cx="8220832" cy="4464000"/>
          </a:xfrm>
          <a:prstGeom prst="rect">
            <a:avLst/>
          </a:prstGeom>
        </p:spPr>
      </p:pic>
      <p:sp>
        <p:nvSpPr>
          <p:cNvPr id="6" name="Rectangle 5"/>
          <p:cNvSpPr/>
          <p:nvPr/>
        </p:nvSpPr>
        <p:spPr>
          <a:xfrm>
            <a:off x="2050869" y="6126480"/>
            <a:ext cx="757645" cy="1355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0" name="Rectangle 9"/>
          <p:cNvSpPr/>
          <p:nvPr/>
        </p:nvSpPr>
        <p:spPr>
          <a:xfrm>
            <a:off x="5302482" y="6126480"/>
            <a:ext cx="757645" cy="1355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2" name="Rectangle 11"/>
          <p:cNvSpPr/>
          <p:nvPr/>
        </p:nvSpPr>
        <p:spPr>
          <a:xfrm>
            <a:off x="8956766" y="6126480"/>
            <a:ext cx="757645" cy="13559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19120530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7" name="ZoneTexte 6"/>
          <p:cNvSpPr txBox="1"/>
          <p:nvPr/>
        </p:nvSpPr>
        <p:spPr>
          <a:xfrm>
            <a:off x="1580425" y="1231037"/>
            <a:ext cx="3492559" cy="369332"/>
          </a:xfrm>
          <a:prstGeom prst="rect">
            <a:avLst/>
          </a:prstGeom>
          <a:noFill/>
        </p:spPr>
        <p:txBody>
          <a:bodyPr wrap="none" rtlCol="0">
            <a:spAutoFit/>
          </a:bodyPr>
          <a:lstStyle/>
          <a:p>
            <a:r>
              <a:rPr lang="fr-FR" b="1" dirty="0" smtClean="0"/>
              <a:t>=&gt;  </a:t>
            </a:r>
            <a:r>
              <a:rPr lang="fr-FR" b="1" dirty="0" smtClean="0"/>
              <a:t>Hyperviseurs :  Exemple Type-1</a:t>
            </a:r>
            <a:endParaRPr lang="fr-FR" b="1" dirty="0"/>
          </a:p>
        </p:txBody>
      </p:sp>
      <p:pic>
        <p:nvPicPr>
          <p:cNvPr id="3" name="Image 2"/>
          <p:cNvPicPr>
            <a:picLocks noChangeAspect="1"/>
          </p:cNvPicPr>
          <p:nvPr/>
        </p:nvPicPr>
        <p:blipFill>
          <a:blip r:embed="rId2"/>
          <a:stretch>
            <a:fillRect/>
          </a:stretch>
        </p:blipFill>
        <p:spPr>
          <a:xfrm>
            <a:off x="2207313" y="1780077"/>
            <a:ext cx="7798836" cy="4500000"/>
          </a:xfrm>
          <a:prstGeom prst="rect">
            <a:avLst/>
          </a:prstGeom>
        </p:spPr>
      </p:pic>
    </p:spTree>
    <p:extLst>
      <p:ext uri="{BB962C8B-B14F-4D97-AF65-F5344CB8AC3E}">
        <p14:creationId xmlns:p14="http://schemas.microsoft.com/office/powerpoint/2010/main" val="3161189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7067006" cy="4201150"/>
          </a:xfrm>
          <a:prstGeom prst="rect">
            <a:avLst/>
          </a:prstGeom>
          <a:noFill/>
        </p:spPr>
        <p:txBody>
          <a:bodyPr wrap="square" rtlCol="0">
            <a:spAutoFit/>
          </a:bodyPr>
          <a:lstStyle/>
          <a:p>
            <a:r>
              <a:rPr lang="fr-FR" b="1" dirty="0" smtClean="0">
                <a:solidFill>
                  <a:srgbClr val="0070C0"/>
                </a:solidFill>
              </a:rPr>
              <a:t>Full </a:t>
            </a:r>
            <a:r>
              <a:rPr lang="fr-FR" b="1" dirty="0" err="1" smtClean="0">
                <a:solidFill>
                  <a:srgbClr val="0070C0"/>
                </a:solidFill>
              </a:rPr>
              <a:t>Virtualization</a:t>
            </a:r>
            <a:r>
              <a:rPr lang="fr-FR" b="1" dirty="0" smtClean="0">
                <a:solidFill>
                  <a:srgbClr val="0070C0"/>
                </a:solidFill>
              </a:rPr>
              <a:t>  == Virtualisation </a:t>
            </a:r>
            <a:r>
              <a:rPr lang="fr-FR" b="1" dirty="0" err="1" smtClean="0">
                <a:solidFill>
                  <a:srgbClr val="0070C0"/>
                </a:solidFill>
              </a:rPr>
              <a:t>Compléte</a:t>
            </a:r>
            <a:endParaRPr lang="fr-FR" b="1" dirty="0" smtClean="0">
              <a:solidFill>
                <a:srgbClr val="0070C0"/>
              </a:solidFill>
            </a:endParaRPr>
          </a:p>
          <a:p>
            <a:endParaRPr lang="fr-FR" sz="1100" dirty="0" smtClean="0"/>
          </a:p>
          <a:p>
            <a:endParaRPr lang="fr-FR" sz="1100" dirty="0" smtClean="0"/>
          </a:p>
          <a:p>
            <a:r>
              <a:rPr lang="fr-FR" dirty="0"/>
              <a:t>Dans l’architecture des processeurs : Plus un programme est installé sur un niveau d’exécution plus bas, </a:t>
            </a:r>
            <a:r>
              <a:rPr lang="fr-FR" dirty="0" smtClean="0"/>
              <a:t>plus </a:t>
            </a:r>
            <a:r>
              <a:rPr lang="fr-FR" dirty="0"/>
              <a:t>il exerce de contrôle sur le système</a:t>
            </a:r>
            <a:r>
              <a:rPr lang="fr-FR" dirty="0" smtClean="0"/>
              <a:t>.</a:t>
            </a:r>
          </a:p>
          <a:p>
            <a:endParaRPr lang="fr-FR" dirty="0"/>
          </a:p>
          <a:p>
            <a:pPr marL="285750" indent="-285750">
              <a:buFont typeface="Wingdings" panose="05000000000000000000" pitchFamily="2" charset="2"/>
              <a:buChar char="Ø"/>
            </a:pPr>
            <a:r>
              <a:rPr lang="fr-FR" dirty="0" smtClean="0"/>
              <a:t>l’OS </a:t>
            </a:r>
            <a:r>
              <a:rPr lang="fr-FR" dirty="0"/>
              <a:t>dispose de plus haut niveau de contrôle et accède directement au ressources en s’exécutant au ring </a:t>
            </a:r>
            <a:r>
              <a:rPr lang="fr-FR" dirty="0" smtClean="0"/>
              <a:t>0.</a:t>
            </a:r>
            <a:endParaRPr lang="fr-FR" dirty="0"/>
          </a:p>
          <a:p>
            <a:endParaRPr lang="fr-FR" dirty="0" smtClean="0"/>
          </a:p>
          <a:p>
            <a:r>
              <a:rPr lang="fr-FR" b="1" u="sng" dirty="0" smtClean="0">
                <a:solidFill>
                  <a:srgbClr val="FF0000"/>
                </a:solidFill>
              </a:rPr>
              <a:t>Challenge</a:t>
            </a:r>
            <a:r>
              <a:rPr lang="fr-FR" dirty="0" smtClean="0"/>
              <a:t> </a:t>
            </a:r>
            <a:r>
              <a:rPr lang="fr-FR" dirty="0"/>
              <a:t>: Comment faire pour placer un hyperviseur entre le matériel et </a:t>
            </a:r>
            <a:endParaRPr lang="fr-FR" dirty="0" smtClean="0"/>
          </a:p>
          <a:p>
            <a:r>
              <a:rPr lang="fr-FR" dirty="0" smtClean="0"/>
              <a:t>                     un </a:t>
            </a:r>
            <a:r>
              <a:rPr lang="fr-FR" dirty="0"/>
              <a:t>OS conçu </a:t>
            </a:r>
            <a:r>
              <a:rPr lang="fr-FR" dirty="0" smtClean="0"/>
              <a:t> pour </a:t>
            </a:r>
            <a:r>
              <a:rPr lang="fr-FR" dirty="0"/>
              <a:t>s’exécuter sur le ring 0 dans ce type </a:t>
            </a:r>
            <a:endParaRPr lang="fr-FR" dirty="0" smtClean="0"/>
          </a:p>
          <a:p>
            <a:r>
              <a:rPr lang="fr-FR" dirty="0"/>
              <a:t> </a:t>
            </a:r>
            <a:r>
              <a:rPr lang="fr-FR" dirty="0" smtClean="0"/>
              <a:t>                    d’architecture</a:t>
            </a:r>
            <a:r>
              <a:rPr lang="fr-FR" dirty="0"/>
              <a:t>?</a:t>
            </a:r>
          </a:p>
          <a:p>
            <a:endParaRPr lang="fr-FR" dirty="0" smtClean="0"/>
          </a:p>
          <a:p>
            <a:r>
              <a:rPr lang="fr-FR" b="1" u="sng" dirty="0" smtClean="0">
                <a:solidFill>
                  <a:srgbClr val="00B050"/>
                </a:solidFill>
              </a:rPr>
              <a:t>Solution</a:t>
            </a:r>
            <a:r>
              <a:rPr lang="fr-FR" dirty="0" smtClean="0"/>
              <a:t> </a:t>
            </a:r>
            <a:r>
              <a:rPr lang="fr-FR" dirty="0"/>
              <a:t>: Appel aux techniques de la virtualisation complète et la </a:t>
            </a:r>
            <a:endParaRPr lang="fr-FR" dirty="0" smtClean="0"/>
          </a:p>
          <a:p>
            <a:r>
              <a:rPr lang="fr-FR" dirty="0"/>
              <a:t> </a:t>
            </a:r>
            <a:r>
              <a:rPr lang="fr-FR" dirty="0" smtClean="0"/>
              <a:t>                 </a:t>
            </a:r>
            <a:r>
              <a:rPr lang="fr-FR" dirty="0" err="1" smtClean="0"/>
              <a:t>paravirtualisation</a:t>
            </a:r>
            <a:r>
              <a:rPr lang="fr-FR" dirty="0" smtClean="0"/>
              <a:t>.</a:t>
            </a:r>
            <a:endParaRPr lang="fr-FR" dirty="0"/>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5" name="Image 4"/>
          <p:cNvPicPr>
            <a:picLocks noChangeAspect="1"/>
          </p:cNvPicPr>
          <p:nvPr/>
        </p:nvPicPr>
        <p:blipFill>
          <a:blip r:embed="rId2"/>
          <a:stretch>
            <a:fillRect/>
          </a:stretch>
        </p:blipFill>
        <p:spPr>
          <a:xfrm>
            <a:off x="8367028" y="2159304"/>
            <a:ext cx="3779387" cy="2556000"/>
          </a:xfrm>
          <a:prstGeom prst="rect">
            <a:avLst/>
          </a:prstGeom>
        </p:spPr>
      </p:pic>
    </p:spTree>
    <p:extLst>
      <p:ext uri="{BB962C8B-B14F-4D97-AF65-F5344CB8AC3E}">
        <p14:creationId xmlns:p14="http://schemas.microsoft.com/office/powerpoint/2010/main" val="6218689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224166" y="2229583"/>
            <a:ext cx="4116951" cy="1200329"/>
          </a:xfrm>
          <a:prstGeom prst="rect">
            <a:avLst/>
          </a:prstGeom>
          <a:noFill/>
        </p:spPr>
        <p:txBody>
          <a:bodyPr wrap="square" rtlCol="0">
            <a:spAutoFit/>
          </a:bodyPr>
          <a:lstStyle/>
          <a:p>
            <a:r>
              <a:rPr lang="fr-FR" dirty="0" smtClean="0"/>
              <a:t>Une machine virtuelle (en anglais, Virtual Machine or </a:t>
            </a:r>
            <a:r>
              <a:rPr lang="fr-FR" b="1" dirty="0" smtClean="0"/>
              <a:t>VM</a:t>
            </a:r>
            <a:r>
              <a:rPr lang="fr-FR" dirty="0" smtClean="0"/>
              <a:t>) est un</a:t>
            </a:r>
            <a:r>
              <a:rPr lang="fr-FR" dirty="0"/>
              <a:t> ordinateur </a:t>
            </a:r>
            <a:r>
              <a:rPr lang="fr-FR" dirty="0" smtClean="0"/>
              <a:t>émulé qui</a:t>
            </a:r>
            <a:r>
              <a:rPr lang="fr-FR" dirty="0"/>
              <a:t> </a:t>
            </a:r>
            <a:r>
              <a:rPr lang="fr-FR" dirty="0" smtClean="0"/>
              <a:t>exécute</a:t>
            </a:r>
            <a:r>
              <a:rPr lang="fr-FR" dirty="0"/>
              <a:t> un </a:t>
            </a:r>
            <a:r>
              <a:rPr lang="fr-FR" dirty="0" smtClean="0"/>
              <a:t>système</a:t>
            </a:r>
            <a:r>
              <a:rPr lang="fr-FR" dirty="0"/>
              <a:t> </a:t>
            </a:r>
            <a:r>
              <a:rPr lang="fr-FR" dirty="0" smtClean="0"/>
              <a:t>d'exploitation</a:t>
            </a:r>
            <a:r>
              <a:rPr lang="fr-FR" dirty="0"/>
              <a:t> invité et  des </a:t>
            </a:r>
            <a:r>
              <a:rPr lang="fr-FR" dirty="0" smtClean="0"/>
              <a:t>applications.</a:t>
            </a:r>
            <a:endParaRPr lang="fr-FR" sz="1100" dirty="0" smtClean="0"/>
          </a:p>
        </p:txBody>
      </p:sp>
      <p:sp>
        <p:nvSpPr>
          <p:cNvPr id="7" name="ZoneTexte 6"/>
          <p:cNvSpPr txBox="1"/>
          <p:nvPr/>
        </p:nvSpPr>
        <p:spPr>
          <a:xfrm>
            <a:off x="1580425"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6" name="Image 5"/>
          <p:cNvPicPr>
            <a:picLocks noChangeAspect="1"/>
          </p:cNvPicPr>
          <p:nvPr/>
        </p:nvPicPr>
        <p:blipFill>
          <a:blip r:embed="rId2"/>
          <a:stretch>
            <a:fillRect/>
          </a:stretch>
        </p:blipFill>
        <p:spPr>
          <a:xfrm>
            <a:off x="4524375" y="1702254"/>
            <a:ext cx="7667625" cy="4629150"/>
          </a:xfrm>
          <a:prstGeom prst="rect">
            <a:avLst/>
          </a:prstGeom>
        </p:spPr>
      </p:pic>
    </p:spTree>
    <p:extLst>
      <p:ext uri="{BB962C8B-B14F-4D97-AF65-F5344CB8AC3E}">
        <p14:creationId xmlns:p14="http://schemas.microsoft.com/office/powerpoint/2010/main" val="913851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727292" y="2702263"/>
            <a:ext cx="4116951" cy="1815882"/>
          </a:xfrm>
          <a:prstGeom prst="rect">
            <a:avLst/>
          </a:prstGeom>
          <a:noFill/>
        </p:spPr>
        <p:txBody>
          <a:bodyPr wrap="square" rtlCol="0">
            <a:spAutoFit/>
          </a:bodyPr>
          <a:lstStyle/>
          <a:p>
            <a:r>
              <a:rPr lang="fr-FR" dirty="0"/>
              <a:t>Du point de vue de l'hyperviseur, </a:t>
            </a:r>
            <a:r>
              <a:rPr lang="fr-FR" b="1" dirty="0"/>
              <a:t>une VM est composée d'un  ensemble de fichiers </a:t>
            </a:r>
            <a:r>
              <a:rPr lang="fr-FR" dirty="0"/>
              <a:t>résidant sur un dispositif de </a:t>
            </a:r>
            <a:r>
              <a:rPr lang="fr-FR" dirty="0" smtClean="0"/>
              <a:t>stockage.</a:t>
            </a:r>
          </a:p>
          <a:p>
            <a:endParaRPr lang="fr-FR" sz="1100" dirty="0"/>
          </a:p>
          <a:p>
            <a:endParaRPr lang="fr-FR" sz="1100" dirty="0" smtClean="0"/>
          </a:p>
          <a:p>
            <a:pPr marL="285750" indent="-285750">
              <a:buFontTx/>
              <a:buChar char="-"/>
            </a:pPr>
            <a:r>
              <a:rPr lang="fr-FR" b="1" dirty="0" smtClean="0"/>
              <a:t>Virtual </a:t>
            </a:r>
            <a:r>
              <a:rPr lang="fr-FR" b="1" dirty="0" err="1" smtClean="0"/>
              <a:t>disk</a:t>
            </a:r>
            <a:r>
              <a:rPr lang="fr-FR" b="1" dirty="0" smtClean="0"/>
              <a:t> (.</a:t>
            </a:r>
            <a:r>
              <a:rPr lang="fr-FR" b="1" dirty="0" err="1" smtClean="0"/>
              <a:t>vmdk</a:t>
            </a:r>
            <a:r>
              <a:rPr lang="fr-FR" b="1" dirty="0" smtClean="0"/>
              <a:t>)</a:t>
            </a:r>
          </a:p>
          <a:p>
            <a:endParaRPr lang="fr-FR" b="1" dirty="0" smtClean="0"/>
          </a:p>
        </p:txBody>
      </p:sp>
      <p:sp>
        <p:nvSpPr>
          <p:cNvPr id="7" name="ZoneTexte 6"/>
          <p:cNvSpPr txBox="1"/>
          <p:nvPr/>
        </p:nvSpPr>
        <p:spPr>
          <a:xfrm>
            <a:off x="1580425"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5" name="Image 4"/>
          <p:cNvPicPr>
            <a:picLocks noChangeAspect="1"/>
          </p:cNvPicPr>
          <p:nvPr/>
        </p:nvPicPr>
        <p:blipFill>
          <a:blip r:embed="rId2"/>
          <a:stretch>
            <a:fillRect/>
          </a:stretch>
        </p:blipFill>
        <p:spPr>
          <a:xfrm>
            <a:off x="5026472" y="2097338"/>
            <a:ext cx="7015485" cy="3960000"/>
          </a:xfrm>
          <a:prstGeom prst="rect">
            <a:avLst/>
          </a:prstGeom>
        </p:spPr>
      </p:pic>
    </p:spTree>
    <p:extLst>
      <p:ext uri="{BB962C8B-B14F-4D97-AF65-F5344CB8AC3E}">
        <p14:creationId xmlns:p14="http://schemas.microsoft.com/office/powerpoint/2010/main" val="40099955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39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648916" y="2548578"/>
            <a:ext cx="4116951" cy="1815882"/>
          </a:xfrm>
          <a:prstGeom prst="rect">
            <a:avLst/>
          </a:prstGeom>
          <a:noFill/>
        </p:spPr>
        <p:txBody>
          <a:bodyPr wrap="square" rtlCol="0">
            <a:spAutoFit/>
          </a:bodyPr>
          <a:lstStyle/>
          <a:p>
            <a:r>
              <a:rPr lang="fr-FR" dirty="0"/>
              <a:t>Du point de vue de l'hyperviseur, </a:t>
            </a:r>
            <a:r>
              <a:rPr lang="fr-FR" b="1" dirty="0"/>
              <a:t>une VM est composée d'un  ensemble de fichiers </a:t>
            </a:r>
            <a:r>
              <a:rPr lang="fr-FR" dirty="0"/>
              <a:t>résidant sur un dispositif de </a:t>
            </a:r>
            <a:r>
              <a:rPr lang="fr-FR" dirty="0" smtClean="0"/>
              <a:t>stockage.</a:t>
            </a:r>
          </a:p>
          <a:p>
            <a:endParaRPr lang="fr-FR" sz="1100" dirty="0"/>
          </a:p>
          <a:p>
            <a:endParaRPr lang="fr-FR" sz="1100" dirty="0" smtClean="0"/>
          </a:p>
          <a:p>
            <a:pPr marL="285750" indent="-285750">
              <a:buFontTx/>
              <a:buChar char="-"/>
            </a:pPr>
            <a:r>
              <a:rPr lang="fr-FR" dirty="0" smtClean="0"/>
              <a:t>Virtual </a:t>
            </a:r>
            <a:r>
              <a:rPr lang="fr-FR" dirty="0" err="1" smtClean="0"/>
              <a:t>disk</a:t>
            </a:r>
            <a:r>
              <a:rPr lang="fr-FR" dirty="0" smtClean="0"/>
              <a:t> (.</a:t>
            </a:r>
            <a:r>
              <a:rPr lang="fr-FR" dirty="0" err="1" smtClean="0"/>
              <a:t>vmdk</a:t>
            </a:r>
            <a:r>
              <a:rPr lang="fr-FR" dirty="0" smtClean="0"/>
              <a:t>)</a:t>
            </a:r>
          </a:p>
          <a:p>
            <a:pPr marL="285750" indent="-285750">
              <a:buFontTx/>
              <a:buChar char="-"/>
            </a:pPr>
            <a:r>
              <a:rPr lang="fr-FR" b="1" dirty="0" smtClean="0"/>
              <a:t>Virtual machine swap file (.</a:t>
            </a:r>
            <a:r>
              <a:rPr lang="fr-FR" b="1" dirty="0" err="1" smtClean="0"/>
              <a:t>vswp</a:t>
            </a:r>
            <a:r>
              <a:rPr lang="fr-FR" b="1" dirty="0" smtClean="0"/>
              <a:t>)  </a:t>
            </a:r>
            <a:endParaRPr lang="fr-FR" b="1" dirty="0" smtClean="0"/>
          </a:p>
        </p:txBody>
      </p:sp>
      <p:sp>
        <p:nvSpPr>
          <p:cNvPr id="7" name="ZoneTexte 6"/>
          <p:cNvSpPr txBox="1"/>
          <p:nvPr/>
        </p:nvSpPr>
        <p:spPr>
          <a:xfrm>
            <a:off x="1580425"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6" name="Image 5"/>
          <p:cNvPicPr>
            <a:picLocks noChangeAspect="1"/>
          </p:cNvPicPr>
          <p:nvPr/>
        </p:nvPicPr>
        <p:blipFill>
          <a:blip r:embed="rId2"/>
          <a:stretch>
            <a:fillRect/>
          </a:stretch>
        </p:blipFill>
        <p:spPr>
          <a:xfrm>
            <a:off x="4974873" y="2115165"/>
            <a:ext cx="7035079" cy="3960000"/>
          </a:xfrm>
          <a:prstGeom prst="rect">
            <a:avLst/>
          </a:prstGeom>
        </p:spPr>
      </p:pic>
    </p:spTree>
    <p:extLst>
      <p:ext uri="{BB962C8B-B14F-4D97-AF65-F5344CB8AC3E}">
        <p14:creationId xmlns:p14="http://schemas.microsoft.com/office/powerpoint/2010/main" val="29015598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666205" y="2389574"/>
            <a:ext cx="6818812" cy="3139321"/>
          </a:xfrm>
          <a:prstGeom prst="rect">
            <a:avLst/>
          </a:prstGeom>
          <a:noFill/>
        </p:spPr>
        <p:txBody>
          <a:bodyPr wrap="square" rtlCol="0">
            <a:spAutoFit/>
          </a:bodyPr>
          <a:lstStyle/>
          <a:p>
            <a:pPr marL="285750" indent="-285750">
              <a:buFont typeface="Wingdings" panose="05000000000000000000" pitchFamily="2" charset="2"/>
              <a:buChar char="§"/>
            </a:pPr>
            <a:r>
              <a:rPr lang="fr-FR" b="1" dirty="0"/>
              <a:t>Processeur CPU </a:t>
            </a:r>
            <a:r>
              <a:rPr lang="fr-FR" dirty="0"/>
              <a:t>(Central </a:t>
            </a:r>
            <a:r>
              <a:rPr lang="fr-FR" dirty="0" err="1"/>
              <a:t>Processing</a:t>
            </a:r>
            <a:r>
              <a:rPr lang="fr-FR" dirty="0"/>
              <a:t> Unit): réalise la partie traitement</a:t>
            </a:r>
          </a:p>
          <a:p>
            <a:pPr marL="285750" indent="-285750">
              <a:buFont typeface="Wingdings" panose="05000000000000000000" pitchFamily="2" charset="2"/>
              <a:buChar char="§"/>
            </a:pPr>
            <a:r>
              <a:rPr lang="fr-FR" b="1" dirty="0" smtClean="0"/>
              <a:t>RAM</a:t>
            </a:r>
            <a:r>
              <a:rPr lang="fr-FR" dirty="0" smtClean="0"/>
              <a:t> </a:t>
            </a:r>
            <a:r>
              <a:rPr lang="fr-FR" dirty="0"/>
              <a:t>(</a:t>
            </a:r>
            <a:r>
              <a:rPr lang="fr-FR" dirty="0" err="1"/>
              <a:t>Random</a:t>
            </a:r>
            <a:r>
              <a:rPr lang="fr-FR" dirty="0"/>
              <a:t> Access Memory ou mémoire à accès direct): stocke et empile les instructions cours </a:t>
            </a:r>
            <a:r>
              <a:rPr lang="fr-FR" dirty="0" smtClean="0"/>
              <a:t> terme</a:t>
            </a:r>
            <a:r>
              <a:rPr lang="fr-FR" dirty="0"/>
              <a:t>.</a:t>
            </a:r>
          </a:p>
          <a:p>
            <a:pPr marL="285750" indent="-285750">
              <a:buFont typeface="Wingdings" panose="05000000000000000000" pitchFamily="2" charset="2"/>
              <a:buChar char="§"/>
            </a:pPr>
            <a:r>
              <a:rPr lang="fr-FR" b="1" dirty="0" smtClean="0"/>
              <a:t>Stockage</a:t>
            </a:r>
            <a:r>
              <a:rPr lang="fr-FR" dirty="0"/>
              <a:t>: mémoire des données long </a:t>
            </a:r>
            <a:r>
              <a:rPr lang="fr-FR" dirty="0" smtClean="0"/>
              <a:t>terme.</a:t>
            </a:r>
          </a:p>
          <a:p>
            <a:pPr marL="285750" indent="-285750">
              <a:buFont typeface="Wingdings" panose="05000000000000000000" pitchFamily="2" charset="2"/>
              <a:buChar char="§"/>
            </a:pPr>
            <a:r>
              <a:rPr lang="fr-FR" b="1" dirty="0" smtClean="0"/>
              <a:t>Cartes </a:t>
            </a:r>
            <a:r>
              <a:rPr lang="fr-FR" b="1" dirty="0"/>
              <a:t>d’interface réseau (NIC) </a:t>
            </a:r>
            <a:r>
              <a:rPr lang="fr-FR" dirty="0"/>
              <a:t>: elle permet à la machine de </a:t>
            </a:r>
            <a:r>
              <a:rPr lang="fr-FR" dirty="0" smtClean="0"/>
              <a:t>se connecter </a:t>
            </a:r>
            <a:r>
              <a:rPr lang="fr-FR" dirty="0"/>
              <a:t>à d’autres machines </a:t>
            </a:r>
            <a:r>
              <a:rPr lang="fr-FR" dirty="0" smtClean="0"/>
              <a:t>ou </a:t>
            </a:r>
            <a:r>
              <a:rPr lang="fr-FR" dirty="0"/>
              <a:t>d’autres équipements via un réseau.</a:t>
            </a:r>
          </a:p>
          <a:p>
            <a:endParaRPr lang="fr-FR" dirty="0" smtClean="0"/>
          </a:p>
          <a:p>
            <a:r>
              <a:rPr lang="fr-FR" dirty="0" smtClean="0"/>
              <a:t>NB </a:t>
            </a:r>
            <a:r>
              <a:rPr lang="fr-FR" dirty="0"/>
              <a:t>:OS communique avec les pilotes (drivers) afin d’accéder aux ressources du </a:t>
            </a:r>
            <a:r>
              <a:rPr lang="fr-FR" dirty="0" smtClean="0"/>
              <a:t>serveur.</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0"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1 . </a:t>
            </a:r>
            <a:r>
              <a:rPr lang="fr-FR" dirty="0" smtClean="0">
                <a:solidFill>
                  <a:schemeClr val="accent2"/>
                </a:solidFill>
              </a:rPr>
              <a:t>Généralités</a:t>
            </a:r>
            <a:endParaRPr lang="fr-FR" dirty="0">
              <a:solidFill>
                <a:schemeClr val="accent2"/>
              </a:solidFill>
            </a:endParaRPr>
          </a:p>
        </p:txBody>
      </p:sp>
      <p:pic>
        <p:nvPicPr>
          <p:cNvPr id="6" name="Image 5"/>
          <p:cNvPicPr>
            <a:picLocks noChangeAspect="1"/>
          </p:cNvPicPr>
          <p:nvPr/>
        </p:nvPicPr>
        <p:blipFill>
          <a:blip r:embed="rId2"/>
          <a:stretch>
            <a:fillRect/>
          </a:stretch>
        </p:blipFill>
        <p:spPr>
          <a:xfrm>
            <a:off x="7617438" y="2147895"/>
            <a:ext cx="4566040" cy="2952000"/>
          </a:xfrm>
          <a:prstGeom prst="rect">
            <a:avLst/>
          </a:prstGeom>
        </p:spPr>
      </p:pic>
      <p:sp>
        <p:nvSpPr>
          <p:cNvPr id="7" name="ZoneTexte 6"/>
          <p:cNvSpPr txBox="1"/>
          <p:nvPr/>
        </p:nvSpPr>
        <p:spPr>
          <a:xfrm>
            <a:off x="1580425" y="1231037"/>
            <a:ext cx="2566280" cy="369332"/>
          </a:xfrm>
          <a:prstGeom prst="rect">
            <a:avLst/>
          </a:prstGeom>
          <a:noFill/>
        </p:spPr>
        <p:txBody>
          <a:bodyPr wrap="none" rtlCol="0">
            <a:spAutoFit/>
          </a:bodyPr>
          <a:lstStyle/>
          <a:p>
            <a:r>
              <a:rPr lang="fr-FR" b="1" dirty="0" smtClean="0"/>
              <a:t>=&gt;  Serveur Informatique</a:t>
            </a:r>
            <a:endParaRPr lang="fr-FR" b="1" dirty="0"/>
          </a:p>
        </p:txBody>
      </p:sp>
    </p:spTree>
    <p:extLst>
      <p:ext uri="{BB962C8B-B14F-4D97-AF65-F5344CB8AC3E}">
        <p14:creationId xmlns:p14="http://schemas.microsoft.com/office/powerpoint/2010/main" val="4670652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648915" y="2695321"/>
            <a:ext cx="4116951" cy="2092881"/>
          </a:xfrm>
          <a:prstGeom prst="rect">
            <a:avLst/>
          </a:prstGeom>
          <a:noFill/>
        </p:spPr>
        <p:txBody>
          <a:bodyPr wrap="square" rtlCol="0">
            <a:spAutoFit/>
          </a:bodyPr>
          <a:lstStyle/>
          <a:p>
            <a:r>
              <a:rPr lang="fr-FR" dirty="0"/>
              <a:t>Du point de vue de l'hyperviseur, </a:t>
            </a:r>
            <a:r>
              <a:rPr lang="fr-FR" b="1" dirty="0"/>
              <a:t>une VM est composée d'un  ensemble de fichiers </a:t>
            </a:r>
            <a:r>
              <a:rPr lang="fr-FR" dirty="0"/>
              <a:t>résidant sur un dispositif de </a:t>
            </a:r>
            <a:r>
              <a:rPr lang="fr-FR" dirty="0" smtClean="0"/>
              <a:t>stockage.</a:t>
            </a:r>
          </a:p>
          <a:p>
            <a:endParaRPr lang="fr-FR" sz="1100" dirty="0"/>
          </a:p>
          <a:p>
            <a:endParaRPr lang="fr-FR" sz="1100" dirty="0" smtClean="0"/>
          </a:p>
          <a:p>
            <a:pPr marL="285750" indent="-285750">
              <a:buFontTx/>
              <a:buChar char="-"/>
            </a:pPr>
            <a:r>
              <a:rPr lang="fr-FR" dirty="0" smtClean="0"/>
              <a:t>Virtual </a:t>
            </a:r>
            <a:r>
              <a:rPr lang="fr-FR" dirty="0" err="1" smtClean="0"/>
              <a:t>disk</a:t>
            </a:r>
            <a:r>
              <a:rPr lang="fr-FR" dirty="0" smtClean="0"/>
              <a:t> (.</a:t>
            </a:r>
            <a:r>
              <a:rPr lang="fr-FR" dirty="0" err="1" smtClean="0"/>
              <a:t>vmdk</a:t>
            </a:r>
            <a:r>
              <a:rPr lang="fr-FR" dirty="0" smtClean="0"/>
              <a:t>)</a:t>
            </a:r>
          </a:p>
          <a:p>
            <a:pPr marL="285750" indent="-285750">
              <a:buFontTx/>
              <a:buChar char="-"/>
            </a:pPr>
            <a:r>
              <a:rPr lang="fr-FR" dirty="0"/>
              <a:t>Virtual machine swap file (.</a:t>
            </a:r>
            <a:r>
              <a:rPr lang="fr-FR" dirty="0" err="1"/>
              <a:t>vswp</a:t>
            </a:r>
            <a:r>
              <a:rPr lang="fr-FR" dirty="0"/>
              <a:t>)  </a:t>
            </a:r>
            <a:endParaRPr lang="fr-FR" dirty="0" smtClean="0"/>
          </a:p>
          <a:p>
            <a:pPr marL="285750" indent="-285750">
              <a:buFontTx/>
              <a:buChar char="-"/>
            </a:pPr>
            <a:r>
              <a:rPr lang="fr-FR" b="1" dirty="0" smtClean="0"/>
              <a:t>Log (.log)</a:t>
            </a:r>
            <a:endParaRPr lang="fr-FR" b="1" dirty="0"/>
          </a:p>
        </p:txBody>
      </p:sp>
      <p:sp>
        <p:nvSpPr>
          <p:cNvPr id="7" name="ZoneTexte 6"/>
          <p:cNvSpPr txBox="1"/>
          <p:nvPr/>
        </p:nvSpPr>
        <p:spPr>
          <a:xfrm>
            <a:off x="1580425"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5" name="Image 4"/>
          <p:cNvPicPr>
            <a:picLocks noChangeAspect="1"/>
          </p:cNvPicPr>
          <p:nvPr/>
        </p:nvPicPr>
        <p:blipFill>
          <a:blip r:embed="rId2"/>
          <a:stretch>
            <a:fillRect/>
          </a:stretch>
        </p:blipFill>
        <p:spPr>
          <a:xfrm>
            <a:off x="4922621" y="2188924"/>
            <a:ext cx="7065878" cy="3960000"/>
          </a:xfrm>
          <a:prstGeom prst="rect">
            <a:avLst/>
          </a:prstGeom>
        </p:spPr>
      </p:pic>
    </p:spTree>
    <p:extLst>
      <p:ext uri="{BB962C8B-B14F-4D97-AF65-F5344CB8AC3E}">
        <p14:creationId xmlns:p14="http://schemas.microsoft.com/office/powerpoint/2010/main" val="29097762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41</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648915" y="2635200"/>
            <a:ext cx="4116951" cy="2369880"/>
          </a:xfrm>
          <a:prstGeom prst="rect">
            <a:avLst/>
          </a:prstGeom>
          <a:noFill/>
        </p:spPr>
        <p:txBody>
          <a:bodyPr wrap="square" rtlCol="0">
            <a:spAutoFit/>
          </a:bodyPr>
          <a:lstStyle/>
          <a:p>
            <a:r>
              <a:rPr lang="fr-FR" dirty="0"/>
              <a:t>Du point de vue de l'hyperviseur, </a:t>
            </a:r>
            <a:r>
              <a:rPr lang="fr-FR" b="1" dirty="0"/>
              <a:t>une VM est composée d'un  ensemble de fichiers </a:t>
            </a:r>
            <a:r>
              <a:rPr lang="fr-FR" dirty="0"/>
              <a:t>résidant sur un dispositif de </a:t>
            </a:r>
            <a:r>
              <a:rPr lang="fr-FR" dirty="0" smtClean="0"/>
              <a:t>stockage.</a:t>
            </a:r>
          </a:p>
          <a:p>
            <a:endParaRPr lang="fr-FR" sz="1100" dirty="0"/>
          </a:p>
          <a:p>
            <a:endParaRPr lang="fr-FR" sz="1100" dirty="0" smtClean="0"/>
          </a:p>
          <a:p>
            <a:pPr marL="285750" indent="-285750">
              <a:buFontTx/>
              <a:buChar char="-"/>
            </a:pPr>
            <a:r>
              <a:rPr lang="fr-FR" dirty="0" smtClean="0"/>
              <a:t>Virtual </a:t>
            </a:r>
            <a:r>
              <a:rPr lang="fr-FR" dirty="0" err="1" smtClean="0"/>
              <a:t>disk</a:t>
            </a:r>
            <a:r>
              <a:rPr lang="fr-FR" dirty="0" smtClean="0"/>
              <a:t> (.</a:t>
            </a:r>
            <a:r>
              <a:rPr lang="fr-FR" dirty="0" err="1" smtClean="0"/>
              <a:t>vmdk</a:t>
            </a:r>
            <a:r>
              <a:rPr lang="fr-FR" dirty="0" smtClean="0"/>
              <a:t>)</a:t>
            </a:r>
          </a:p>
          <a:p>
            <a:pPr marL="285750" indent="-285750">
              <a:buFontTx/>
              <a:buChar char="-"/>
            </a:pPr>
            <a:r>
              <a:rPr lang="fr-FR" dirty="0"/>
              <a:t>Virtual machine swap file (.</a:t>
            </a:r>
            <a:r>
              <a:rPr lang="fr-FR" dirty="0" err="1"/>
              <a:t>vswp</a:t>
            </a:r>
            <a:r>
              <a:rPr lang="fr-FR" dirty="0"/>
              <a:t>)  </a:t>
            </a:r>
            <a:endParaRPr lang="fr-FR" dirty="0" smtClean="0"/>
          </a:p>
          <a:p>
            <a:pPr marL="285750" indent="-285750">
              <a:buFontTx/>
              <a:buChar char="-"/>
            </a:pPr>
            <a:r>
              <a:rPr lang="fr-FR" dirty="0" smtClean="0"/>
              <a:t>Log (.log)</a:t>
            </a:r>
          </a:p>
          <a:p>
            <a:pPr marL="285750" indent="-285750">
              <a:buFontTx/>
              <a:buChar char="-"/>
            </a:pPr>
            <a:r>
              <a:rPr lang="fr-FR" b="1" dirty="0" smtClean="0"/>
              <a:t>Configuration (.</a:t>
            </a:r>
            <a:r>
              <a:rPr lang="fr-FR" b="1" dirty="0" err="1" smtClean="0"/>
              <a:t>vmx</a:t>
            </a:r>
            <a:r>
              <a:rPr lang="fr-FR" b="1" dirty="0" smtClean="0"/>
              <a:t>)</a:t>
            </a:r>
            <a:endParaRPr lang="fr-FR" b="1" dirty="0"/>
          </a:p>
        </p:txBody>
      </p:sp>
      <p:sp>
        <p:nvSpPr>
          <p:cNvPr id="7" name="ZoneTexte 6"/>
          <p:cNvSpPr txBox="1"/>
          <p:nvPr/>
        </p:nvSpPr>
        <p:spPr>
          <a:xfrm>
            <a:off x="1580425"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6" name="Image 5"/>
          <p:cNvPicPr>
            <a:picLocks noChangeAspect="1"/>
          </p:cNvPicPr>
          <p:nvPr/>
        </p:nvPicPr>
        <p:blipFill>
          <a:blip r:embed="rId2"/>
          <a:stretch>
            <a:fillRect/>
          </a:stretch>
        </p:blipFill>
        <p:spPr>
          <a:xfrm>
            <a:off x="4922621" y="2188924"/>
            <a:ext cx="7046147" cy="3960000"/>
          </a:xfrm>
          <a:prstGeom prst="rect">
            <a:avLst/>
          </a:prstGeom>
        </p:spPr>
      </p:pic>
    </p:spTree>
    <p:extLst>
      <p:ext uri="{BB962C8B-B14F-4D97-AF65-F5344CB8AC3E}">
        <p14:creationId xmlns:p14="http://schemas.microsoft.com/office/powerpoint/2010/main" val="13823299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42</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635851" y="2496701"/>
            <a:ext cx="4116951" cy="2646878"/>
          </a:xfrm>
          <a:prstGeom prst="rect">
            <a:avLst/>
          </a:prstGeom>
          <a:noFill/>
        </p:spPr>
        <p:txBody>
          <a:bodyPr wrap="square" rtlCol="0">
            <a:spAutoFit/>
          </a:bodyPr>
          <a:lstStyle/>
          <a:p>
            <a:r>
              <a:rPr lang="fr-FR" dirty="0"/>
              <a:t>Du point de vue de l'hyperviseur, </a:t>
            </a:r>
            <a:r>
              <a:rPr lang="fr-FR" b="1" dirty="0"/>
              <a:t>une VM est composée d'un  ensemble de fichiers </a:t>
            </a:r>
            <a:r>
              <a:rPr lang="fr-FR" dirty="0"/>
              <a:t>résidant sur un dispositif de </a:t>
            </a:r>
            <a:r>
              <a:rPr lang="fr-FR" dirty="0" smtClean="0"/>
              <a:t>stockage.</a:t>
            </a:r>
          </a:p>
          <a:p>
            <a:endParaRPr lang="fr-FR" sz="1100" dirty="0"/>
          </a:p>
          <a:p>
            <a:endParaRPr lang="fr-FR" sz="1100" dirty="0" smtClean="0"/>
          </a:p>
          <a:p>
            <a:pPr marL="285750" indent="-285750">
              <a:buFontTx/>
              <a:buChar char="-"/>
            </a:pPr>
            <a:r>
              <a:rPr lang="fr-FR" dirty="0" smtClean="0"/>
              <a:t>Virtual </a:t>
            </a:r>
            <a:r>
              <a:rPr lang="fr-FR" dirty="0" err="1" smtClean="0"/>
              <a:t>disk</a:t>
            </a:r>
            <a:r>
              <a:rPr lang="fr-FR" dirty="0" smtClean="0"/>
              <a:t> (.</a:t>
            </a:r>
            <a:r>
              <a:rPr lang="fr-FR" dirty="0" err="1" smtClean="0"/>
              <a:t>vmdk</a:t>
            </a:r>
            <a:r>
              <a:rPr lang="fr-FR" dirty="0" smtClean="0"/>
              <a:t>)</a:t>
            </a:r>
          </a:p>
          <a:p>
            <a:pPr marL="285750" indent="-285750">
              <a:buFontTx/>
              <a:buChar char="-"/>
            </a:pPr>
            <a:r>
              <a:rPr lang="fr-FR" dirty="0"/>
              <a:t>Virtual machine swap file (.</a:t>
            </a:r>
            <a:r>
              <a:rPr lang="fr-FR" dirty="0" err="1"/>
              <a:t>vswp</a:t>
            </a:r>
            <a:r>
              <a:rPr lang="fr-FR" dirty="0"/>
              <a:t>)  </a:t>
            </a:r>
            <a:endParaRPr lang="fr-FR" dirty="0" smtClean="0"/>
          </a:p>
          <a:p>
            <a:pPr marL="285750" indent="-285750">
              <a:buFontTx/>
              <a:buChar char="-"/>
            </a:pPr>
            <a:r>
              <a:rPr lang="fr-FR" dirty="0" smtClean="0"/>
              <a:t>Log (.log)</a:t>
            </a:r>
          </a:p>
          <a:p>
            <a:pPr marL="285750" indent="-285750">
              <a:buFontTx/>
              <a:buChar char="-"/>
            </a:pPr>
            <a:r>
              <a:rPr lang="fr-FR" dirty="0" smtClean="0"/>
              <a:t>Configuration (.</a:t>
            </a:r>
            <a:r>
              <a:rPr lang="fr-FR" dirty="0" err="1" smtClean="0"/>
              <a:t>vmx</a:t>
            </a:r>
            <a:r>
              <a:rPr lang="fr-FR" dirty="0" smtClean="0"/>
              <a:t>)</a:t>
            </a:r>
          </a:p>
          <a:p>
            <a:pPr marL="285750" indent="-285750">
              <a:buFontTx/>
              <a:buChar char="-"/>
            </a:pPr>
            <a:r>
              <a:rPr lang="fr-FR" b="1" dirty="0" smtClean="0"/>
              <a:t>Configuration Bios ou EFI (.</a:t>
            </a:r>
            <a:r>
              <a:rPr lang="fr-FR" b="1" dirty="0" err="1" smtClean="0"/>
              <a:t>nvram</a:t>
            </a:r>
            <a:r>
              <a:rPr lang="fr-FR" b="1" dirty="0"/>
              <a:t>)</a:t>
            </a:r>
          </a:p>
        </p:txBody>
      </p:sp>
      <p:sp>
        <p:nvSpPr>
          <p:cNvPr id="7" name="ZoneTexte 6"/>
          <p:cNvSpPr txBox="1"/>
          <p:nvPr/>
        </p:nvSpPr>
        <p:spPr>
          <a:xfrm>
            <a:off x="1580425"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5" name="Image 4"/>
          <p:cNvPicPr>
            <a:picLocks noChangeAspect="1"/>
          </p:cNvPicPr>
          <p:nvPr/>
        </p:nvPicPr>
        <p:blipFill>
          <a:blip r:embed="rId2"/>
          <a:stretch>
            <a:fillRect/>
          </a:stretch>
        </p:blipFill>
        <p:spPr>
          <a:xfrm>
            <a:off x="4922621" y="2160196"/>
            <a:ext cx="7035079" cy="3960000"/>
          </a:xfrm>
          <a:prstGeom prst="rect">
            <a:avLst/>
          </a:prstGeom>
        </p:spPr>
      </p:pic>
    </p:spTree>
    <p:extLst>
      <p:ext uri="{BB962C8B-B14F-4D97-AF65-F5344CB8AC3E}">
        <p14:creationId xmlns:p14="http://schemas.microsoft.com/office/powerpoint/2010/main" val="36021713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43</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32908" y="2867393"/>
            <a:ext cx="2936864" cy="538609"/>
          </a:xfrm>
          <a:prstGeom prst="rect">
            <a:avLst/>
          </a:prstGeom>
          <a:noFill/>
        </p:spPr>
        <p:txBody>
          <a:bodyPr wrap="square" rtlCol="0">
            <a:spAutoFit/>
          </a:bodyPr>
          <a:lstStyle/>
          <a:p>
            <a:r>
              <a:rPr lang="fr-FR" u="sng" dirty="0" smtClean="0"/>
              <a:t>Fichiers de Machine Virtuelle</a:t>
            </a:r>
          </a:p>
          <a:p>
            <a:endParaRPr lang="fr-FR" sz="1100" dirty="0"/>
          </a:p>
        </p:txBody>
      </p:sp>
      <p:sp>
        <p:nvSpPr>
          <p:cNvPr id="7" name="ZoneTexte 6"/>
          <p:cNvSpPr txBox="1"/>
          <p:nvPr/>
        </p:nvSpPr>
        <p:spPr>
          <a:xfrm>
            <a:off x="1475921" y="1231037"/>
            <a:ext cx="2760692" cy="369332"/>
          </a:xfrm>
          <a:prstGeom prst="rect">
            <a:avLst/>
          </a:prstGeom>
          <a:noFill/>
        </p:spPr>
        <p:txBody>
          <a:bodyPr wrap="none" rtlCol="0">
            <a:spAutoFit/>
          </a:bodyPr>
          <a:lstStyle/>
          <a:p>
            <a:r>
              <a:rPr lang="fr-FR" b="1" dirty="0" smtClean="0"/>
              <a:t>=&gt;  </a:t>
            </a:r>
            <a:r>
              <a:rPr lang="fr-FR" b="1" dirty="0" smtClean="0"/>
              <a:t>Machine Virtuelle (VM)</a:t>
            </a:r>
            <a:endParaRPr lang="fr-FR" b="1" dirty="0"/>
          </a:p>
        </p:txBody>
      </p:sp>
      <p:pic>
        <p:nvPicPr>
          <p:cNvPr id="9" name="Image 8"/>
          <p:cNvPicPr>
            <a:picLocks noChangeAspect="1"/>
          </p:cNvPicPr>
          <p:nvPr/>
        </p:nvPicPr>
        <p:blipFill>
          <a:blip r:embed="rId2"/>
          <a:stretch>
            <a:fillRect/>
          </a:stretch>
        </p:blipFill>
        <p:spPr>
          <a:xfrm>
            <a:off x="3622517" y="1062000"/>
            <a:ext cx="8582546" cy="5796000"/>
          </a:xfrm>
          <a:prstGeom prst="rect">
            <a:avLst/>
          </a:prstGeom>
        </p:spPr>
      </p:pic>
    </p:spTree>
    <p:extLst>
      <p:ext uri="{BB962C8B-B14F-4D97-AF65-F5344CB8AC3E}">
        <p14:creationId xmlns:p14="http://schemas.microsoft.com/office/powerpoint/2010/main" val="2491608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44</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149840" cy="4278094"/>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(Virtualisation Complète)</a:t>
            </a:r>
            <a:endParaRPr lang="fr-FR" b="1" dirty="0" smtClean="0">
              <a:solidFill>
                <a:srgbClr val="0070C0"/>
              </a:solidFill>
            </a:endParaRPr>
          </a:p>
          <a:p>
            <a:endParaRPr lang="fr-FR" sz="1100" dirty="0" smtClean="0"/>
          </a:p>
          <a:p>
            <a:endParaRPr lang="fr-FR" sz="1100" dirty="0" smtClean="0"/>
          </a:p>
          <a:p>
            <a:r>
              <a:rPr lang="fr-FR" b="1" dirty="0"/>
              <a:t>La virtualisation complète (full </a:t>
            </a:r>
            <a:r>
              <a:rPr lang="fr-FR" b="1" dirty="0" err="1"/>
              <a:t>virtualization</a:t>
            </a:r>
            <a:r>
              <a:rPr lang="fr-FR" b="1" dirty="0"/>
              <a:t>) est une technologie utilisée par </a:t>
            </a:r>
            <a:r>
              <a:rPr lang="fr-FR" b="1" dirty="0" smtClean="0"/>
              <a:t>les hyperviseurs </a:t>
            </a:r>
            <a:r>
              <a:rPr lang="fr-FR" b="1" dirty="0"/>
              <a:t>(type 2</a:t>
            </a:r>
            <a:r>
              <a:rPr lang="fr-FR" b="1" dirty="0" smtClean="0"/>
              <a:t>) qui </a:t>
            </a:r>
            <a:r>
              <a:rPr lang="fr-FR" b="1" dirty="0"/>
              <a:t>permet de faire fonctionner n’importe quel système </a:t>
            </a:r>
            <a:r>
              <a:rPr lang="fr-FR" b="1" dirty="0" smtClean="0"/>
              <a:t>d’exploitation en </a:t>
            </a:r>
            <a:r>
              <a:rPr lang="fr-FR" b="1" dirty="0"/>
              <a:t>tant qu’invité dans une machine virtuelle.</a:t>
            </a:r>
          </a:p>
          <a:p>
            <a:endParaRPr lang="fr-FR" dirty="0" smtClean="0"/>
          </a:p>
          <a:p>
            <a:r>
              <a:rPr lang="fr-FR" dirty="0" smtClean="0"/>
              <a:t>Autrement </a:t>
            </a:r>
            <a:r>
              <a:rPr lang="fr-FR" dirty="0"/>
              <a:t>dit, émuler un environnement matériel complet (intégralité d'une </a:t>
            </a:r>
            <a:r>
              <a:rPr lang="fr-FR" dirty="0" smtClean="0"/>
              <a:t>machine physique</a:t>
            </a:r>
            <a:r>
              <a:rPr lang="fr-FR" dirty="0"/>
              <a:t>) sur chaque machine virtuelle (VM).</a:t>
            </a:r>
          </a:p>
          <a:p>
            <a:endParaRPr lang="fr-FR" dirty="0" smtClean="0"/>
          </a:p>
          <a:p>
            <a:pPr marL="742950" lvl="1" indent="-285750">
              <a:buFont typeface="Courier New" panose="02070309020205020404" pitchFamily="49" charset="0"/>
              <a:buChar char="o"/>
            </a:pPr>
            <a:r>
              <a:rPr lang="fr-FR" dirty="0" smtClean="0"/>
              <a:t>L’hyperviseur </a:t>
            </a:r>
            <a:r>
              <a:rPr lang="fr-FR" u="sng" dirty="0"/>
              <a:t>crée un environnement virtuel complet </a:t>
            </a:r>
            <a:r>
              <a:rPr lang="fr-FR" dirty="0"/>
              <a:t>simulant littéralement un nouvel </a:t>
            </a:r>
            <a:r>
              <a:rPr lang="fr-FR" dirty="0" smtClean="0"/>
              <a:t>ordinateur complet</a:t>
            </a:r>
            <a:r>
              <a:rPr lang="fr-FR" dirty="0"/>
              <a:t>, avec du "faux matériel". </a:t>
            </a:r>
            <a:endParaRPr lang="fr-FR" dirty="0" smtClean="0"/>
          </a:p>
          <a:p>
            <a:pPr marL="742950" lvl="1" indent="-285750">
              <a:buFont typeface="Courier New" panose="02070309020205020404" pitchFamily="49" charset="0"/>
              <a:buChar char="o"/>
            </a:pPr>
            <a:endParaRPr lang="fr-FR" sz="800" dirty="0"/>
          </a:p>
          <a:p>
            <a:pPr marL="742950" lvl="1" indent="-285750">
              <a:buFont typeface="Courier New" panose="02070309020205020404" pitchFamily="49" charset="0"/>
              <a:buChar char="o"/>
            </a:pPr>
            <a:r>
              <a:rPr lang="fr-FR" dirty="0" smtClean="0"/>
              <a:t>En </a:t>
            </a:r>
            <a:r>
              <a:rPr lang="fr-FR" dirty="0"/>
              <a:t>virtualisation complète, les systèmes d'exploitation et applications sont conçus pour </a:t>
            </a:r>
            <a:r>
              <a:rPr lang="fr-FR" dirty="0" smtClean="0"/>
              <a:t>fonctionner </a:t>
            </a:r>
            <a:r>
              <a:rPr lang="fr-FR" dirty="0"/>
              <a:t>sur la </a:t>
            </a:r>
            <a:r>
              <a:rPr lang="fr-FR" u="sng" dirty="0"/>
              <a:t>même architecture que celle de la machine physique hôte</a:t>
            </a:r>
            <a:r>
              <a:rPr lang="fr-FR" dirty="0" smtClean="0"/>
              <a:t>.</a:t>
            </a:r>
          </a:p>
          <a:p>
            <a:pPr marL="742950" lvl="1" indent="-285750">
              <a:buFont typeface="Courier New" panose="02070309020205020404" pitchFamily="49" charset="0"/>
              <a:buChar char="o"/>
            </a:pPr>
            <a:endParaRPr lang="fr-FR" sz="800" dirty="0"/>
          </a:p>
          <a:p>
            <a:pPr marL="742950" lvl="1" indent="-285750">
              <a:buFont typeface="Courier New" panose="02070309020205020404" pitchFamily="49" charset="0"/>
              <a:buChar char="o"/>
            </a:pPr>
            <a:r>
              <a:rPr lang="fr-FR" dirty="0" smtClean="0"/>
              <a:t>Chaque </a:t>
            </a:r>
            <a:r>
              <a:rPr lang="fr-FR" dirty="0"/>
              <a:t>système invité « croit » s'exécuter sur une véritable machine </a:t>
            </a:r>
            <a:r>
              <a:rPr lang="fr-FR" dirty="0" smtClean="0"/>
              <a:t>physique.</a:t>
            </a:r>
            <a:endParaRPr lang="fr-FR" dirty="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40524687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149840" cy="538609"/>
          </a:xfrm>
          <a:prstGeom prst="rect">
            <a:avLst/>
          </a:prstGeom>
          <a:noFill/>
        </p:spPr>
        <p:txBody>
          <a:bodyPr wrap="square" rtlCol="0">
            <a:spAutoFit/>
          </a:bodyPr>
          <a:lstStyle/>
          <a:p>
            <a:r>
              <a:rPr lang="fr-FR" b="1" dirty="0">
                <a:solidFill>
                  <a:srgbClr val="0070C0"/>
                </a:solidFill>
              </a:rPr>
              <a:t>1 -- Full </a:t>
            </a:r>
            <a:r>
              <a:rPr lang="fr-FR" b="1" dirty="0" err="1">
                <a:solidFill>
                  <a:srgbClr val="0070C0"/>
                </a:solidFill>
              </a:rPr>
              <a:t>Virtualization</a:t>
            </a:r>
            <a:r>
              <a:rPr lang="fr-FR" b="1" dirty="0">
                <a:solidFill>
                  <a:srgbClr val="0070C0"/>
                </a:solidFill>
              </a:rPr>
              <a:t>  (Virtualisation Complète)</a:t>
            </a:r>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5" name="Image 4"/>
          <p:cNvPicPr>
            <a:picLocks noChangeAspect="1"/>
          </p:cNvPicPr>
          <p:nvPr/>
        </p:nvPicPr>
        <p:blipFill>
          <a:blip r:embed="rId2"/>
          <a:stretch>
            <a:fillRect/>
          </a:stretch>
        </p:blipFill>
        <p:spPr>
          <a:xfrm>
            <a:off x="6328955" y="1846035"/>
            <a:ext cx="5100106" cy="4428000"/>
          </a:xfrm>
          <a:prstGeom prst="rect">
            <a:avLst/>
          </a:prstGeom>
        </p:spPr>
      </p:pic>
    </p:spTree>
    <p:extLst>
      <p:ext uri="{BB962C8B-B14F-4D97-AF65-F5344CB8AC3E}">
        <p14:creationId xmlns:p14="http://schemas.microsoft.com/office/powerpoint/2010/main" val="2190312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5238206" cy="4139595"/>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&amp; </a:t>
            </a:r>
            <a:r>
              <a:rPr lang="fr-FR" b="1" dirty="0" err="1" smtClean="0">
                <a:solidFill>
                  <a:srgbClr val="0070C0"/>
                </a:solidFill>
              </a:rPr>
              <a:t>Binary</a:t>
            </a:r>
            <a:r>
              <a:rPr lang="fr-FR" b="1" dirty="0" smtClean="0">
                <a:solidFill>
                  <a:srgbClr val="0070C0"/>
                </a:solidFill>
              </a:rPr>
              <a:t> Translation</a:t>
            </a:r>
            <a:endParaRPr lang="fr-FR" b="1" dirty="0" smtClean="0">
              <a:solidFill>
                <a:srgbClr val="0070C0"/>
              </a:solidFill>
            </a:endParaRPr>
          </a:p>
          <a:p>
            <a:endParaRPr lang="fr-FR" sz="1100" dirty="0" smtClean="0"/>
          </a:p>
          <a:p>
            <a:pPr algn="just"/>
            <a:r>
              <a:rPr lang="fr-FR" dirty="0"/>
              <a:t>VMware a développé en 1988 une technique appelée </a:t>
            </a:r>
            <a:r>
              <a:rPr lang="fr-FR" b="1" dirty="0"/>
              <a:t>translation binaire </a:t>
            </a:r>
            <a:r>
              <a:rPr lang="fr-FR" dirty="0"/>
              <a:t>« </a:t>
            </a:r>
            <a:r>
              <a:rPr lang="fr-FR" dirty="0" err="1" smtClean="0"/>
              <a:t>Binary</a:t>
            </a:r>
            <a:r>
              <a:rPr lang="fr-FR" dirty="0" smtClean="0"/>
              <a:t> Translation » qui </a:t>
            </a:r>
            <a:r>
              <a:rPr lang="fr-FR" dirty="0" err="1" smtClean="0"/>
              <a:t>gére</a:t>
            </a:r>
            <a:r>
              <a:rPr lang="fr-FR" dirty="0" smtClean="0"/>
              <a:t> la </a:t>
            </a:r>
            <a:r>
              <a:rPr lang="fr-FR" dirty="0"/>
              <a:t>demande (instruction) des composants virtuels pour s’exécuter </a:t>
            </a:r>
            <a:r>
              <a:rPr lang="fr-FR" dirty="0" smtClean="0"/>
              <a:t>par </a:t>
            </a:r>
            <a:r>
              <a:rPr lang="fr-FR" dirty="0"/>
              <a:t>le </a:t>
            </a:r>
            <a:r>
              <a:rPr lang="fr-FR" dirty="0" smtClean="0"/>
              <a:t>matériel.</a:t>
            </a:r>
          </a:p>
          <a:p>
            <a:endParaRPr lang="fr-FR" dirty="0"/>
          </a:p>
          <a:p>
            <a:r>
              <a:rPr lang="fr-FR" dirty="0" smtClean="0"/>
              <a:t>La </a:t>
            </a:r>
            <a:r>
              <a:rPr lang="fr-FR" u="sng" dirty="0" smtClean="0"/>
              <a:t>translation binaire</a:t>
            </a:r>
            <a:r>
              <a:rPr lang="fr-FR" dirty="0" smtClean="0"/>
              <a:t> permet </a:t>
            </a:r>
            <a:r>
              <a:rPr lang="fr-FR" dirty="0"/>
              <a:t>de : </a:t>
            </a:r>
            <a:endParaRPr lang="fr-FR" dirty="0" smtClean="0"/>
          </a:p>
          <a:p>
            <a:endParaRPr lang="fr-FR" dirty="0"/>
          </a:p>
          <a:p>
            <a:pPr marL="342900" indent="-342900" algn="just">
              <a:buFont typeface="+mj-lt"/>
              <a:buAutoNum type="arabicPeriod"/>
            </a:pPr>
            <a:r>
              <a:rPr lang="fr-FR" dirty="0" smtClean="0"/>
              <a:t>Placer </a:t>
            </a:r>
            <a:r>
              <a:rPr lang="fr-FR" dirty="0"/>
              <a:t>l’hyperviseur en Ring </a:t>
            </a:r>
            <a:r>
              <a:rPr lang="fr-FR" dirty="0" smtClean="0"/>
              <a:t>0,</a:t>
            </a:r>
          </a:p>
          <a:p>
            <a:pPr marL="342900" indent="-342900" algn="just">
              <a:buFont typeface="+mj-lt"/>
              <a:buAutoNum type="arabicPeriod"/>
            </a:pPr>
            <a:endParaRPr lang="fr-FR" sz="800" dirty="0" smtClean="0"/>
          </a:p>
          <a:p>
            <a:pPr marL="342900" indent="-342900" algn="just">
              <a:buFont typeface="+mj-lt"/>
              <a:buAutoNum type="arabicPeriod"/>
            </a:pPr>
            <a:r>
              <a:rPr lang="fr-FR" dirty="0" smtClean="0"/>
              <a:t>Déplacer les </a:t>
            </a:r>
            <a:r>
              <a:rPr lang="fr-FR" dirty="0"/>
              <a:t>OS à un niveau supérieur (Ring 1) tout en leur garantissant un niveau de </a:t>
            </a:r>
            <a:r>
              <a:rPr lang="fr-FR" dirty="0" smtClean="0"/>
              <a:t>privilège </a:t>
            </a:r>
            <a:r>
              <a:rPr lang="fr-FR" dirty="0"/>
              <a:t>supérieur à ceux des applicatifs (Ring 3)</a:t>
            </a:r>
          </a:p>
          <a:p>
            <a:endParaRPr lang="fr-FR"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6" name="Image 5"/>
          <p:cNvPicPr>
            <a:picLocks noChangeAspect="1"/>
          </p:cNvPicPr>
          <p:nvPr/>
        </p:nvPicPr>
        <p:blipFill>
          <a:blip r:embed="rId2"/>
          <a:stretch>
            <a:fillRect/>
          </a:stretch>
        </p:blipFill>
        <p:spPr>
          <a:xfrm>
            <a:off x="6589939" y="2436334"/>
            <a:ext cx="5528250" cy="3276000"/>
          </a:xfrm>
          <a:prstGeom prst="rect">
            <a:avLst/>
          </a:prstGeom>
        </p:spPr>
      </p:pic>
    </p:spTree>
    <p:extLst>
      <p:ext uri="{BB962C8B-B14F-4D97-AF65-F5344CB8AC3E}">
        <p14:creationId xmlns:p14="http://schemas.microsoft.com/office/powerpoint/2010/main" val="2608645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202092" cy="4031873"/>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&amp; </a:t>
            </a:r>
            <a:r>
              <a:rPr lang="fr-FR" b="1" dirty="0" err="1" smtClean="0">
                <a:solidFill>
                  <a:srgbClr val="0070C0"/>
                </a:solidFill>
              </a:rPr>
              <a:t>Binary</a:t>
            </a:r>
            <a:r>
              <a:rPr lang="fr-FR" b="1" dirty="0" smtClean="0">
                <a:solidFill>
                  <a:srgbClr val="0070C0"/>
                </a:solidFill>
              </a:rPr>
              <a:t> Translation</a:t>
            </a:r>
            <a:endParaRPr lang="fr-FR" b="1" dirty="0" smtClean="0">
              <a:solidFill>
                <a:srgbClr val="0070C0"/>
              </a:solidFill>
            </a:endParaRPr>
          </a:p>
          <a:p>
            <a:endParaRPr lang="fr-FR" sz="1100" dirty="0" smtClean="0"/>
          </a:p>
          <a:p>
            <a:endParaRPr lang="fr-FR" sz="1100" dirty="0" smtClean="0"/>
          </a:p>
          <a:p>
            <a:pPr marL="285750" indent="-285750">
              <a:buFont typeface="Courier New" panose="02070309020205020404" pitchFamily="49" charset="0"/>
              <a:buChar char="o"/>
            </a:pPr>
            <a:r>
              <a:rPr lang="fr-FR" dirty="0"/>
              <a:t>La machine virtuelle doit donc </a:t>
            </a:r>
            <a:r>
              <a:rPr lang="fr-FR" b="1" dirty="0">
                <a:solidFill>
                  <a:srgbClr val="C00000"/>
                </a:solidFill>
              </a:rPr>
              <a:t>implémenter en logiciel une gestion complète du matériel </a:t>
            </a:r>
            <a:r>
              <a:rPr lang="fr-FR" dirty="0"/>
              <a:t>(mémoire) </a:t>
            </a:r>
            <a:r>
              <a:rPr lang="fr-FR" dirty="0" smtClean="0"/>
              <a:t>de </a:t>
            </a:r>
            <a:r>
              <a:rPr lang="fr-FR" dirty="0"/>
              <a:t>l'invité, en utilisant les couches d'abstraction de l'hôte (système hôte) pour accéder au matériel.</a:t>
            </a:r>
          </a:p>
          <a:p>
            <a:pPr marL="285750" indent="-285750">
              <a:buFont typeface="Courier New" panose="02070309020205020404" pitchFamily="49" charset="0"/>
              <a:buChar char="o"/>
            </a:pPr>
            <a:endParaRPr lang="fr-FR" dirty="0" smtClean="0"/>
          </a:p>
          <a:p>
            <a:pPr marL="285750" indent="-285750">
              <a:buFont typeface="Courier New" panose="02070309020205020404" pitchFamily="49" charset="0"/>
              <a:buChar char="o"/>
            </a:pPr>
            <a:r>
              <a:rPr lang="fr-FR" dirty="0" smtClean="0"/>
              <a:t>Dans </a:t>
            </a:r>
            <a:r>
              <a:rPr lang="fr-FR" dirty="0"/>
              <a:t>ce type de virtualisation, ce composant est appelé </a:t>
            </a:r>
            <a:r>
              <a:rPr lang="fr-FR" b="1" dirty="0"/>
              <a:t>VMM (Virtual Machine Manager) </a:t>
            </a:r>
            <a:r>
              <a:rPr lang="fr-FR" dirty="0" smtClean="0"/>
              <a:t>ou </a:t>
            </a:r>
            <a:r>
              <a:rPr lang="fr-FR" dirty="0"/>
              <a:t>gestionnaire </a:t>
            </a:r>
            <a:r>
              <a:rPr lang="fr-FR" dirty="0" smtClean="0"/>
              <a:t>de </a:t>
            </a:r>
            <a:r>
              <a:rPr lang="fr-FR" dirty="0"/>
              <a:t>Machines virtuelles est responsable du bon fonctionnement de </a:t>
            </a:r>
            <a:r>
              <a:rPr lang="fr-FR" dirty="0" smtClean="0"/>
              <a:t>l’environnement </a:t>
            </a:r>
            <a:r>
              <a:rPr lang="fr-FR" dirty="0"/>
              <a:t>émulé.</a:t>
            </a:r>
          </a:p>
          <a:p>
            <a:pPr marL="285750" indent="-285750">
              <a:buFont typeface="Courier New" panose="02070309020205020404" pitchFamily="49" charset="0"/>
              <a:buChar char="o"/>
            </a:pPr>
            <a:endParaRPr lang="fr-FR" dirty="0" smtClean="0"/>
          </a:p>
          <a:p>
            <a:pPr marL="285750" indent="-285750">
              <a:buFont typeface="Courier New" panose="02070309020205020404" pitchFamily="49" charset="0"/>
              <a:buChar char="o"/>
            </a:pPr>
            <a:r>
              <a:rPr lang="fr-FR" dirty="0" smtClean="0"/>
              <a:t>L’OS </a:t>
            </a:r>
            <a:r>
              <a:rPr lang="fr-FR" dirty="0"/>
              <a:t>invité dépend de </a:t>
            </a:r>
            <a:r>
              <a:rPr lang="fr-FR" dirty="0" smtClean="0"/>
              <a:t>l’environnement </a:t>
            </a:r>
            <a:r>
              <a:rPr lang="fr-FR" dirty="0"/>
              <a:t>émulé via VMM , ce qui rend la VM émulée </a:t>
            </a:r>
            <a:r>
              <a:rPr lang="fr-FR" dirty="0" smtClean="0"/>
              <a:t>indépendante </a:t>
            </a:r>
            <a:r>
              <a:rPr lang="fr-FR" dirty="0"/>
              <a:t>des </a:t>
            </a:r>
            <a:r>
              <a:rPr lang="fr-FR" dirty="0" smtClean="0"/>
              <a:t> spécificités </a:t>
            </a:r>
            <a:r>
              <a:rPr lang="fr-FR" dirty="0"/>
              <a:t>du </a:t>
            </a:r>
            <a:r>
              <a:rPr lang="fr-FR" dirty="0" smtClean="0"/>
              <a:t>matériel.</a:t>
            </a:r>
            <a:endParaRPr lang="fr-FR" dirty="0"/>
          </a:p>
          <a:p>
            <a:pPr marL="285750" indent="-285750">
              <a:buFont typeface="Courier New" panose="02070309020205020404" pitchFamily="49" charset="0"/>
              <a:buChar char="o"/>
            </a:pPr>
            <a:endParaRPr lang="fr-FR" dirty="0" smtClean="0"/>
          </a:p>
          <a:p>
            <a:pPr marL="285750" indent="-285750">
              <a:buFont typeface="Courier New" panose="02070309020205020404" pitchFamily="49" charset="0"/>
              <a:buChar char="o"/>
            </a:pPr>
            <a:r>
              <a:rPr lang="fr-FR" dirty="0" smtClean="0"/>
              <a:t>Cette </a:t>
            </a:r>
            <a:r>
              <a:rPr lang="fr-FR" dirty="0"/>
              <a:t>solution </a:t>
            </a:r>
            <a:r>
              <a:rPr lang="fr-FR" dirty="0" smtClean="0"/>
              <a:t>est responsable </a:t>
            </a:r>
            <a:r>
              <a:rPr lang="fr-FR" dirty="0"/>
              <a:t>de la translation de tous les appels du VMM </a:t>
            </a:r>
            <a:r>
              <a:rPr lang="fr-FR" dirty="0" smtClean="0"/>
              <a:t>vers </a:t>
            </a:r>
            <a:r>
              <a:rPr lang="fr-FR" dirty="0"/>
              <a:t>les ressources matérielles </a:t>
            </a:r>
            <a:r>
              <a:rPr lang="fr-FR" dirty="0" smtClean="0"/>
              <a:t>spécifiques </a:t>
            </a:r>
            <a:r>
              <a:rPr lang="fr-FR" dirty="0"/>
              <a:t>de la machine physique.</a:t>
            </a:r>
          </a:p>
          <a:p>
            <a:endParaRPr lang="fr-FR"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2775204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836023" y="1950537"/>
            <a:ext cx="5107578" cy="4047262"/>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&amp; </a:t>
            </a:r>
            <a:r>
              <a:rPr lang="fr-FR" b="1" dirty="0" err="1" smtClean="0">
                <a:solidFill>
                  <a:srgbClr val="0070C0"/>
                </a:solidFill>
              </a:rPr>
              <a:t>Binary</a:t>
            </a:r>
            <a:r>
              <a:rPr lang="fr-FR" b="1" dirty="0" smtClean="0">
                <a:solidFill>
                  <a:srgbClr val="0070C0"/>
                </a:solidFill>
              </a:rPr>
              <a:t> Translation</a:t>
            </a:r>
            <a:endParaRPr lang="fr-FR" b="1" dirty="0" smtClean="0">
              <a:solidFill>
                <a:srgbClr val="0070C0"/>
              </a:solidFill>
            </a:endParaRPr>
          </a:p>
          <a:p>
            <a:endParaRPr lang="fr-FR" sz="1100" dirty="0" smtClean="0"/>
          </a:p>
          <a:p>
            <a:endParaRPr lang="fr-FR" sz="1100" dirty="0" smtClean="0"/>
          </a:p>
          <a:p>
            <a:r>
              <a:rPr lang="fr-FR" dirty="0"/>
              <a:t>La virtualisation complète est basée sur 2 types d’opérations </a:t>
            </a:r>
            <a:r>
              <a:rPr lang="fr-FR" dirty="0" smtClean="0"/>
              <a:t>:</a:t>
            </a:r>
          </a:p>
          <a:p>
            <a:endParaRPr lang="fr-FR" dirty="0"/>
          </a:p>
          <a:p>
            <a:pPr marL="342900" indent="-342900">
              <a:buFont typeface="+mj-lt"/>
              <a:buAutoNum type="arabicParenR"/>
            </a:pPr>
            <a:r>
              <a:rPr lang="fr-FR" dirty="0" smtClean="0"/>
              <a:t>Translation </a:t>
            </a:r>
            <a:r>
              <a:rPr lang="fr-FR" dirty="0"/>
              <a:t>binaire d’instructions de l’OS invité vers le matériel</a:t>
            </a:r>
            <a:r>
              <a:rPr lang="fr-FR" dirty="0" smtClean="0"/>
              <a:t>.</a:t>
            </a:r>
          </a:p>
          <a:p>
            <a:pPr marL="342900" indent="-342900">
              <a:buFont typeface="+mj-lt"/>
              <a:buAutoNum type="arabicParenR"/>
            </a:pPr>
            <a:endParaRPr lang="fr-FR" sz="800" dirty="0"/>
          </a:p>
          <a:p>
            <a:pPr marL="342900" indent="-342900">
              <a:buFont typeface="+mj-lt"/>
              <a:buAutoNum type="arabicParenR"/>
            </a:pPr>
            <a:r>
              <a:rPr lang="fr-FR" dirty="0" smtClean="0"/>
              <a:t>Exécution </a:t>
            </a:r>
            <a:r>
              <a:rPr lang="fr-FR" dirty="0"/>
              <a:t>directes d’instructions vers le </a:t>
            </a:r>
            <a:r>
              <a:rPr lang="fr-FR" dirty="0" smtClean="0"/>
              <a:t>matériel.</a:t>
            </a:r>
            <a:endParaRPr lang="fr-FR" dirty="0"/>
          </a:p>
          <a:p>
            <a:endParaRPr lang="fr-FR" dirty="0" smtClean="0"/>
          </a:p>
          <a:p>
            <a:endParaRPr lang="fr-FR" dirty="0"/>
          </a:p>
          <a:p>
            <a:pPr algn="just"/>
            <a:r>
              <a:rPr lang="fr-FR" b="1" dirty="0" smtClean="0">
                <a:solidFill>
                  <a:srgbClr val="C00000"/>
                </a:solidFill>
              </a:rPr>
              <a:t>N.B</a:t>
            </a:r>
            <a:r>
              <a:rPr lang="fr-FR" dirty="0" smtClean="0"/>
              <a:t> </a:t>
            </a:r>
            <a:r>
              <a:rPr lang="fr-FR" dirty="0"/>
              <a:t>: La translation binaire modifie </a:t>
            </a:r>
            <a:r>
              <a:rPr lang="fr-FR" dirty="0" smtClean="0"/>
              <a:t>certaines instructions </a:t>
            </a:r>
            <a:r>
              <a:rPr lang="fr-FR" dirty="0"/>
              <a:t>provenant du </a:t>
            </a:r>
            <a:r>
              <a:rPr lang="fr-FR" dirty="0" err="1"/>
              <a:t>Guest</a:t>
            </a:r>
            <a:r>
              <a:rPr lang="fr-FR" dirty="0"/>
              <a:t> OS avant de les </a:t>
            </a:r>
            <a:r>
              <a:rPr lang="fr-FR" dirty="0" smtClean="0"/>
              <a:t> envoyer </a:t>
            </a:r>
            <a:r>
              <a:rPr lang="fr-FR" dirty="0"/>
              <a:t>pour traitement aux processeurs physiques. </a:t>
            </a:r>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5" name="Image 4"/>
          <p:cNvPicPr>
            <a:picLocks noChangeAspect="1"/>
          </p:cNvPicPr>
          <p:nvPr/>
        </p:nvPicPr>
        <p:blipFill>
          <a:blip r:embed="rId2"/>
          <a:stretch>
            <a:fillRect/>
          </a:stretch>
        </p:blipFill>
        <p:spPr>
          <a:xfrm>
            <a:off x="6060128" y="2499905"/>
            <a:ext cx="6032890" cy="3168000"/>
          </a:xfrm>
          <a:prstGeom prst="rect">
            <a:avLst/>
          </a:prstGeom>
        </p:spPr>
      </p:pic>
    </p:spTree>
    <p:extLst>
      <p:ext uri="{BB962C8B-B14F-4D97-AF65-F5344CB8AC3E}">
        <p14:creationId xmlns:p14="http://schemas.microsoft.com/office/powerpoint/2010/main" val="1162324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49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3924151"/>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 </a:t>
            </a:r>
            <a:r>
              <a:rPr lang="fr-FR" b="1" dirty="0" smtClean="0">
                <a:solidFill>
                  <a:srgbClr val="C00000"/>
                </a:solidFill>
              </a:rPr>
              <a:t>Avantages</a:t>
            </a:r>
            <a:endParaRPr lang="fr-FR" b="1" dirty="0" smtClean="0">
              <a:solidFill>
                <a:srgbClr val="C00000"/>
              </a:solidFill>
            </a:endParaRPr>
          </a:p>
          <a:p>
            <a:endParaRPr lang="fr-FR" sz="1100" dirty="0" smtClean="0"/>
          </a:p>
          <a:p>
            <a:endParaRPr lang="fr-FR" sz="1100" dirty="0" smtClean="0"/>
          </a:p>
          <a:p>
            <a:pPr marL="285750" indent="-285750">
              <a:buFont typeface="Wingdings" panose="05000000000000000000" pitchFamily="2" charset="2"/>
              <a:buChar char="q"/>
            </a:pPr>
            <a:r>
              <a:rPr lang="fr-FR" b="1" dirty="0"/>
              <a:t>Pas de modification au niveau du noyau du </a:t>
            </a:r>
            <a:r>
              <a:rPr lang="fr-FR" b="1" dirty="0" err="1"/>
              <a:t>guest</a:t>
            </a:r>
            <a:r>
              <a:rPr lang="fr-FR" b="1" dirty="0"/>
              <a:t> OS </a:t>
            </a:r>
            <a:r>
              <a:rPr lang="fr-FR" dirty="0"/>
              <a:t>(OS invité) car la translation </a:t>
            </a:r>
            <a:r>
              <a:rPr lang="fr-FR" dirty="0" smtClean="0"/>
              <a:t>binaire </a:t>
            </a:r>
            <a:r>
              <a:rPr lang="fr-FR" dirty="0"/>
              <a:t>est exécutée au niveau du code binaire par le processeur. </a:t>
            </a:r>
          </a:p>
          <a:p>
            <a:endParaRPr lang="fr-FR" dirty="0" smtClean="0"/>
          </a:p>
          <a:p>
            <a:pPr marL="285750" indent="-285750">
              <a:buFont typeface="Wingdings" panose="05000000000000000000" pitchFamily="2" charset="2"/>
              <a:buChar char="q"/>
            </a:pPr>
            <a:r>
              <a:rPr lang="fr-FR" b="1" dirty="0" smtClean="0"/>
              <a:t>Simplicité </a:t>
            </a:r>
            <a:r>
              <a:rPr lang="fr-FR" b="1" dirty="0"/>
              <a:t>de mise en place</a:t>
            </a:r>
            <a:r>
              <a:rPr lang="fr-FR" dirty="0"/>
              <a:t>, ils sont fournis sous forme de packages ou d’exécutables avec une </a:t>
            </a:r>
            <a:r>
              <a:rPr lang="fr-FR" dirty="0" smtClean="0"/>
              <a:t>interface </a:t>
            </a:r>
            <a:r>
              <a:rPr lang="fr-FR" dirty="0"/>
              <a:t>graphique soignée permettant de créer très rapidement des machines </a:t>
            </a:r>
            <a:r>
              <a:rPr lang="fr-FR" dirty="0" smtClean="0"/>
              <a:t>virtuelles.</a:t>
            </a:r>
            <a:endParaRPr lang="fr-FR" dirty="0"/>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b="1" dirty="0" smtClean="0"/>
              <a:t>Simplification </a:t>
            </a:r>
            <a:r>
              <a:rPr lang="fr-FR" b="1" dirty="0"/>
              <a:t>des processus de migration </a:t>
            </a:r>
            <a:r>
              <a:rPr lang="fr-FR" dirty="0"/>
              <a:t>des </a:t>
            </a:r>
            <a:r>
              <a:rPr lang="fr-FR" dirty="0" err="1"/>
              <a:t>VMs</a:t>
            </a:r>
            <a:r>
              <a:rPr lang="fr-FR" dirty="0"/>
              <a:t> - OS </a:t>
            </a:r>
            <a:r>
              <a:rPr lang="fr-FR" dirty="0" smtClean="0"/>
              <a:t>invités.</a:t>
            </a:r>
            <a:endParaRPr lang="fr-FR" dirty="0"/>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dirty="0" smtClean="0"/>
              <a:t>Bon </a:t>
            </a:r>
            <a:r>
              <a:rPr lang="fr-FR" dirty="0"/>
              <a:t>niveau d’isolation et de sécurité des </a:t>
            </a:r>
            <a:r>
              <a:rPr lang="fr-FR" dirty="0" err="1"/>
              <a:t>VMs</a:t>
            </a:r>
            <a:r>
              <a:rPr lang="fr-FR" dirty="0"/>
              <a:t> (séparation nette entre VM et le système hôte</a:t>
            </a:r>
            <a:r>
              <a:rPr lang="fr-FR" dirty="0" smtClean="0"/>
              <a:t>).</a:t>
            </a:r>
            <a:endParaRPr lang="fr-FR" dirty="0"/>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dirty="0" smtClean="0"/>
              <a:t>Produits </a:t>
            </a:r>
            <a:r>
              <a:rPr lang="fr-FR" dirty="0"/>
              <a:t>de la virtualisation complète sont </a:t>
            </a:r>
            <a:r>
              <a:rPr lang="fr-FR" b="1" dirty="0" smtClean="0"/>
              <a:t>gratuits</a:t>
            </a:r>
            <a:r>
              <a:rPr lang="fr-FR" dirty="0" smtClean="0"/>
              <a:t>.</a:t>
            </a:r>
            <a:endParaRPr lang="fr-FR" dirty="0"/>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4265135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7" name="ZoneTexte 6"/>
          <p:cNvSpPr txBox="1"/>
          <p:nvPr/>
        </p:nvSpPr>
        <p:spPr>
          <a:xfrm>
            <a:off x="1828800" y="1183922"/>
            <a:ext cx="2630400" cy="369332"/>
          </a:xfrm>
          <a:prstGeom prst="rect">
            <a:avLst/>
          </a:prstGeom>
          <a:noFill/>
        </p:spPr>
        <p:txBody>
          <a:bodyPr wrap="none" rtlCol="0">
            <a:spAutoFit/>
          </a:bodyPr>
          <a:lstStyle/>
          <a:p>
            <a:r>
              <a:rPr lang="fr-FR" b="1" dirty="0" smtClean="0"/>
              <a:t>=&gt;  Serveur Informatique</a:t>
            </a:r>
            <a:endParaRPr lang="fr-FR" b="1" dirty="0"/>
          </a:p>
        </p:txBody>
      </p:sp>
      <p:pic>
        <p:nvPicPr>
          <p:cNvPr id="3" name="Image 2"/>
          <p:cNvPicPr>
            <a:picLocks noChangeAspect="1"/>
          </p:cNvPicPr>
          <p:nvPr/>
        </p:nvPicPr>
        <p:blipFill>
          <a:blip r:embed="rId2"/>
          <a:stretch>
            <a:fillRect/>
          </a:stretch>
        </p:blipFill>
        <p:spPr>
          <a:xfrm>
            <a:off x="2804432" y="1753856"/>
            <a:ext cx="6191250" cy="4505325"/>
          </a:xfrm>
          <a:prstGeom prst="rect">
            <a:avLst/>
          </a:prstGeom>
        </p:spPr>
      </p:pic>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1 . </a:t>
            </a:r>
            <a:r>
              <a:rPr lang="fr-FR" dirty="0" smtClean="0">
                <a:solidFill>
                  <a:schemeClr val="accent2"/>
                </a:solidFill>
              </a:rPr>
              <a:t>Généralités</a:t>
            </a:r>
            <a:endParaRPr lang="fr-FR" dirty="0">
              <a:solidFill>
                <a:schemeClr val="accent2"/>
              </a:solidFill>
            </a:endParaRPr>
          </a:p>
        </p:txBody>
      </p:sp>
    </p:spTree>
    <p:extLst>
      <p:ext uri="{BB962C8B-B14F-4D97-AF65-F5344CB8AC3E}">
        <p14:creationId xmlns:p14="http://schemas.microsoft.com/office/powerpoint/2010/main" val="20431184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3816429"/>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 </a:t>
            </a:r>
            <a:r>
              <a:rPr lang="fr-FR" b="1" dirty="0" smtClean="0">
                <a:solidFill>
                  <a:srgbClr val="C00000"/>
                </a:solidFill>
              </a:rPr>
              <a:t>Inconvénients</a:t>
            </a:r>
            <a:endParaRPr lang="fr-FR" b="1" dirty="0" smtClean="0">
              <a:solidFill>
                <a:srgbClr val="C00000"/>
              </a:solidFill>
            </a:endParaRPr>
          </a:p>
          <a:p>
            <a:endParaRPr lang="fr-FR" sz="1100" dirty="0" smtClean="0"/>
          </a:p>
          <a:p>
            <a:endParaRPr lang="fr-FR" sz="1100" dirty="0" smtClean="0"/>
          </a:p>
          <a:p>
            <a:endParaRPr lang="fr-FR" sz="1100" dirty="0" smtClean="0"/>
          </a:p>
          <a:p>
            <a:pPr marL="285750" indent="-285750">
              <a:buFont typeface="Courier New" panose="02070309020205020404" pitchFamily="49" charset="0"/>
              <a:buChar char="o"/>
            </a:pPr>
            <a:r>
              <a:rPr lang="fr-FR" dirty="0" smtClean="0"/>
              <a:t>Ce </a:t>
            </a:r>
            <a:r>
              <a:rPr lang="fr-FR" dirty="0"/>
              <a:t>type de virtualisation </a:t>
            </a:r>
            <a:r>
              <a:rPr lang="fr-FR" b="1" dirty="0"/>
              <a:t>ne permet de virtualiser que des OS prévus pour la même architecture </a:t>
            </a:r>
            <a:r>
              <a:rPr lang="fr-FR" b="1" dirty="0" smtClean="0"/>
              <a:t>matérielle</a:t>
            </a:r>
            <a:r>
              <a:rPr lang="fr-FR" dirty="0" smtClean="0"/>
              <a:t> </a:t>
            </a:r>
            <a:r>
              <a:rPr lang="fr-FR" b="1" dirty="0"/>
              <a:t>que le processeur physique </a:t>
            </a:r>
            <a:r>
              <a:rPr lang="fr-FR" dirty="0"/>
              <a:t>de l'ordinateur </a:t>
            </a:r>
            <a:r>
              <a:rPr lang="fr-FR" dirty="0" smtClean="0"/>
              <a:t>hôte.</a:t>
            </a:r>
          </a:p>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b="1" dirty="0" smtClean="0"/>
              <a:t>Génération de latence </a:t>
            </a:r>
            <a:r>
              <a:rPr lang="fr-FR" dirty="0"/>
              <a:t>car toutes les requêtes provenant du « </a:t>
            </a:r>
            <a:r>
              <a:rPr lang="fr-FR" dirty="0" err="1"/>
              <a:t>GuestsOS</a:t>
            </a:r>
            <a:r>
              <a:rPr lang="fr-FR" dirty="0"/>
              <a:t> » seront traduites par </a:t>
            </a:r>
            <a:r>
              <a:rPr lang="fr-FR" dirty="0" smtClean="0"/>
              <a:t>l’hyperviseur </a:t>
            </a:r>
            <a:r>
              <a:rPr lang="fr-FR" dirty="0"/>
              <a:t>et nécessitent un travail supplémentaire de la part du CPU lors de la translation </a:t>
            </a:r>
            <a:r>
              <a:rPr lang="fr-FR" dirty="0" smtClean="0"/>
              <a:t>binaire.</a:t>
            </a:r>
          </a:p>
          <a:p>
            <a:pPr marL="285750" indent="-285750">
              <a:buFont typeface="Courier New" panose="02070309020205020404" pitchFamily="49" charset="0"/>
              <a:buChar char="o"/>
            </a:pPr>
            <a:endParaRPr lang="fr-FR" dirty="0"/>
          </a:p>
          <a:p>
            <a:pPr marL="285750" indent="-285750">
              <a:buFont typeface="Courier New" panose="02070309020205020404" pitchFamily="49" charset="0"/>
              <a:buChar char="o"/>
            </a:pPr>
            <a:r>
              <a:rPr lang="fr-FR" b="1" dirty="0" smtClean="0"/>
              <a:t>Filtrage </a:t>
            </a:r>
            <a:r>
              <a:rPr lang="fr-FR" b="1" dirty="0"/>
              <a:t>au niveau de l’hyperviseur </a:t>
            </a:r>
            <a:r>
              <a:rPr lang="fr-FR" dirty="0"/>
              <a:t>= perte de performance car certaines instructions ne peuvent pas </a:t>
            </a:r>
            <a:r>
              <a:rPr lang="fr-FR" dirty="0" smtClean="0"/>
              <a:t>être </a:t>
            </a:r>
            <a:r>
              <a:rPr lang="fr-FR" dirty="0"/>
              <a:t>virtualisées.</a:t>
            </a:r>
          </a:p>
          <a:p>
            <a:pPr marL="285750" indent="-285750">
              <a:buFont typeface="Courier New" panose="02070309020205020404" pitchFamily="49" charset="0"/>
              <a:buChar char="o"/>
            </a:pPr>
            <a:endParaRPr lang="fr-FR" dirty="0"/>
          </a:p>
          <a:p>
            <a:pPr marL="285750" indent="-285750">
              <a:buFont typeface="Wingdings" panose="05000000000000000000" pitchFamily="2" charset="2"/>
              <a:buChar char="q"/>
            </a:pPr>
            <a:endParaRPr lang="fr-FR" dirty="0" smtClean="0"/>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18407287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51</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3262432"/>
          </a:xfrm>
          <a:prstGeom prst="rect">
            <a:avLst/>
          </a:prstGeom>
          <a:noFill/>
        </p:spPr>
        <p:txBody>
          <a:bodyPr wrap="square" rtlCol="0">
            <a:spAutoFit/>
          </a:bodyPr>
          <a:lstStyle/>
          <a:p>
            <a:r>
              <a:rPr lang="fr-FR" b="1" dirty="0" smtClean="0">
                <a:solidFill>
                  <a:srgbClr val="0070C0"/>
                </a:solidFill>
              </a:rPr>
              <a:t>1 -- Full </a:t>
            </a:r>
            <a:r>
              <a:rPr lang="fr-FR" b="1" dirty="0" err="1" smtClean="0">
                <a:solidFill>
                  <a:srgbClr val="0070C0"/>
                </a:solidFill>
              </a:rPr>
              <a:t>Virtualization</a:t>
            </a:r>
            <a:r>
              <a:rPr lang="fr-FR" b="1" dirty="0" smtClean="0">
                <a:solidFill>
                  <a:srgbClr val="0070C0"/>
                </a:solidFill>
              </a:rPr>
              <a:t>  </a:t>
            </a:r>
            <a:endParaRPr lang="fr-FR" b="1" dirty="0" smtClean="0">
              <a:solidFill>
                <a:srgbClr val="C00000"/>
              </a:solidFill>
            </a:endParaRPr>
          </a:p>
          <a:p>
            <a:endParaRPr lang="fr-FR" sz="1100" dirty="0" smtClean="0"/>
          </a:p>
          <a:p>
            <a:endParaRPr lang="fr-FR" sz="1100" dirty="0" smtClean="0"/>
          </a:p>
          <a:p>
            <a:endParaRPr lang="fr-FR" sz="1100" dirty="0" smtClean="0"/>
          </a:p>
          <a:p>
            <a:r>
              <a:rPr lang="fr-FR" dirty="0"/>
              <a:t>Quelques hyperviseurs de virtualisation complète : </a:t>
            </a:r>
          </a:p>
          <a:p>
            <a:endParaRPr lang="fr-FR" dirty="0" smtClean="0"/>
          </a:p>
          <a:p>
            <a:pPr marL="1200150" lvl="2" indent="-285750">
              <a:buFont typeface="Wingdings" panose="05000000000000000000" pitchFamily="2" charset="2"/>
              <a:buChar char="§"/>
            </a:pPr>
            <a:r>
              <a:rPr lang="fr-FR" b="1" dirty="0" err="1" smtClean="0"/>
              <a:t>VirtualBox</a:t>
            </a:r>
            <a:endParaRPr lang="fr-FR" b="1" dirty="0"/>
          </a:p>
          <a:p>
            <a:pPr marL="1200150" lvl="2" indent="-285750">
              <a:buFont typeface="Wingdings" panose="05000000000000000000" pitchFamily="2" charset="2"/>
              <a:buChar char="§"/>
            </a:pPr>
            <a:r>
              <a:rPr lang="fr-FR" dirty="0" smtClean="0"/>
              <a:t>Logiciels </a:t>
            </a:r>
            <a:r>
              <a:rPr lang="fr-FR" dirty="0"/>
              <a:t>de virtualisation de </a:t>
            </a:r>
            <a:r>
              <a:rPr lang="fr-FR" b="1" dirty="0" err="1"/>
              <a:t>VMWare</a:t>
            </a:r>
            <a:r>
              <a:rPr lang="fr-FR" dirty="0"/>
              <a:t> : </a:t>
            </a:r>
            <a:r>
              <a:rPr lang="fr-FR" dirty="0" err="1"/>
              <a:t>VMWare</a:t>
            </a:r>
            <a:r>
              <a:rPr lang="fr-FR" dirty="0"/>
              <a:t> Player, </a:t>
            </a:r>
            <a:r>
              <a:rPr lang="fr-FR" dirty="0" err="1"/>
              <a:t>VMWare</a:t>
            </a:r>
            <a:r>
              <a:rPr lang="fr-FR" dirty="0"/>
              <a:t> Workstation</a:t>
            </a:r>
          </a:p>
          <a:p>
            <a:pPr marL="1200150" lvl="2" indent="-285750">
              <a:buFont typeface="Wingdings" panose="05000000000000000000" pitchFamily="2" charset="2"/>
              <a:buChar char="§"/>
            </a:pPr>
            <a:r>
              <a:rPr lang="fr-FR" b="1" dirty="0" err="1" smtClean="0"/>
              <a:t>Parallels</a:t>
            </a:r>
            <a:r>
              <a:rPr lang="fr-FR" b="1" dirty="0" smtClean="0"/>
              <a:t> </a:t>
            </a:r>
            <a:r>
              <a:rPr lang="fr-FR" b="1" dirty="0"/>
              <a:t>Desktop </a:t>
            </a:r>
            <a:r>
              <a:rPr lang="fr-FR" dirty="0"/>
              <a:t>4 for Windows &amp; Linux</a:t>
            </a:r>
          </a:p>
          <a:p>
            <a:pPr marL="1200150" lvl="2" indent="-285750">
              <a:buFont typeface="Wingdings" panose="05000000000000000000" pitchFamily="2" charset="2"/>
              <a:buChar char="§"/>
            </a:pPr>
            <a:r>
              <a:rPr lang="fr-FR" b="1" dirty="0" smtClean="0"/>
              <a:t>KVM</a:t>
            </a:r>
            <a:endParaRPr lang="fr-FR" b="1" dirty="0"/>
          </a:p>
          <a:p>
            <a:endParaRPr lang="fr-FR" dirty="0"/>
          </a:p>
          <a:p>
            <a:pPr marL="285750" indent="-285750">
              <a:buFont typeface="Wingdings" panose="05000000000000000000" pitchFamily="2" charset="2"/>
              <a:buChar char="q"/>
            </a:pPr>
            <a:endParaRPr lang="fr-FR" dirty="0" smtClean="0"/>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40268132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52</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4539704"/>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pPr marL="285750" indent="-285750" algn="just">
              <a:buFont typeface="Wingdings" panose="05000000000000000000" pitchFamily="2" charset="2"/>
              <a:buChar char="§"/>
            </a:pPr>
            <a:r>
              <a:rPr lang="fr-FR" dirty="0"/>
              <a:t>La </a:t>
            </a:r>
            <a:r>
              <a:rPr lang="fr-FR" dirty="0" err="1"/>
              <a:t>paravirtualisation</a:t>
            </a:r>
            <a:r>
              <a:rPr lang="fr-FR" dirty="0"/>
              <a:t> ou Virtualisation assisté par OS est l’une des techniques développée par </a:t>
            </a:r>
            <a:r>
              <a:rPr lang="fr-FR" b="1" dirty="0" err="1" smtClean="0"/>
              <a:t>XenServer</a:t>
            </a:r>
            <a:r>
              <a:rPr lang="fr-FR" b="1" dirty="0" smtClean="0"/>
              <a:t> </a:t>
            </a:r>
            <a:r>
              <a:rPr lang="fr-FR" b="1" dirty="0"/>
              <a:t>de Citrix. </a:t>
            </a:r>
            <a:endParaRPr lang="fr-FR" b="1" dirty="0" smtClean="0"/>
          </a:p>
          <a:p>
            <a:pPr algn="just"/>
            <a:endParaRPr lang="fr-FR" sz="1100" dirty="0"/>
          </a:p>
          <a:p>
            <a:pPr marL="285750" indent="-285750" algn="just">
              <a:buFont typeface="Wingdings" panose="05000000000000000000" pitchFamily="2" charset="2"/>
              <a:buChar char="§"/>
            </a:pPr>
            <a:r>
              <a:rPr lang="fr-FR" dirty="0" smtClean="0"/>
              <a:t>Elle </a:t>
            </a:r>
            <a:r>
              <a:rPr lang="fr-FR" dirty="0"/>
              <a:t>est très proche du concept de la virtualisation complète, dans le sens où c'est </a:t>
            </a:r>
            <a:r>
              <a:rPr lang="fr-FR" dirty="0" smtClean="0"/>
              <a:t>toujours </a:t>
            </a:r>
            <a:r>
              <a:rPr lang="fr-FR" b="1" dirty="0"/>
              <a:t>un système d'exploitation complet qui s'exécute sur le matériel émulé par une machine </a:t>
            </a:r>
            <a:r>
              <a:rPr lang="fr-FR" b="1" dirty="0" smtClean="0"/>
              <a:t>virtuelle</a:t>
            </a:r>
            <a:r>
              <a:rPr lang="fr-FR" dirty="0"/>
              <a:t>, cette dernière s'exécutant au dessus d'un système </a:t>
            </a:r>
            <a:r>
              <a:rPr lang="fr-FR" dirty="0" smtClean="0"/>
              <a:t>hôte.</a:t>
            </a:r>
          </a:p>
          <a:p>
            <a:pPr marL="285750" indent="-285750" algn="just">
              <a:buFont typeface="Wingdings" panose="05000000000000000000" pitchFamily="2" charset="2"/>
              <a:buChar char="§"/>
            </a:pPr>
            <a:endParaRPr lang="fr-FR" sz="800" dirty="0" smtClean="0"/>
          </a:p>
          <a:p>
            <a:pPr marL="1200150" lvl="2" indent="-285750" algn="just">
              <a:buFont typeface="Wingdings" panose="05000000000000000000" pitchFamily="2" charset="2"/>
              <a:buChar char="ü"/>
            </a:pPr>
            <a:r>
              <a:rPr lang="fr-FR" sz="1600" dirty="0" smtClean="0"/>
              <a:t>Au </a:t>
            </a:r>
            <a:r>
              <a:rPr lang="fr-FR" sz="1600" dirty="0"/>
              <a:t>lieu de chercher à faire croire aux systèmes d’exploitation qu’ils s’exécutent sur une machine </a:t>
            </a:r>
            <a:r>
              <a:rPr lang="fr-FR" sz="1600" dirty="0" smtClean="0"/>
              <a:t>physique</a:t>
            </a:r>
            <a:r>
              <a:rPr lang="fr-FR" sz="1600" dirty="0"/>
              <a:t>, il est possible </a:t>
            </a:r>
            <a:r>
              <a:rPr lang="fr-FR" sz="1600" b="1" dirty="0"/>
              <a:t>d’adapter le système d’exploitation à la couche de </a:t>
            </a:r>
            <a:r>
              <a:rPr lang="fr-FR" sz="1600" b="1" dirty="0" smtClean="0"/>
              <a:t>virtualisation</a:t>
            </a:r>
            <a:r>
              <a:rPr lang="fr-FR" sz="1600" dirty="0" smtClean="0"/>
              <a:t>.</a:t>
            </a:r>
          </a:p>
          <a:p>
            <a:pPr marL="285750" indent="-285750" algn="just">
              <a:buFont typeface="Wingdings" panose="05000000000000000000" pitchFamily="2" charset="2"/>
              <a:buChar char="§"/>
            </a:pPr>
            <a:endParaRPr lang="fr-FR" sz="1100" dirty="0"/>
          </a:p>
          <a:p>
            <a:pPr marL="285750" indent="-285750" algn="just">
              <a:buFont typeface="Wingdings" panose="05000000000000000000" pitchFamily="2" charset="2"/>
              <a:buChar char="§"/>
            </a:pPr>
            <a:r>
              <a:rPr lang="fr-FR" dirty="0" smtClean="0"/>
              <a:t>Pour </a:t>
            </a:r>
            <a:r>
              <a:rPr lang="fr-FR" dirty="0"/>
              <a:t>une meilleur collaboration, via une interface de programmation (API), entre le système hôte et </a:t>
            </a:r>
            <a:r>
              <a:rPr lang="fr-FR" dirty="0" smtClean="0"/>
              <a:t>l'invité, </a:t>
            </a:r>
            <a:r>
              <a:rPr lang="fr-FR" b="1" dirty="0"/>
              <a:t>le système invité (la couche du noyau) est modifié pour être exécuté par la machine virtuelle </a:t>
            </a:r>
            <a:r>
              <a:rPr lang="fr-FR" b="1" dirty="0" smtClean="0"/>
              <a:t>(</a:t>
            </a:r>
            <a:r>
              <a:rPr lang="fr-FR" b="1" dirty="0"/>
              <a:t>ailleurs que sur le Ring 0.)</a:t>
            </a:r>
            <a:r>
              <a:rPr lang="fr-FR" dirty="0"/>
              <a:t> au lieu d’accéder directement au matériel via des couches d'abstraction </a:t>
            </a:r>
            <a:r>
              <a:rPr lang="fr-FR" dirty="0" smtClean="0"/>
              <a:t>standards </a:t>
            </a:r>
            <a:r>
              <a:rPr lang="fr-FR" dirty="0"/>
              <a:t>en Full virtualisation (fichiers sur le disque, sockets TCP-IP, etc.) </a:t>
            </a:r>
            <a:r>
              <a:rPr lang="fr-FR" dirty="0" smtClean="0"/>
              <a:t>.</a:t>
            </a:r>
          </a:p>
          <a:p>
            <a:pPr algn="just"/>
            <a:endParaRPr lang="fr-FR" sz="800" dirty="0" smtClean="0"/>
          </a:p>
          <a:p>
            <a:pPr algn="just"/>
            <a:r>
              <a:rPr lang="fr-FR" dirty="0"/>
              <a:t>              </a:t>
            </a:r>
            <a:r>
              <a:rPr lang="fr-FR" dirty="0" smtClean="0"/>
              <a:t>  	   =&gt;   </a:t>
            </a:r>
            <a:r>
              <a:rPr lang="fr-FR" dirty="0" smtClean="0">
                <a:solidFill>
                  <a:srgbClr val="C00000"/>
                </a:solidFill>
              </a:rPr>
              <a:t>Attention</a:t>
            </a:r>
            <a:r>
              <a:rPr lang="fr-FR" dirty="0" smtClean="0"/>
              <a:t> : un OS </a:t>
            </a:r>
            <a:r>
              <a:rPr lang="fr-FR" dirty="0"/>
              <a:t>modifié n’est pas </a:t>
            </a:r>
            <a:r>
              <a:rPr lang="fr-FR" dirty="0" err="1"/>
              <a:t>owner</a:t>
            </a:r>
            <a:r>
              <a:rPr lang="fr-FR" dirty="0"/>
              <a:t> du matériel.</a:t>
            </a:r>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25196098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53</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538609"/>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5" name="Image 4"/>
          <p:cNvPicPr>
            <a:picLocks noChangeAspect="1"/>
          </p:cNvPicPr>
          <p:nvPr/>
        </p:nvPicPr>
        <p:blipFill>
          <a:blip r:embed="rId2"/>
          <a:stretch>
            <a:fillRect/>
          </a:stretch>
        </p:blipFill>
        <p:spPr>
          <a:xfrm>
            <a:off x="6505303" y="1950537"/>
            <a:ext cx="4876800" cy="4343400"/>
          </a:xfrm>
          <a:prstGeom prst="rect">
            <a:avLst/>
          </a:prstGeom>
        </p:spPr>
      </p:pic>
    </p:spTree>
    <p:extLst>
      <p:ext uri="{BB962C8B-B14F-4D97-AF65-F5344CB8AC3E}">
        <p14:creationId xmlns:p14="http://schemas.microsoft.com/office/powerpoint/2010/main" val="3183917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54</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10036826" cy="4201150"/>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endParaRPr lang="fr-FR" sz="1100" dirty="0" smtClean="0"/>
          </a:p>
          <a:p>
            <a:endParaRPr lang="fr-FR" sz="1100" dirty="0"/>
          </a:p>
          <a:p>
            <a:r>
              <a:rPr lang="fr-FR" dirty="0"/>
              <a:t>Il s’agit d’une modification des couches basses de l’OS. Cela évite que l’hyperviseur ne ralentisse </a:t>
            </a:r>
            <a:r>
              <a:rPr lang="fr-FR" dirty="0" smtClean="0"/>
              <a:t>les </a:t>
            </a:r>
            <a:r>
              <a:rPr lang="fr-FR" dirty="0"/>
              <a:t>échanges entre les OS et le matériel. </a:t>
            </a:r>
            <a:endParaRPr lang="fr-FR" dirty="0" smtClean="0"/>
          </a:p>
          <a:p>
            <a:endParaRPr lang="fr-FR" dirty="0"/>
          </a:p>
          <a:p>
            <a:pPr marL="742950" lvl="1" indent="-285750">
              <a:buFont typeface="Symbol" panose="05050102010706020507" pitchFamily="18" charset="2"/>
              <a:buChar char="Þ"/>
            </a:pPr>
            <a:r>
              <a:rPr lang="fr-FR" b="1" dirty="0" smtClean="0"/>
              <a:t>Tout </a:t>
            </a:r>
            <a:r>
              <a:rPr lang="fr-FR" b="1" dirty="0"/>
              <a:t>le monde parle la même langue, la langue de l’hyperviseur. Ce qui rend les OS coopératifs par </a:t>
            </a:r>
            <a:r>
              <a:rPr lang="fr-FR" b="1" dirty="0" smtClean="0"/>
              <a:t>cette méthode.</a:t>
            </a:r>
          </a:p>
          <a:p>
            <a:endParaRPr lang="fr-FR" dirty="0" smtClean="0"/>
          </a:p>
          <a:p>
            <a:endParaRPr lang="fr-FR" dirty="0" smtClean="0"/>
          </a:p>
          <a:p>
            <a:r>
              <a:rPr lang="fr-FR" dirty="0"/>
              <a:t>La </a:t>
            </a:r>
            <a:r>
              <a:rPr lang="fr-FR" dirty="0" err="1"/>
              <a:t>paravirtualisation</a:t>
            </a:r>
            <a:r>
              <a:rPr lang="fr-FR" dirty="0"/>
              <a:t> impose d’utiliser un “</a:t>
            </a:r>
            <a:r>
              <a:rPr lang="fr-FR" b="1" dirty="0" err="1"/>
              <a:t>Guest</a:t>
            </a:r>
            <a:r>
              <a:rPr lang="fr-FR" b="1" dirty="0"/>
              <a:t> OS</a:t>
            </a:r>
            <a:r>
              <a:rPr lang="fr-FR" dirty="0"/>
              <a:t>” (OS invité) spécialement adapté à l’hyperviseur, </a:t>
            </a:r>
          </a:p>
          <a:p>
            <a:r>
              <a:rPr lang="fr-FR" dirty="0"/>
              <a:t>qui consiste à </a:t>
            </a:r>
            <a:r>
              <a:rPr lang="fr-FR" b="1" dirty="0"/>
              <a:t>changer les BSP (</a:t>
            </a:r>
            <a:r>
              <a:rPr lang="fr-FR" b="1" dirty="0" err="1"/>
              <a:t>Board</a:t>
            </a:r>
            <a:r>
              <a:rPr lang="fr-FR" b="1" dirty="0"/>
              <a:t> Support Package) </a:t>
            </a:r>
            <a:r>
              <a:rPr lang="fr-FR" dirty="0"/>
              <a:t>(logiciel de support des cartes mères) de </a:t>
            </a:r>
          </a:p>
          <a:p>
            <a:r>
              <a:rPr lang="fr-FR" dirty="0"/>
              <a:t>chaque système d’exploitation </a:t>
            </a:r>
            <a:r>
              <a:rPr lang="fr-FR" b="1" dirty="0"/>
              <a:t>par un BSP conçu pour cet hyperviseur</a:t>
            </a:r>
            <a:r>
              <a:rPr lang="fr-FR" dirty="0"/>
              <a:t>.</a:t>
            </a:r>
          </a:p>
          <a:p>
            <a:endParaRPr lang="fr-FR" dirty="0"/>
          </a:p>
          <a:p>
            <a:endParaRPr lang="fr-FR"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1979593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55</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175657" y="1950537"/>
            <a:ext cx="5460274" cy="3262432"/>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endParaRPr lang="fr-FR" sz="1100" dirty="0" smtClean="0"/>
          </a:p>
          <a:p>
            <a:endParaRPr lang="fr-FR" sz="1100" dirty="0" smtClean="0"/>
          </a:p>
          <a:p>
            <a:endParaRPr lang="fr-FR" sz="1100" dirty="0"/>
          </a:p>
          <a:p>
            <a:r>
              <a:rPr lang="fr-FR" dirty="0" smtClean="0"/>
              <a:t>Deux choses à noter :</a:t>
            </a:r>
          </a:p>
          <a:p>
            <a:endParaRPr lang="fr-FR" dirty="0"/>
          </a:p>
          <a:p>
            <a:pPr marL="342900" indent="-342900">
              <a:buFont typeface="+mj-lt"/>
              <a:buAutoNum type="arabicPeriod"/>
            </a:pPr>
            <a:r>
              <a:rPr lang="fr-FR" dirty="0" err="1"/>
              <a:t>Guest</a:t>
            </a:r>
            <a:r>
              <a:rPr lang="fr-FR" dirty="0"/>
              <a:t> OS est conscient d’être virtualisé et modifie certaines instructions bas niveau avant </a:t>
            </a:r>
            <a:r>
              <a:rPr lang="fr-FR" dirty="0" smtClean="0"/>
              <a:t>de </a:t>
            </a:r>
            <a:r>
              <a:rPr lang="fr-FR" dirty="0"/>
              <a:t>les envoyer au hardware. </a:t>
            </a:r>
          </a:p>
          <a:p>
            <a:pPr marL="342900" indent="-342900">
              <a:buFont typeface="+mj-lt"/>
              <a:buAutoNum type="arabicPeriod"/>
            </a:pPr>
            <a:endParaRPr lang="fr-FR" dirty="0" smtClean="0"/>
          </a:p>
          <a:p>
            <a:pPr marL="342900" indent="-342900">
              <a:buFont typeface="+mj-lt"/>
              <a:buAutoNum type="arabicPeriod"/>
            </a:pPr>
            <a:r>
              <a:rPr lang="fr-FR" dirty="0" smtClean="0"/>
              <a:t>Il </a:t>
            </a:r>
            <a:r>
              <a:rPr lang="fr-FR" dirty="0"/>
              <a:t>n’y a donc pas d’interception d’instructions ni de translation </a:t>
            </a:r>
            <a:r>
              <a:rPr lang="fr-FR" dirty="0" smtClean="0"/>
              <a:t>binaire.</a:t>
            </a:r>
            <a:endParaRPr lang="fr-FR" dirty="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5" name="Image 4"/>
          <p:cNvPicPr>
            <a:picLocks noChangeAspect="1"/>
          </p:cNvPicPr>
          <p:nvPr/>
        </p:nvPicPr>
        <p:blipFill>
          <a:blip r:embed="rId2"/>
          <a:stretch>
            <a:fillRect/>
          </a:stretch>
        </p:blipFill>
        <p:spPr>
          <a:xfrm>
            <a:off x="6802401" y="2663866"/>
            <a:ext cx="5082372" cy="3348000"/>
          </a:xfrm>
          <a:prstGeom prst="rect">
            <a:avLst/>
          </a:prstGeom>
        </p:spPr>
      </p:pic>
    </p:spTree>
    <p:extLst>
      <p:ext uri="{BB962C8B-B14F-4D97-AF65-F5344CB8AC3E}">
        <p14:creationId xmlns:p14="http://schemas.microsoft.com/office/powerpoint/2010/main" val="37846120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862149" y="1950537"/>
            <a:ext cx="6622868" cy="3862596"/>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r>
              <a:rPr lang="fr-FR" dirty="0" smtClean="0"/>
              <a:t>Les </a:t>
            </a:r>
            <a:r>
              <a:rPr lang="fr-FR" dirty="0" err="1" smtClean="0"/>
              <a:t>VMs</a:t>
            </a:r>
            <a:r>
              <a:rPr lang="fr-FR" dirty="0" smtClean="0"/>
              <a:t> </a:t>
            </a:r>
            <a:r>
              <a:rPr lang="fr-FR" dirty="0"/>
              <a:t>ont la possibilité </a:t>
            </a:r>
            <a:r>
              <a:rPr lang="fr-FR" b="1" dirty="0"/>
              <a:t>d’invoquer directement la couche inférieure de l’hyperviseur </a:t>
            </a:r>
            <a:r>
              <a:rPr lang="fr-FR" dirty="0"/>
              <a:t>à partir du noyau </a:t>
            </a:r>
            <a:r>
              <a:rPr lang="fr-FR" dirty="0" smtClean="0"/>
              <a:t>système </a:t>
            </a:r>
            <a:r>
              <a:rPr lang="fr-FR" dirty="0"/>
              <a:t>d’exploitation invité</a:t>
            </a:r>
            <a:r>
              <a:rPr lang="fr-FR" dirty="0" smtClean="0"/>
              <a:t>.</a:t>
            </a:r>
          </a:p>
          <a:p>
            <a:endParaRPr lang="fr-FR" dirty="0"/>
          </a:p>
          <a:p>
            <a:r>
              <a:rPr lang="fr-FR" dirty="0" smtClean="0"/>
              <a:t>Ces </a:t>
            </a:r>
            <a:r>
              <a:rPr lang="fr-FR" dirty="0"/>
              <a:t>appels , appelés </a:t>
            </a:r>
            <a:r>
              <a:rPr lang="fr-FR" b="1" dirty="0" err="1"/>
              <a:t>Hypercalls</a:t>
            </a:r>
            <a:r>
              <a:rPr lang="fr-FR" dirty="0"/>
              <a:t>, sont dirigés directement vers les interfaces </a:t>
            </a:r>
            <a:r>
              <a:rPr lang="fr-FR" dirty="0" err="1"/>
              <a:t>hypercall</a:t>
            </a:r>
            <a:r>
              <a:rPr lang="fr-FR" dirty="0"/>
              <a:t> pour des </a:t>
            </a:r>
            <a:r>
              <a:rPr lang="fr-FR" dirty="0" smtClean="0"/>
              <a:t>opérations importantes </a:t>
            </a:r>
            <a:r>
              <a:rPr lang="fr-FR" dirty="0"/>
              <a:t>en termes de performances telles que la </a:t>
            </a:r>
            <a:r>
              <a:rPr lang="fr-FR" dirty="0">
                <a:solidFill>
                  <a:srgbClr val="C00000"/>
                </a:solidFill>
              </a:rPr>
              <a:t>gestion des interruptions</a:t>
            </a:r>
            <a:r>
              <a:rPr lang="fr-FR" dirty="0"/>
              <a:t>, des </a:t>
            </a:r>
            <a:r>
              <a:rPr lang="fr-FR" dirty="0" err="1">
                <a:solidFill>
                  <a:srgbClr val="C00000"/>
                </a:solidFill>
              </a:rPr>
              <a:t>timers</a:t>
            </a:r>
            <a:r>
              <a:rPr lang="fr-FR" dirty="0"/>
              <a:t> aussi </a:t>
            </a:r>
            <a:r>
              <a:rPr lang="fr-FR" dirty="0" smtClean="0"/>
              <a:t>les </a:t>
            </a:r>
            <a:r>
              <a:rPr lang="fr-FR" dirty="0"/>
              <a:t>fonctions de </a:t>
            </a:r>
            <a:r>
              <a:rPr lang="fr-FR" dirty="0">
                <a:solidFill>
                  <a:srgbClr val="C00000"/>
                </a:solidFill>
              </a:rPr>
              <a:t>gestion mémoire</a:t>
            </a:r>
            <a:r>
              <a:rPr lang="fr-FR" dirty="0"/>
              <a:t>.</a:t>
            </a:r>
          </a:p>
          <a:p>
            <a:endParaRPr lang="fr-FR" dirty="0" smtClean="0"/>
          </a:p>
          <a:p>
            <a:r>
              <a:rPr lang="fr-FR" dirty="0" smtClean="0"/>
              <a:t>Ceci permet de mettre </a:t>
            </a:r>
            <a:r>
              <a:rPr lang="fr-FR" dirty="0"/>
              <a:t>en œuvre </a:t>
            </a:r>
            <a:r>
              <a:rPr lang="fr-FR" b="1" dirty="0"/>
              <a:t>un environnement s’exécutant en ring0 (privilège 0)</a:t>
            </a:r>
            <a:r>
              <a:rPr lang="fr-FR" dirty="0"/>
              <a:t> permettant de </a:t>
            </a:r>
            <a:r>
              <a:rPr lang="fr-FR" b="1" dirty="0"/>
              <a:t>lire et d’écrire </a:t>
            </a:r>
            <a:r>
              <a:rPr lang="fr-FR" b="1" dirty="0" smtClean="0"/>
              <a:t>dans </a:t>
            </a:r>
            <a:r>
              <a:rPr lang="fr-FR" b="1" dirty="0"/>
              <a:t>la mémoire vive </a:t>
            </a:r>
            <a:r>
              <a:rPr lang="fr-FR" dirty="0"/>
              <a:t>sans restrictions. (attaquer le matériel via Hyperviseur</a:t>
            </a:r>
            <a:r>
              <a:rPr lang="fr-FR" dirty="0" smtClean="0"/>
              <a:t>).</a:t>
            </a:r>
            <a:endParaRPr lang="fr-FR" dirty="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pic>
        <p:nvPicPr>
          <p:cNvPr id="6" name="Image 5"/>
          <p:cNvPicPr>
            <a:picLocks noChangeAspect="1"/>
          </p:cNvPicPr>
          <p:nvPr/>
        </p:nvPicPr>
        <p:blipFill>
          <a:blip r:embed="rId2"/>
          <a:stretch>
            <a:fillRect/>
          </a:stretch>
        </p:blipFill>
        <p:spPr>
          <a:xfrm>
            <a:off x="7746260" y="2671488"/>
            <a:ext cx="3889979" cy="2772000"/>
          </a:xfrm>
          <a:prstGeom prst="rect">
            <a:avLst/>
          </a:prstGeom>
        </p:spPr>
      </p:pic>
    </p:spTree>
    <p:extLst>
      <p:ext uri="{BB962C8B-B14F-4D97-AF65-F5344CB8AC3E}">
        <p14:creationId xmlns:p14="http://schemas.microsoft.com/office/powerpoint/2010/main" val="194333054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214845" y="1950537"/>
            <a:ext cx="9875521" cy="3862596"/>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endParaRPr lang="fr-FR" b="1" dirty="0" smtClean="0">
              <a:solidFill>
                <a:srgbClr val="C00000"/>
              </a:solidFill>
            </a:endParaRPr>
          </a:p>
          <a:p>
            <a:r>
              <a:rPr lang="fr-FR" b="1" dirty="0" smtClean="0">
                <a:solidFill>
                  <a:srgbClr val="C00000"/>
                </a:solidFill>
              </a:rPr>
              <a:t>=&gt; Avantages</a:t>
            </a:r>
          </a:p>
          <a:p>
            <a:endParaRPr lang="fr-FR" dirty="0" smtClean="0"/>
          </a:p>
          <a:p>
            <a:pPr marL="285750" indent="-285750">
              <a:buFont typeface="Wingdings" panose="05000000000000000000" pitchFamily="2" charset="2"/>
              <a:buChar char="q"/>
            </a:pPr>
            <a:r>
              <a:rPr lang="fr-FR" b="1" dirty="0" smtClean="0"/>
              <a:t>Limiter les </a:t>
            </a:r>
            <a:r>
              <a:rPr lang="fr-FR" b="1" dirty="0"/>
              <a:t>surcharges liées à la translation binaire </a:t>
            </a:r>
            <a:r>
              <a:rPr lang="fr-FR" dirty="0"/>
              <a:t>en virtualisation complète , ce qui </a:t>
            </a:r>
            <a:r>
              <a:rPr lang="fr-FR" dirty="0" smtClean="0"/>
              <a:t> augmente </a:t>
            </a:r>
            <a:r>
              <a:rPr lang="fr-FR" dirty="0"/>
              <a:t>la performance de </a:t>
            </a:r>
            <a:r>
              <a:rPr lang="fr-FR" dirty="0" err="1" smtClean="0"/>
              <a:t>VMs</a:t>
            </a:r>
            <a:r>
              <a:rPr lang="fr-FR" dirty="0" smtClean="0"/>
              <a:t>.</a:t>
            </a:r>
          </a:p>
          <a:p>
            <a:pPr marL="285750" indent="-285750">
              <a:buFont typeface="Wingdings" panose="05000000000000000000" pitchFamily="2" charset="2"/>
              <a:buChar char="q"/>
            </a:pPr>
            <a:endParaRPr lang="fr-FR" dirty="0"/>
          </a:p>
          <a:p>
            <a:pPr marL="285750" indent="-285750">
              <a:buFont typeface="Wingdings" panose="05000000000000000000" pitchFamily="2" charset="2"/>
              <a:buChar char="q"/>
            </a:pPr>
            <a:r>
              <a:rPr lang="fr-FR" b="1" dirty="0"/>
              <a:t>Bonne gestion des performances </a:t>
            </a:r>
            <a:r>
              <a:rPr lang="fr-FR" dirty="0"/>
              <a:t>matérielles et excellente performances d’exécution des </a:t>
            </a:r>
            <a:r>
              <a:rPr lang="fr-FR" dirty="0" err="1"/>
              <a:t>VMs</a:t>
            </a:r>
            <a:r>
              <a:rPr lang="fr-FR" dirty="0"/>
              <a:t> se font </a:t>
            </a:r>
            <a:r>
              <a:rPr lang="fr-FR" dirty="0" smtClean="0"/>
              <a:t> par </a:t>
            </a:r>
            <a:r>
              <a:rPr lang="fr-FR" u="sng" dirty="0"/>
              <a:t>diminution du temps d’accès et du consommation de ressources </a:t>
            </a:r>
            <a:r>
              <a:rPr lang="fr-FR" u="sng" dirty="0" smtClean="0"/>
              <a:t>processeur</a:t>
            </a:r>
            <a:r>
              <a:rPr lang="fr-FR" dirty="0"/>
              <a:t>.</a:t>
            </a:r>
          </a:p>
          <a:p>
            <a:pPr marL="285750" indent="-285750">
              <a:buFont typeface="Wingdings" panose="05000000000000000000" pitchFamily="2" charset="2"/>
              <a:buChar char="q"/>
            </a:pPr>
            <a:endParaRPr lang="fr-FR" dirty="0" smtClean="0"/>
          </a:p>
          <a:p>
            <a:pPr marL="285750" indent="-285750">
              <a:buFont typeface="Wingdings" panose="05000000000000000000" pitchFamily="2" charset="2"/>
              <a:buChar char="q"/>
            </a:pPr>
            <a:r>
              <a:rPr lang="fr-FR" b="1" dirty="0"/>
              <a:t>Modifications</a:t>
            </a:r>
            <a:r>
              <a:rPr lang="fr-FR" dirty="0"/>
              <a:t> apportées au OS invités sont relativement </a:t>
            </a:r>
            <a:r>
              <a:rPr lang="fr-FR" b="1" dirty="0"/>
              <a:t>faciles à </a:t>
            </a:r>
            <a:r>
              <a:rPr lang="fr-FR" b="1" dirty="0" smtClean="0"/>
              <a:t>implémenter</a:t>
            </a:r>
            <a:r>
              <a:rPr lang="fr-FR" dirty="0" smtClean="0"/>
              <a:t>.</a:t>
            </a:r>
            <a:endParaRPr lang="fr-FR" dirty="0"/>
          </a:p>
          <a:p>
            <a:endParaRPr lang="fr-FR" dirty="0"/>
          </a:p>
          <a:p>
            <a:endParaRPr lang="fr-FR"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16723371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214845" y="1950537"/>
            <a:ext cx="9875521" cy="3308598"/>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endParaRPr lang="fr-FR" b="1" dirty="0" smtClean="0">
              <a:solidFill>
                <a:srgbClr val="C00000"/>
              </a:solidFill>
            </a:endParaRPr>
          </a:p>
          <a:p>
            <a:r>
              <a:rPr lang="fr-FR" b="1" dirty="0" smtClean="0">
                <a:solidFill>
                  <a:srgbClr val="C00000"/>
                </a:solidFill>
              </a:rPr>
              <a:t>=&gt; Inconvénients</a:t>
            </a:r>
          </a:p>
          <a:p>
            <a:endParaRPr lang="fr-FR" dirty="0" smtClean="0"/>
          </a:p>
          <a:p>
            <a:pPr marL="285750" indent="-285750">
              <a:buFont typeface="Wingdings" panose="05000000000000000000" pitchFamily="2" charset="2"/>
              <a:buChar char="v"/>
            </a:pPr>
            <a:r>
              <a:rPr lang="fr-FR" dirty="0"/>
              <a:t>La portabilité et la compatibilité des </a:t>
            </a:r>
            <a:r>
              <a:rPr lang="fr-FR" dirty="0" err="1"/>
              <a:t>VMs</a:t>
            </a:r>
            <a:r>
              <a:rPr lang="fr-FR" dirty="0"/>
              <a:t> peuvent être mises en doute, car elle doit aussi </a:t>
            </a:r>
            <a:r>
              <a:rPr lang="fr-FR" dirty="0" smtClean="0"/>
              <a:t>prendre </a:t>
            </a:r>
            <a:r>
              <a:rPr lang="fr-FR" dirty="0"/>
              <a:t>en charge l’OS non </a:t>
            </a:r>
            <a:r>
              <a:rPr lang="fr-FR" dirty="0" smtClean="0"/>
              <a:t>modifié.</a:t>
            </a:r>
          </a:p>
          <a:p>
            <a:pPr marL="285750" indent="-285750">
              <a:buFont typeface="Wingdings" panose="05000000000000000000" pitchFamily="2" charset="2"/>
              <a:buChar char="v"/>
            </a:pPr>
            <a:endParaRPr lang="fr-FR" dirty="0"/>
          </a:p>
          <a:p>
            <a:pPr marL="285750" indent="-285750">
              <a:buFont typeface="Wingdings" panose="05000000000000000000" pitchFamily="2" charset="2"/>
              <a:buChar char="v"/>
            </a:pPr>
            <a:r>
              <a:rPr lang="fr-FR" dirty="0" smtClean="0"/>
              <a:t>Le </a:t>
            </a:r>
            <a:r>
              <a:rPr lang="fr-FR" b="1" dirty="0"/>
              <a:t>coût</a:t>
            </a:r>
            <a:r>
              <a:rPr lang="fr-FR" dirty="0"/>
              <a:t> de la gestion des OS para-virtualisés est élevé, car ils pourraient nécessiter de </a:t>
            </a:r>
            <a:r>
              <a:rPr lang="fr-FR" dirty="0" smtClean="0"/>
              <a:t>conserver </a:t>
            </a:r>
            <a:r>
              <a:rPr lang="fr-FR" dirty="0"/>
              <a:t>les modifications de noyau d’OS</a:t>
            </a:r>
          </a:p>
          <a:p>
            <a:pPr marL="285750" indent="-285750">
              <a:buFont typeface="Wingdings" panose="05000000000000000000" pitchFamily="2" charset="2"/>
              <a:buChar char="v"/>
            </a:pPr>
            <a:endParaRPr lang="fr-FR" dirty="0"/>
          </a:p>
          <a:p>
            <a:endParaRPr lang="fr-FR"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25825239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59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214845" y="1950537"/>
            <a:ext cx="9875521" cy="3308598"/>
          </a:xfrm>
          <a:prstGeom prst="rect">
            <a:avLst/>
          </a:prstGeom>
          <a:noFill/>
        </p:spPr>
        <p:txBody>
          <a:bodyPr wrap="square" rtlCol="0">
            <a:spAutoFit/>
          </a:bodyPr>
          <a:lstStyle/>
          <a:p>
            <a:r>
              <a:rPr lang="fr-FR" b="1" dirty="0">
                <a:solidFill>
                  <a:srgbClr val="0070C0"/>
                </a:solidFill>
              </a:rPr>
              <a:t>2</a:t>
            </a:r>
            <a:r>
              <a:rPr lang="fr-FR" b="1" dirty="0" smtClean="0">
                <a:solidFill>
                  <a:srgbClr val="0070C0"/>
                </a:solidFill>
              </a:rPr>
              <a:t> -- </a:t>
            </a:r>
            <a:r>
              <a:rPr lang="fr-FR" b="1" dirty="0" err="1" smtClean="0">
                <a:solidFill>
                  <a:srgbClr val="0070C0"/>
                </a:solidFill>
              </a:rPr>
              <a:t>Para</a:t>
            </a:r>
            <a:r>
              <a:rPr lang="fr-FR" b="1" dirty="0" err="1" smtClean="0">
                <a:solidFill>
                  <a:srgbClr val="0070C0"/>
                </a:solidFill>
              </a:rPr>
              <a:t>Virtualization</a:t>
            </a:r>
            <a:r>
              <a:rPr lang="fr-FR" b="1" dirty="0" smtClean="0">
                <a:solidFill>
                  <a:srgbClr val="0070C0"/>
                </a:solidFill>
              </a:rPr>
              <a:t>  (or OS </a:t>
            </a:r>
            <a:r>
              <a:rPr lang="fr-FR" b="1" dirty="0" err="1" smtClean="0">
                <a:solidFill>
                  <a:srgbClr val="0070C0"/>
                </a:solidFill>
              </a:rPr>
              <a:t>assisted</a:t>
            </a:r>
            <a:r>
              <a:rPr lang="fr-FR" b="1" dirty="0" smtClean="0">
                <a:solidFill>
                  <a:srgbClr val="0070C0"/>
                </a:solidFill>
              </a:rPr>
              <a:t> </a:t>
            </a:r>
            <a:r>
              <a:rPr lang="fr-FR" b="1" dirty="0" err="1" smtClean="0">
                <a:solidFill>
                  <a:srgbClr val="0070C0"/>
                </a:solidFill>
              </a:rPr>
              <a:t>virtualization</a:t>
            </a:r>
            <a:r>
              <a:rPr lang="fr-FR" b="1" dirty="0" smtClean="0">
                <a:solidFill>
                  <a:srgbClr val="0070C0"/>
                </a:solidFill>
              </a:rPr>
              <a:t>)</a:t>
            </a:r>
            <a:endParaRPr lang="fr-FR" b="1" dirty="0" smtClean="0">
              <a:solidFill>
                <a:srgbClr val="C00000"/>
              </a:solidFill>
            </a:endParaRPr>
          </a:p>
          <a:p>
            <a:endParaRPr lang="fr-FR" sz="1100" dirty="0" smtClean="0"/>
          </a:p>
          <a:p>
            <a:endParaRPr lang="fr-FR" b="1" dirty="0" smtClean="0">
              <a:solidFill>
                <a:srgbClr val="C00000"/>
              </a:solidFill>
            </a:endParaRPr>
          </a:p>
          <a:p>
            <a:endParaRPr lang="fr-FR" dirty="0" smtClean="0"/>
          </a:p>
          <a:p>
            <a:r>
              <a:rPr lang="fr-FR" dirty="0"/>
              <a:t>Les produits populaires </a:t>
            </a:r>
            <a:r>
              <a:rPr lang="fr-FR" dirty="0" smtClean="0"/>
              <a:t>de </a:t>
            </a:r>
            <a:r>
              <a:rPr lang="fr-FR" dirty="0" err="1" smtClean="0"/>
              <a:t>paravirtualisation</a:t>
            </a:r>
            <a:r>
              <a:rPr lang="fr-FR" dirty="0" smtClean="0"/>
              <a:t> :</a:t>
            </a:r>
          </a:p>
          <a:p>
            <a:endParaRPr lang="fr-FR" dirty="0"/>
          </a:p>
          <a:p>
            <a:pPr marL="285750" indent="-285750">
              <a:buFontTx/>
              <a:buChar char="-"/>
            </a:pPr>
            <a:r>
              <a:rPr lang="fr-FR" b="1" dirty="0" err="1" smtClean="0"/>
              <a:t>Xen</a:t>
            </a:r>
            <a:r>
              <a:rPr lang="fr-FR" b="1" dirty="0"/>
              <a:t>, KVM et Oracle VM Server </a:t>
            </a:r>
            <a:r>
              <a:rPr lang="fr-FR" dirty="0"/>
              <a:t>en constituent de bons </a:t>
            </a:r>
            <a:r>
              <a:rPr lang="fr-FR" dirty="0" smtClean="0"/>
              <a:t>exemples.</a:t>
            </a:r>
          </a:p>
          <a:p>
            <a:endParaRPr lang="fr-FR" dirty="0" smtClean="0"/>
          </a:p>
          <a:p>
            <a:pPr marL="285750" indent="-285750">
              <a:buFontTx/>
              <a:buChar char="-"/>
            </a:pPr>
            <a:r>
              <a:rPr lang="fr-FR" dirty="0" smtClean="0"/>
              <a:t>VMware </a:t>
            </a:r>
            <a:r>
              <a:rPr lang="fr-FR" dirty="0"/>
              <a:t>Tools pour certains </a:t>
            </a:r>
            <a:r>
              <a:rPr lang="fr-FR" dirty="0" err="1"/>
              <a:t>Guest</a:t>
            </a:r>
            <a:r>
              <a:rPr lang="fr-FR" dirty="0"/>
              <a:t> OS : drivers spécifiques développés par VMware </a:t>
            </a:r>
            <a:r>
              <a:rPr lang="fr-FR" dirty="0" smtClean="0"/>
              <a:t>ont conscience </a:t>
            </a:r>
            <a:r>
              <a:rPr lang="fr-FR" dirty="0"/>
              <a:t>de la couche de virtualisation et qui communiquent plus facilement </a:t>
            </a:r>
            <a:r>
              <a:rPr lang="fr-FR" dirty="0" smtClean="0"/>
              <a:t>avec l’hyperviseur</a:t>
            </a:r>
            <a:endParaRPr lang="fr-FR" dirty="0"/>
          </a:p>
          <a:p>
            <a:pPr marL="285750" indent="-285750">
              <a:buFont typeface="Wingdings" panose="05000000000000000000" pitchFamily="2" charset="2"/>
              <a:buChar char="v"/>
            </a:pPr>
            <a:endParaRPr lang="fr-FR" dirty="0"/>
          </a:p>
          <a:p>
            <a:endParaRPr lang="fr-FR" dirty="0" smtClean="0"/>
          </a:p>
        </p:txBody>
      </p:sp>
      <p:sp>
        <p:nvSpPr>
          <p:cNvPr id="7" name="ZoneTexte 6"/>
          <p:cNvSpPr txBox="1"/>
          <p:nvPr/>
        </p:nvSpPr>
        <p:spPr>
          <a:xfrm>
            <a:off x="1580425" y="1231037"/>
            <a:ext cx="2701637" cy="369332"/>
          </a:xfrm>
          <a:prstGeom prst="rect">
            <a:avLst/>
          </a:prstGeom>
          <a:noFill/>
        </p:spPr>
        <p:txBody>
          <a:bodyPr wrap="none" rtlCol="0">
            <a:spAutoFit/>
          </a:bodyPr>
          <a:lstStyle/>
          <a:p>
            <a:r>
              <a:rPr lang="fr-FR" b="1" dirty="0" smtClean="0"/>
              <a:t>=&gt;  </a:t>
            </a:r>
            <a:r>
              <a:rPr lang="fr-FR" b="1" dirty="0" smtClean="0"/>
              <a:t>Types de Virtualisation</a:t>
            </a:r>
            <a:endParaRPr lang="fr-FR" b="1" dirty="0"/>
          </a:p>
        </p:txBody>
      </p:sp>
    </p:spTree>
    <p:extLst>
      <p:ext uri="{BB962C8B-B14F-4D97-AF65-F5344CB8AC3E}">
        <p14:creationId xmlns:p14="http://schemas.microsoft.com/office/powerpoint/2010/main" val="41380780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6</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240970" y="2159859"/>
            <a:ext cx="9971513" cy="3693319"/>
          </a:xfrm>
          <a:prstGeom prst="rect">
            <a:avLst/>
          </a:prstGeom>
          <a:noFill/>
        </p:spPr>
        <p:txBody>
          <a:bodyPr wrap="square" rtlCol="0">
            <a:spAutoFit/>
          </a:bodyPr>
          <a:lstStyle/>
          <a:p>
            <a:pPr marL="285750" indent="-285750">
              <a:buFont typeface="Wingdings" panose="05000000000000000000" pitchFamily="2" charset="2"/>
              <a:buChar char="§"/>
            </a:pPr>
            <a:r>
              <a:rPr lang="fr-FR" b="1" dirty="0" smtClean="0"/>
              <a:t>Objectif  -&gt; </a:t>
            </a:r>
            <a:r>
              <a:rPr lang="fr-FR" dirty="0" smtClean="0"/>
              <a:t>Optimiser le taux </a:t>
            </a:r>
            <a:r>
              <a:rPr lang="fr-FR" dirty="0"/>
              <a:t>d’utilisation des serveurs</a:t>
            </a:r>
            <a:r>
              <a:rPr lang="fr-FR" dirty="0" smtClean="0"/>
              <a:t>.</a:t>
            </a:r>
          </a:p>
          <a:p>
            <a:endParaRPr lang="fr-FR" dirty="0"/>
          </a:p>
          <a:p>
            <a:pPr marL="285750" indent="-285750">
              <a:buFont typeface="Wingdings" panose="05000000000000000000" pitchFamily="2" charset="2"/>
              <a:buChar char="Ø"/>
            </a:pPr>
            <a:r>
              <a:rPr lang="fr-FR" dirty="0" smtClean="0">
                <a:solidFill>
                  <a:srgbClr val="0070C0"/>
                </a:solidFill>
              </a:rPr>
              <a:t>Sans </a:t>
            </a:r>
            <a:r>
              <a:rPr lang="fr-FR" dirty="0">
                <a:solidFill>
                  <a:srgbClr val="0070C0"/>
                </a:solidFill>
              </a:rPr>
              <a:t>virtualisation </a:t>
            </a:r>
            <a:r>
              <a:rPr lang="fr-FR" dirty="0"/>
              <a:t>(architecture x86 traditionnelle), un seul système peut être opérationnel sur une </a:t>
            </a:r>
            <a:r>
              <a:rPr lang="fr-FR" dirty="0" smtClean="0"/>
              <a:t>machine </a:t>
            </a:r>
            <a:r>
              <a:rPr lang="fr-FR" dirty="0"/>
              <a:t>physique. </a:t>
            </a:r>
            <a:endParaRPr lang="fr-FR" dirty="0" smtClean="0"/>
          </a:p>
          <a:p>
            <a:endParaRPr lang="fr-FR" dirty="0"/>
          </a:p>
          <a:p>
            <a:pPr marL="742950" lvl="1" indent="-285750">
              <a:buFont typeface="Wingdings" panose="05000000000000000000" pitchFamily="2" charset="2"/>
              <a:buChar char="ü"/>
            </a:pPr>
            <a:r>
              <a:rPr lang="fr-FR" dirty="0" smtClean="0"/>
              <a:t>Exécution </a:t>
            </a:r>
            <a:r>
              <a:rPr lang="fr-FR" dirty="0"/>
              <a:t>de plusieurs applications / serveur augmente le risque d’interruption de service </a:t>
            </a:r>
            <a:r>
              <a:rPr lang="fr-FR" dirty="0" smtClean="0"/>
              <a:t>global.</a:t>
            </a:r>
          </a:p>
          <a:p>
            <a:pPr marL="742950" lvl="1" indent="-285750">
              <a:buFont typeface="Wingdings" panose="05000000000000000000" pitchFamily="2" charset="2"/>
              <a:buChar char="ü"/>
            </a:pPr>
            <a:r>
              <a:rPr lang="fr-FR" dirty="0" smtClean="0"/>
              <a:t>En </a:t>
            </a:r>
            <a:r>
              <a:rPr lang="fr-FR" dirty="0"/>
              <a:t>général, 1 serveur = 1 application</a:t>
            </a:r>
          </a:p>
          <a:p>
            <a:endParaRPr lang="fr-FR" dirty="0" smtClean="0"/>
          </a:p>
          <a:p>
            <a:endParaRPr lang="fr-FR" dirty="0" smtClean="0"/>
          </a:p>
          <a:p>
            <a:pPr marL="285750" indent="-285750">
              <a:buFont typeface="Wingdings" panose="05000000000000000000" pitchFamily="2" charset="2"/>
              <a:buChar char="Ø"/>
            </a:pPr>
            <a:r>
              <a:rPr lang="fr-FR" dirty="0" smtClean="0">
                <a:solidFill>
                  <a:srgbClr val="0070C0"/>
                </a:solidFill>
              </a:rPr>
              <a:t>Avec </a:t>
            </a:r>
            <a:r>
              <a:rPr lang="fr-FR" dirty="0">
                <a:solidFill>
                  <a:srgbClr val="0070C0"/>
                </a:solidFill>
              </a:rPr>
              <a:t>la virtualisation </a:t>
            </a:r>
            <a:r>
              <a:rPr lang="fr-FR" dirty="0"/>
              <a:t>(architecture x86 virtualisée), chaque machine virtuelle possède ses propres </a:t>
            </a:r>
            <a:r>
              <a:rPr lang="fr-FR" dirty="0" smtClean="0"/>
              <a:t> applications </a:t>
            </a:r>
            <a:r>
              <a:rPr lang="fr-FR" dirty="0"/>
              <a:t>et système d’exploitation. </a:t>
            </a:r>
            <a:endParaRPr lang="fr-FR" dirty="0" smtClean="0"/>
          </a:p>
          <a:p>
            <a:endParaRPr lang="fr-FR" dirty="0"/>
          </a:p>
          <a:p>
            <a:pPr marL="742950" lvl="1" indent="-285750">
              <a:buFont typeface="Wingdings" panose="05000000000000000000" pitchFamily="2" charset="2"/>
              <a:buChar char="ü"/>
            </a:pPr>
            <a:r>
              <a:rPr lang="fr-FR" dirty="0" smtClean="0"/>
              <a:t>Possibilités </a:t>
            </a:r>
            <a:r>
              <a:rPr lang="fr-FR" dirty="0"/>
              <a:t>d’exécuter plusieurs systèmes d’exploitations sur la même machine physique</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7" name="ZoneTexte 6"/>
          <p:cNvSpPr txBox="1"/>
          <p:nvPr/>
        </p:nvSpPr>
        <p:spPr>
          <a:xfrm>
            <a:off x="1828800" y="1183922"/>
            <a:ext cx="1952266" cy="369332"/>
          </a:xfrm>
          <a:prstGeom prst="rect">
            <a:avLst/>
          </a:prstGeom>
          <a:noFill/>
        </p:spPr>
        <p:txBody>
          <a:bodyPr wrap="none" rtlCol="0">
            <a:spAutoFit/>
          </a:bodyPr>
          <a:lstStyle/>
          <a:p>
            <a:r>
              <a:rPr lang="fr-FR" b="1" dirty="0" smtClean="0"/>
              <a:t>=&gt;   Consolidation</a:t>
            </a:r>
            <a:endParaRPr lang="fr-FR" b="1"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1 . </a:t>
            </a:r>
            <a:r>
              <a:rPr lang="fr-FR" dirty="0" smtClean="0">
                <a:solidFill>
                  <a:schemeClr val="accent2"/>
                </a:solidFill>
              </a:rPr>
              <a:t>Généralités</a:t>
            </a:r>
            <a:endParaRPr lang="fr-FR" dirty="0">
              <a:solidFill>
                <a:schemeClr val="accent2"/>
              </a:solidFill>
            </a:endParaRPr>
          </a:p>
        </p:txBody>
      </p:sp>
    </p:spTree>
    <p:extLst>
      <p:ext uri="{BB962C8B-B14F-4D97-AF65-F5344CB8AC3E}">
        <p14:creationId xmlns:p14="http://schemas.microsoft.com/office/powerpoint/2010/main" val="7557365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60</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3</a:t>
            </a:r>
            <a:r>
              <a:rPr lang="fr-FR" dirty="0" smtClean="0">
                <a:solidFill>
                  <a:schemeClr val="accent2"/>
                </a:solidFill>
              </a:rPr>
              <a:t> </a:t>
            </a:r>
            <a:r>
              <a:rPr lang="fr-FR" dirty="0">
                <a:solidFill>
                  <a:schemeClr val="accent2"/>
                </a:solidFill>
              </a:rPr>
              <a:t>. </a:t>
            </a:r>
            <a:r>
              <a:rPr lang="fr-FR" dirty="0" smtClean="0">
                <a:solidFill>
                  <a:schemeClr val="accent2"/>
                </a:solidFill>
              </a:rPr>
              <a:t>Virtualisation de Serveur</a:t>
            </a:r>
            <a:endParaRPr lang="fr-FR" dirty="0">
              <a:solidFill>
                <a:schemeClr val="accent2"/>
              </a:solidFill>
            </a:endParaRPr>
          </a:p>
        </p:txBody>
      </p:sp>
      <p:sp>
        <p:nvSpPr>
          <p:cNvPr id="3" name="ZoneTexte 2"/>
          <p:cNvSpPr txBox="1"/>
          <p:nvPr/>
        </p:nvSpPr>
        <p:spPr>
          <a:xfrm>
            <a:off x="1214845" y="1950537"/>
            <a:ext cx="9875521" cy="1477328"/>
          </a:xfrm>
          <a:prstGeom prst="rect">
            <a:avLst/>
          </a:prstGeom>
          <a:noFill/>
        </p:spPr>
        <p:txBody>
          <a:bodyPr wrap="square" rtlCol="0">
            <a:spAutoFit/>
          </a:bodyPr>
          <a:lstStyle/>
          <a:p>
            <a:pPr marL="285750" indent="-285750">
              <a:buFont typeface="Wingdings" panose="05000000000000000000" pitchFamily="2" charset="2"/>
              <a:buChar char="v"/>
            </a:pPr>
            <a:endParaRPr lang="fr-FR" dirty="0" smtClean="0"/>
          </a:p>
          <a:p>
            <a:endParaRPr lang="fr-FR" dirty="0"/>
          </a:p>
          <a:p>
            <a:r>
              <a:rPr lang="fr-FR" dirty="0" smtClean="0"/>
              <a:t>      Création de Machines Virtuelles sur </a:t>
            </a:r>
            <a:r>
              <a:rPr lang="fr-FR" dirty="0" err="1" smtClean="0"/>
              <a:t>Esxi</a:t>
            </a:r>
            <a:endParaRPr lang="fr-FR" dirty="0" smtClean="0"/>
          </a:p>
          <a:p>
            <a:endParaRPr lang="fr-FR" dirty="0"/>
          </a:p>
          <a:p>
            <a:endParaRPr lang="fr-FR" dirty="0"/>
          </a:p>
        </p:txBody>
      </p:sp>
    </p:spTree>
    <p:extLst>
      <p:ext uri="{BB962C8B-B14F-4D97-AF65-F5344CB8AC3E}">
        <p14:creationId xmlns:p14="http://schemas.microsoft.com/office/powerpoint/2010/main" val="1715834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7</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7014754" y="2846774"/>
            <a:ext cx="4988973" cy="1477328"/>
          </a:xfrm>
          <a:prstGeom prst="rect">
            <a:avLst/>
          </a:prstGeom>
          <a:noFill/>
        </p:spPr>
        <p:txBody>
          <a:bodyPr wrap="square" rtlCol="0">
            <a:spAutoFit/>
          </a:bodyPr>
          <a:lstStyle/>
          <a:p>
            <a:r>
              <a:rPr lang="fr-FR" dirty="0"/>
              <a:t>Plus le nombre de serveurs hébergés augmente; plus la consolidation est efficace et </a:t>
            </a:r>
            <a:r>
              <a:rPr lang="fr-FR" dirty="0" smtClean="0"/>
              <a:t> permet </a:t>
            </a:r>
            <a:r>
              <a:rPr lang="fr-FR" dirty="0"/>
              <a:t>de réduire les différents coûts liés à la couche physique (énergie, refroidissement, </a:t>
            </a:r>
            <a:r>
              <a:rPr lang="fr-FR" dirty="0" smtClean="0"/>
              <a:t>maintenance</a:t>
            </a:r>
            <a:r>
              <a:rPr lang="fr-FR" dirty="0"/>
              <a:t>, achat, …).</a:t>
            </a:r>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7" name="ZoneTexte 6"/>
          <p:cNvSpPr txBox="1"/>
          <p:nvPr/>
        </p:nvSpPr>
        <p:spPr>
          <a:xfrm>
            <a:off x="1828800" y="1183922"/>
            <a:ext cx="1952266" cy="369332"/>
          </a:xfrm>
          <a:prstGeom prst="rect">
            <a:avLst/>
          </a:prstGeom>
          <a:noFill/>
        </p:spPr>
        <p:txBody>
          <a:bodyPr wrap="none" rtlCol="0">
            <a:spAutoFit/>
          </a:bodyPr>
          <a:lstStyle/>
          <a:p>
            <a:r>
              <a:rPr lang="fr-FR" b="1" dirty="0" smtClean="0"/>
              <a:t>=&gt;   Consolidation</a:t>
            </a:r>
            <a:endParaRPr lang="fr-FR" b="1" dirty="0"/>
          </a:p>
        </p:txBody>
      </p:sp>
      <p:pic>
        <p:nvPicPr>
          <p:cNvPr id="5" name="Image 4"/>
          <p:cNvPicPr>
            <a:picLocks noChangeAspect="1"/>
          </p:cNvPicPr>
          <p:nvPr/>
        </p:nvPicPr>
        <p:blipFill>
          <a:blip r:embed="rId2"/>
          <a:stretch>
            <a:fillRect/>
          </a:stretch>
        </p:blipFill>
        <p:spPr>
          <a:xfrm>
            <a:off x="327379" y="1915476"/>
            <a:ext cx="6426799" cy="3996000"/>
          </a:xfrm>
          <a:prstGeom prst="rect">
            <a:avLst/>
          </a:prstGeom>
        </p:spPr>
      </p:pic>
      <p:sp>
        <p:nvSpPr>
          <p:cNvPr id="12"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1 . </a:t>
            </a:r>
            <a:r>
              <a:rPr lang="fr-FR" dirty="0" smtClean="0">
                <a:solidFill>
                  <a:schemeClr val="accent2"/>
                </a:solidFill>
              </a:rPr>
              <a:t>Généralités</a:t>
            </a:r>
            <a:endParaRPr lang="fr-FR" dirty="0">
              <a:solidFill>
                <a:schemeClr val="accent2"/>
              </a:solidFill>
            </a:endParaRPr>
          </a:p>
        </p:txBody>
      </p:sp>
    </p:spTree>
    <p:extLst>
      <p:ext uri="{BB962C8B-B14F-4D97-AF65-F5344CB8AC3E}">
        <p14:creationId xmlns:p14="http://schemas.microsoft.com/office/powerpoint/2010/main" val="663979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8</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888274" y="1882860"/>
            <a:ext cx="10450286" cy="4247317"/>
          </a:xfrm>
          <a:prstGeom prst="rect">
            <a:avLst/>
          </a:prstGeom>
          <a:noFill/>
        </p:spPr>
        <p:txBody>
          <a:bodyPr wrap="square" rtlCol="0">
            <a:spAutoFit/>
          </a:bodyPr>
          <a:lstStyle/>
          <a:p>
            <a:r>
              <a:rPr lang="fr-FR" b="1" dirty="0" smtClean="0"/>
              <a:t>Un serveur virtuel (Virtual Server) </a:t>
            </a:r>
            <a:r>
              <a:rPr lang="fr-FR" dirty="0" smtClean="0"/>
              <a:t>est un conteneur </a:t>
            </a:r>
            <a:r>
              <a:rPr lang="fr-FR" dirty="0"/>
              <a:t>de logiciel complètement </a:t>
            </a:r>
            <a:r>
              <a:rPr lang="fr-FR" dirty="0" smtClean="0"/>
              <a:t>isolé, capable </a:t>
            </a:r>
            <a:r>
              <a:rPr lang="fr-FR" dirty="0"/>
              <a:t>de gérer ses propres </a:t>
            </a:r>
            <a:r>
              <a:rPr lang="fr-FR" dirty="0" smtClean="0"/>
              <a:t>systèmes </a:t>
            </a:r>
            <a:r>
              <a:rPr lang="fr-FR" dirty="0"/>
              <a:t>d'exploitation et applications comme s'il s'agissait d'un ordinateur physique, en utilisant des </a:t>
            </a:r>
            <a:r>
              <a:rPr lang="fr-FR" dirty="0" smtClean="0"/>
              <a:t>techniques </a:t>
            </a:r>
            <a:r>
              <a:rPr lang="fr-FR" dirty="0"/>
              <a:t>de virtualisation. </a:t>
            </a:r>
          </a:p>
          <a:p>
            <a:endParaRPr lang="fr-FR" dirty="0" err="1"/>
          </a:p>
          <a:p>
            <a:r>
              <a:rPr lang="fr-FR" dirty="0" smtClean="0"/>
              <a:t>Il </a:t>
            </a:r>
            <a:r>
              <a:rPr lang="fr-FR" dirty="0"/>
              <a:t>se comporte exactement comme un ordinateur physique et contient son propre virtuel CPU, RAM, </a:t>
            </a:r>
          </a:p>
          <a:p>
            <a:r>
              <a:rPr lang="fr-FR" dirty="0"/>
              <a:t>disque dur et carte réseau.</a:t>
            </a:r>
          </a:p>
          <a:p>
            <a:endParaRPr lang="fr-FR" dirty="0" err="1"/>
          </a:p>
          <a:p>
            <a:r>
              <a:rPr lang="fr-FR" dirty="0" smtClean="0"/>
              <a:t>Un </a:t>
            </a:r>
            <a:r>
              <a:rPr lang="fr-FR" dirty="0"/>
              <a:t>système d’exploitation ne peut pas faire la différence entre un serveur virtuel et un serveur </a:t>
            </a:r>
            <a:r>
              <a:rPr lang="fr-FR" dirty="0" smtClean="0"/>
              <a:t>physique.</a:t>
            </a:r>
          </a:p>
          <a:p>
            <a:endParaRPr lang="fr-FR" dirty="0"/>
          </a:p>
          <a:p>
            <a:r>
              <a:rPr lang="fr-FR" dirty="0" smtClean="0"/>
              <a:t>Un serveur virtuel est doté des avantages suivants: </a:t>
            </a:r>
          </a:p>
          <a:p>
            <a:pPr marL="285750" indent="-285750">
              <a:buFontTx/>
              <a:buChar char="-"/>
            </a:pPr>
            <a:r>
              <a:rPr lang="fr-FR" b="1" dirty="0" smtClean="0"/>
              <a:t>Compatibilité</a:t>
            </a:r>
            <a:r>
              <a:rPr lang="fr-FR" dirty="0" smtClean="0"/>
              <a:t> </a:t>
            </a:r>
            <a:r>
              <a:rPr lang="fr-FR" dirty="0"/>
              <a:t>: les serveurs virtuels sont compatibles avec tout les </a:t>
            </a:r>
            <a:r>
              <a:rPr lang="fr-FR" dirty="0" smtClean="0"/>
              <a:t>standards </a:t>
            </a:r>
            <a:r>
              <a:rPr lang="fr-FR" dirty="0"/>
              <a:t>x86 et </a:t>
            </a:r>
            <a:r>
              <a:rPr lang="fr-FR" dirty="0" smtClean="0"/>
              <a:t>autres</a:t>
            </a:r>
          </a:p>
          <a:p>
            <a:pPr marL="285750" indent="-285750">
              <a:buFontTx/>
              <a:buChar char="-"/>
            </a:pPr>
            <a:r>
              <a:rPr lang="fr-FR" b="1" dirty="0" smtClean="0"/>
              <a:t>Isolation</a:t>
            </a:r>
            <a:r>
              <a:rPr lang="fr-FR" dirty="0" smtClean="0"/>
              <a:t> </a:t>
            </a:r>
            <a:r>
              <a:rPr lang="fr-FR" dirty="0"/>
              <a:t>: les serveurs virtuels sont isolés des autres machines comme si </a:t>
            </a:r>
            <a:r>
              <a:rPr lang="fr-FR" dirty="0" smtClean="0"/>
              <a:t>elles </a:t>
            </a:r>
            <a:r>
              <a:rPr lang="fr-FR" dirty="0"/>
              <a:t>étaient des machines physiques. </a:t>
            </a:r>
            <a:endParaRPr lang="fr-FR" dirty="0" smtClean="0"/>
          </a:p>
          <a:p>
            <a:pPr marL="285750" indent="-285750">
              <a:buFontTx/>
              <a:buChar char="-"/>
            </a:pPr>
            <a:r>
              <a:rPr lang="fr-FR" b="1" dirty="0" smtClean="0"/>
              <a:t>Encapsulation</a:t>
            </a:r>
            <a:r>
              <a:rPr lang="fr-FR" dirty="0" smtClean="0"/>
              <a:t> </a:t>
            </a:r>
            <a:r>
              <a:rPr lang="fr-FR" dirty="0"/>
              <a:t>(</a:t>
            </a:r>
            <a:r>
              <a:rPr lang="fr-FR" dirty="0" err="1"/>
              <a:t>imbriquement</a:t>
            </a:r>
            <a:r>
              <a:rPr lang="fr-FR" dirty="0"/>
              <a:t>) : les serveurs virtuels encapsulent un </a:t>
            </a:r>
            <a:r>
              <a:rPr lang="fr-FR" dirty="0" smtClean="0"/>
              <a:t>environnement </a:t>
            </a:r>
            <a:r>
              <a:rPr lang="fr-FR" dirty="0"/>
              <a:t>informatique </a:t>
            </a:r>
            <a:r>
              <a:rPr lang="fr-FR" dirty="0" smtClean="0"/>
              <a:t>complet. </a:t>
            </a:r>
          </a:p>
          <a:p>
            <a:pPr marL="285750" indent="-285750">
              <a:buFontTx/>
              <a:buChar char="-"/>
            </a:pPr>
            <a:r>
              <a:rPr lang="fr-FR" b="1" dirty="0" smtClean="0"/>
              <a:t>Indépendance </a:t>
            </a:r>
            <a:r>
              <a:rPr lang="fr-FR" b="1" dirty="0"/>
              <a:t>matériel </a:t>
            </a:r>
            <a:r>
              <a:rPr lang="fr-FR" dirty="0"/>
              <a:t>: les serveurs virtuels fonctionnent </a:t>
            </a:r>
            <a:r>
              <a:rPr lang="fr-FR" dirty="0" smtClean="0"/>
              <a:t>indépendamment </a:t>
            </a:r>
            <a:r>
              <a:rPr lang="fr-FR" dirty="0"/>
              <a:t>du matériel</a:t>
            </a:r>
            <a:r>
              <a:rPr lang="fr-FR" dirty="0" smtClean="0"/>
              <a:t>.</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7" name="ZoneTexte 6"/>
          <p:cNvSpPr txBox="1"/>
          <p:nvPr/>
        </p:nvSpPr>
        <p:spPr>
          <a:xfrm>
            <a:off x="1828800" y="1183922"/>
            <a:ext cx="1906227" cy="369332"/>
          </a:xfrm>
          <a:prstGeom prst="rect">
            <a:avLst/>
          </a:prstGeom>
          <a:noFill/>
        </p:spPr>
        <p:txBody>
          <a:bodyPr wrap="none" rtlCol="0">
            <a:spAutoFit/>
          </a:bodyPr>
          <a:lstStyle/>
          <a:p>
            <a:r>
              <a:rPr lang="fr-FR" b="1" dirty="0" smtClean="0"/>
              <a:t>=&gt; </a:t>
            </a:r>
            <a:r>
              <a:rPr lang="fr-FR" b="1" dirty="0" smtClean="0">
                <a:solidFill>
                  <a:srgbClr val="00B050"/>
                </a:solidFill>
              </a:rPr>
              <a:t>Serveur Virtuel</a:t>
            </a:r>
            <a:endParaRPr lang="fr-FR" b="1" dirty="0">
              <a:solidFill>
                <a:srgbClr val="00B050"/>
              </a:solidFill>
            </a:endParaRPr>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1 . </a:t>
            </a:r>
            <a:r>
              <a:rPr lang="fr-FR" dirty="0" smtClean="0">
                <a:solidFill>
                  <a:schemeClr val="accent2"/>
                </a:solidFill>
              </a:rPr>
              <a:t>Généralités</a:t>
            </a:r>
            <a:endParaRPr lang="fr-FR" dirty="0">
              <a:solidFill>
                <a:schemeClr val="accent2"/>
              </a:solidFill>
            </a:endParaRPr>
          </a:p>
        </p:txBody>
      </p:sp>
    </p:spTree>
    <p:extLst>
      <p:ext uri="{BB962C8B-B14F-4D97-AF65-F5344CB8AC3E}">
        <p14:creationId xmlns:p14="http://schemas.microsoft.com/office/powerpoint/2010/main" val="1095291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555619D8-6104-42DC-8831-D62CC8701452}" type="slidenum">
              <a:rPr lang="fr-FR" smtClean="0"/>
              <a:t>9</a:t>
            </a:fld>
            <a:endParaRPr lang="fr-FR" dirty="0"/>
          </a:p>
        </p:txBody>
      </p:sp>
      <p:sp>
        <p:nvSpPr>
          <p:cNvPr id="2" name="Espace réservé du pied de page 1"/>
          <p:cNvSpPr>
            <a:spLocks noGrp="1"/>
          </p:cNvSpPr>
          <p:nvPr>
            <p:ph type="ftr" sz="quarter" idx="11"/>
          </p:nvPr>
        </p:nvSpPr>
        <p:spPr>
          <a:xfrm>
            <a:off x="132907" y="6459785"/>
            <a:ext cx="1447518" cy="365125"/>
          </a:xfrm>
        </p:spPr>
        <p:txBody>
          <a:bodyPr/>
          <a:lstStyle/>
          <a:p>
            <a:r>
              <a:rPr lang="fr-FR" dirty="0" smtClean="0"/>
              <a:t>Pr. H.IDRISSI,  ENSAK 2023</a:t>
            </a:r>
            <a:endParaRPr lang="fr-FR" dirty="0"/>
          </a:p>
        </p:txBody>
      </p:sp>
      <p:sp>
        <p:nvSpPr>
          <p:cNvPr id="9" name="ZoneTexte 8"/>
          <p:cNvSpPr txBox="1"/>
          <p:nvPr/>
        </p:nvSpPr>
        <p:spPr>
          <a:xfrm>
            <a:off x="1110343" y="1882860"/>
            <a:ext cx="10437223" cy="4324261"/>
          </a:xfrm>
          <a:prstGeom prst="rect">
            <a:avLst/>
          </a:prstGeom>
          <a:noFill/>
        </p:spPr>
        <p:txBody>
          <a:bodyPr wrap="square" rtlCol="0">
            <a:spAutoFit/>
          </a:bodyPr>
          <a:lstStyle/>
          <a:p>
            <a:pPr marL="285750" indent="-285750">
              <a:buFont typeface="Wingdings" panose="05000000000000000000" pitchFamily="2" charset="2"/>
              <a:buChar char="ü"/>
            </a:pPr>
            <a:r>
              <a:rPr lang="fr-FR" b="1" dirty="0"/>
              <a:t>Mutualisation des ressources </a:t>
            </a:r>
            <a:r>
              <a:rPr lang="fr-FR" dirty="0"/>
              <a:t>et </a:t>
            </a:r>
            <a:r>
              <a:rPr lang="fr-FR" b="1" dirty="0"/>
              <a:t>regroupement de systèmes </a:t>
            </a:r>
            <a:r>
              <a:rPr lang="fr-FR" dirty="0"/>
              <a:t>divers sur une machine physique </a:t>
            </a:r>
            <a:r>
              <a:rPr lang="fr-FR" dirty="0" smtClean="0"/>
              <a:t>unique </a:t>
            </a:r>
            <a:r>
              <a:rPr lang="fr-FR" dirty="0"/>
              <a:t>(tout en les maintenant logiquement séparés</a:t>
            </a:r>
            <a:r>
              <a:rPr lang="fr-FR" dirty="0" smtClean="0"/>
              <a:t>).</a:t>
            </a:r>
          </a:p>
          <a:p>
            <a:pPr marL="285750" indent="-285750">
              <a:buFont typeface="Wingdings" panose="05000000000000000000" pitchFamily="2" charset="2"/>
              <a:buChar char="ü"/>
            </a:pPr>
            <a:endParaRPr lang="fr-FR" sz="1100" dirty="0"/>
          </a:p>
          <a:p>
            <a:pPr marL="285750" indent="-285750">
              <a:buFont typeface="Wingdings" panose="05000000000000000000" pitchFamily="2" charset="2"/>
              <a:buChar char="ü"/>
            </a:pPr>
            <a:r>
              <a:rPr lang="fr-FR" b="1" dirty="0" smtClean="0"/>
              <a:t>Utilisation efficace et optimale des ressources </a:t>
            </a:r>
            <a:r>
              <a:rPr lang="fr-FR" dirty="0" smtClean="0"/>
              <a:t>(consolidation/flexibilité).</a:t>
            </a:r>
            <a:endParaRPr lang="fr-FR" dirty="0"/>
          </a:p>
          <a:p>
            <a:pPr marL="285750" indent="-285750">
              <a:buFont typeface="Wingdings" panose="05000000000000000000" pitchFamily="2" charset="2"/>
              <a:buChar char="ü"/>
            </a:pPr>
            <a:endParaRPr lang="fr-FR" sz="1100" dirty="0"/>
          </a:p>
          <a:p>
            <a:pPr marL="285750" indent="-285750">
              <a:buFont typeface="Wingdings" panose="05000000000000000000" pitchFamily="2" charset="2"/>
              <a:buChar char="ü"/>
            </a:pPr>
            <a:r>
              <a:rPr lang="fr-FR" b="1" dirty="0" smtClean="0"/>
              <a:t>Exécution </a:t>
            </a:r>
            <a:r>
              <a:rPr lang="fr-FR" b="1" dirty="0"/>
              <a:t>simultanée </a:t>
            </a:r>
            <a:r>
              <a:rPr lang="fr-FR" dirty="0"/>
              <a:t>de plusieurs OS sur une même machine (mieux que le multiboot </a:t>
            </a:r>
            <a:r>
              <a:rPr lang="fr-FR" dirty="0" smtClean="0"/>
              <a:t>!).</a:t>
            </a:r>
            <a:endParaRPr lang="fr-FR" dirty="0"/>
          </a:p>
          <a:p>
            <a:pPr marL="285750" indent="-285750">
              <a:buFont typeface="Wingdings" panose="05000000000000000000" pitchFamily="2" charset="2"/>
              <a:buChar char="ü"/>
            </a:pPr>
            <a:endParaRPr lang="fr-FR" sz="1100" dirty="0"/>
          </a:p>
          <a:p>
            <a:pPr marL="285750" indent="-285750">
              <a:buFont typeface="Wingdings" panose="05000000000000000000" pitchFamily="2" charset="2"/>
              <a:buChar char="ü"/>
            </a:pPr>
            <a:r>
              <a:rPr lang="fr-FR" b="1" dirty="0" smtClean="0"/>
              <a:t>Environnements </a:t>
            </a:r>
            <a:r>
              <a:rPr lang="fr-FR" b="1" dirty="0"/>
              <a:t>de tests et </a:t>
            </a:r>
            <a:r>
              <a:rPr lang="fr-FR" b="1" dirty="0" smtClean="0"/>
              <a:t>validation </a:t>
            </a:r>
            <a:r>
              <a:rPr lang="fr-FR" dirty="0" smtClean="0"/>
              <a:t>de systèmes avant leurs mise </a:t>
            </a:r>
            <a:r>
              <a:rPr lang="fr-FR" dirty="0"/>
              <a:t>en </a:t>
            </a:r>
            <a:r>
              <a:rPr lang="fr-FR" dirty="0" smtClean="0"/>
              <a:t>exploitation.</a:t>
            </a:r>
          </a:p>
          <a:p>
            <a:pPr marL="285750" indent="-285750">
              <a:buFont typeface="Wingdings" panose="05000000000000000000" pitchFamily="2" charset="2"/>
              <a:buChar char="ü"/>
            </a:pPr>
            <a:endParaRPr lang="fr-FR" sz="1100" dirty="0"/>
          </a:p>
          <a:p>
            <a:pPr marL="285750" indent="-285750">
              <a:buFont typeface="Wingdings" panose="05000000000000000000" pitchFamily="2" charset="2"/>
              <a:buChar char="ü"/>
            </a:pPr>
            <a:r>
              <a:rPr lang="fr-FR" b="1" dirty="0"/>
              <a:t>Evolutivité</a:t>
            </a:r>
            <a:r>
              <a:rPr lang="fr-FR" dirty="0"/>
              <a:t>, </a:t>
            </a:r>
            <a:r>
              <a:rPr lang="fr-FR" b="1" dirty="0"/>
              <a:t>simplification</a:t>
            </a:r>
            <a:r>
              <a:rPr lang="fr-FR" dirty="0"/>
              <a:t> de la configuration </a:t>
            </a:r>
            <a:r>
              <a:rPr lang="fr-FR" dirty="0" smtClean="0"/>
              <a:t>: Exemple d’ajout </a:t>
            </a:r>
            <a:r>
              <a:rPr lang="fr-FR" dirty="0"/>
              <a:t>d’un serveur </a:t>
            </a:r>
            <a:r>
              <a:rPr lang="fr-FR" dirty="0" smtClean="0"/>
              <a:t>d’application.</a:t>
            </a:r>
          </a:p>
          <a:p>
            <a:pPr marL="285750" indent="-285750">
              <a:buFont typeface="Wingdings" panose="05000000000000000000" pitchFamily="2" charset="2"/>
              <a:buChar char="ü"/>
            </a:pPr>
            <a:endParaRPr lang="fr-FR" sz="1100" dirty="0" smtClean="0"/>
          </a:p>
          <a:p>
            <a:pPr marL="285750" indent="-285750">
              <a:buFont typeface="Wingdings" panose="05000000000000000000" pitchFamily="2" charset="2"/>
              <a:buChar char="ü"/>
            </a:pPr>
            <a:r>
              <a:rPr lang="fr-FR" b="1" dirty="0" smtClean="0"/>
              <a:t>Cloisonnement</a:t>
            </a:r>
            <a:r>
              <a:rPr lang="fr-FR" dirty="0" smtClean="0"/>
              <a:t> : </a:t>
            </a:r>
            <a:r>
              <a:rPr lang="fr-FR" dirty="0"/>
              <a:t>chaque </a:t>
            </a:r>
            <a:r>
              <a:rPr lang="fr-FR" dirty="0" smtClean="0"/>
              <a:t>OS fonctionne </a:t>
            </a:r>
            <a:r>
              <a:rPr lang="fr-FR" dirty="0"/>
              <a:t>d’une façon indépendante et sans </a:t>
            </a:r>
            <a:r>
              <a:rPr lang="fr-FR" dirty="0" smtClean="0"/>
              <a:t>aucune interférence mutuelle.</a:t>
            </a:r>
            <a:endParaRPr lang="fr-FR" dirty="0"/>
          </a:p>
          <a:p>
            <a:endParaRPr lang="fr-FR" sz="1100" dirty="0" smtClean="0"/>
          </a:p>
          <a:p>
            <a:pPr marL="285750" indent="-285750">
              <a:buFont typeface="Wingdings" panose="05000000000000000000" pitchFamily="2" charset="2"/>
              <a:buChar char="ü"/>
            </a:pPr>
            <a:r>
              <a:rPr lang="fr-FR" b="1" dirty="0" smtClean="0"/>
              <a:t>Facilité d’administration </a:t>
            </a:r>
            <a:r>
              <a:rPr lang="fr-FR" dirty="0" smtClean="0"/>
              <a:t>: </a:t>
            </a:r>
            <a:r>
              <a:rPr lang="fr-FR" dirty="0"/>
              <a:t>Installation, déploiement et migration aisées des machines virtuelles entre serveurs </a:t>
            </a:r>
            <a:r>
              <a:rPr lang="fr-FR" dirty="0" smtClean="0"/>
              <a:t>physiques; Automatisation </a:t>
            </a:r>
            <a:r>
              <a:rPr lang="fr-FR" dirty="0"/>
              <a:t>des flux de travail</a:t>
            </a:r>
            <a:r>
              <a:rPr lang="fr-FR" dirty="0" smtClean="0"/>
              <a:t>.</a:t>
            </a:r>
          </a:p>
          <a:p>
            <a:endParaRPr lang="fr-FR" sz="1100" dirty="0"/>
          </a:p>
          <a:p>
            <a:pPr marL="285750" indent="-285750">
              <a:buFont typeface="Wingdings" panose="05000000000000000000" pitchFamily="2" charset="2"/>
              <a:buChar char="ü"/>
            </a:pPr>
            <a:r>
              <a:rPr lang="fr-FR" b="1" dirty="0" smtClean="0"/>
              <a:t>Sécurité : </a:t>
            </a:r>
            <a:r>
              <a:rPr lang="fr-FR" dirty="0" smtClean="0"/>
              <a:t>Diminuer </a:t>
            </a:r>
            <a:r>
              <a:rPr lang="fr-FR" dirty="0"/>
              <a:t>l</a:t>
            </a:r>
            <a:r>
              <a:rPr lang="fr-FR" dirty="0" smtClean="0"/>
              <a:t>es </a:t>
            </a:r>
            <a:r>
              <a:rPr lang="fr-FR" dirty="0"/>
              <a:t>risques liés au </a:t>
            </a:r>
            <a:r>
              <a:rPr lang="fr-FR" dirty="0" smtClean="0"/>
              <a:t>dimensionnement des serveurs; Isolation; Disponibilité et traçabilité</a:t>
            </a:r>
            <a:endParaRPr lang="fr-FR" sz="1100" dirty="0"/>
          </a:p>
          <a:p>
            <a:pPr marL="285750" indent="-285750">
              <a:buFont typeface="Wingdings" panose="05000000000000000000" pitchFamily="2" charset="2"/>
              <a:buChar char="ü"/>
            </a:pPr>
            <a:r>
              <a:rPr lang="fr-FR" b="1" dirty="0" smtClean="0"/>
              <a:t>Réduction des coûts</a:t>
            </a:r>
            <a:r>
              <a:rPr lang="fr-FR" dirty="0" smtClean="0"/>
              <a:t>, </a:t>
            </a:r>
            <a:r>
              <a:rPr lang="fr-FR" b="1" dirty="0" smtClean="0"/>
              <a:t>des besoin en énergie, climatisation et surface de sol</a:t>
            </a:r>
            <a:endParaRPr lang="fr-FR" dirty="0"/>
          </a:p>
        </p:txBody>
      </p:sp>
      <p:sp>
        <p:nvSpPr>
          <p:cNvPr id="8" name="Espace réservé du pied de page 1"/>
          <p:cNvSpPr txBox="1">
            <a:spLocks/>
          </p:cNvSpPr>
          <p:nvPr/>
        </p:nvSpPr>
        <p:spPr>
          <a:xfrm>
            <a:off x="4922621" y="6459784"/>
            <a:ext cx="2823653" cy="365125"/>
          </a:xfrm>
          <a:prstGeom prst="rect">
            <a:avLst/>
          </a:prstGeom>
        </p:spPr>
        <p:txBody>
          <a:bodyPr vert="horz" lIns="91440" tIns="45720" rIns="91440" bIns="45720" rtlCol="0" anchor="ctr"/>
          <a:lstStyle>
            <a:defPPr>
              <a:defRPr lang="fr-FR"/>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M41 : Virtualisation &amp; Cloud </a:t>
            </a:r>
            <a:r>
              <a:rPr lang="fr-FR" dirty="0" err="1" smtClean="0"/>
              <a:t>Computing</a:t>
            </a:r>
            <a:endParaRPr lang="fr-FR" dirty="0"/>
          </a:p>
        </p:txBody>
      </p:sp>
      <p:sp>
        <p:nvSpPr>
          <p:cNvPr id="7" name="ZoneTexte 6"/>
          <p:cNvSpPr txBox="1"/>
          <p:nvPr/>
        </p:nvSpPr>
        <p:spPr>
          <a:xfrm>
            <a:off x="1828800" y="1183922"/>
            <a:ext cx="3698641" cy="369332"/>
          </a:xfrm>
          <a:prstGeom prst="rect">
            <a:avLst/>
          </a:prstGeom>
          <a:noFill/>
        </p:spPr>
        <p:txBody>
          <a:bodyPr wrap="none" rtlCol="0">
            <a:spAutoFit/>
          </a:bodyPr>
          <a:lstStyle/>
          <a:p>
            <a:r>
              <a:rPr lang="fr-FR" b="1" dirty="0" smtClean="0"/>
              <a:t>=&gt; </a:t>
            </a:r>
            <a:r>
              <a:rPr lang="fr-FR" b="1" dirty="0" smtClean="0">
                <a:solidFill>
                  <a:srgbClr val="00B050"/>
                </a:solidFill>
              </a:rPr>
              <a:t>Quels usages de la virtualisation ?</a:t>
            </a:r>
            <a:endParaRPr lang="fr-FR" b="1" dirty="0">
              <a:solidFill>
                <a:srgbClr val="00B050"/>
              </a:solidFill>
            </a:endParaRPr>
          </a:p>
        </p:txBody>
      </p:sp>
      <p:sp>
        <p:nvSpPr>
          <p:cNvPr id="11" name="Titre 1"/>
          <p:cNvSpPr txBox="1">
            <a:spLocks/>
          </p:cNvSpPr>
          <p:nvPr/>
        </p:nvSpPr>
        <p:spPr>
          <a:xfrm>
            <a:off x="1356461" y="356756"/>
            <a:ext cx="8649688" cy="823740"/>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fr-FR" dirty="0">
                <a:solidFill>
                  <a:schemeClr val="accent2"/>
                </a:solidFill>
              </a:rPr>
              <a:t>1 . </a:t>
            </a:r>
            <a:r>
              <a:rPr lang="fr-FR" dirty="0" smtClean="0">
                <a:solidFill>
                  <a:schemeClr val="accent2"/>
                </a:solidFill>
              </a:rPr>
              <a:t>Généralités</a:t>
            </a:r>
            <a:endParaRPr lang="fr-FR" dirty="0">
              <a:solidFill>
                <a:schemeClr val="accent2"/>
              </a:solidFill>
            </a:endParaRPr>
          </a:p>
        </p:txBody>
      </p:sp>
    </p:spTree>
    <p:extLst>
      <p:ext uri="{BB962C8B-B14F-4D97-AF65-F5344CB8AC3E}">
        <p14:creationId xmlns:p14="http://schemas.microsoft.com/office/powerpoint/2010/main" val="8898231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26621</TotalTime>
  <Words>4869</Words>
  <Application>Microsoft Office PowerPoint</Application>
  <PresentationFormat>Grand écran</PresentationFormat>
  <Paragraphs>733</Paragraphs>
  <Slides>60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60</vt:i4>
      </vt:variant>
    </vt:vector>
  </HeadingPairs>
  <TitlesOfParts>
    <vt:vector size="67" baseType="lpstr">
      <vt:lpstr>Arial</vt:lpstr>
      <vt:lpstr>Calibri</vt:lpstr>
      <vt:lpstr>Calibri Light</vt:lpstr>
      <vt:lpstr>Courier New</vt:lpstr>
      <vt:lpstr>Symbol</vt:lpstr>
      <vt:lpstr>Wingdings</vt:lpstr>
      <vt:lpstr>Rétrospective</vt:lpstr>
      <vt:lpstr>Présentation PowerPoint</vt:lpstr>
      <vt:lpstr>PLAN</vt:lpstr>
      <vt:lpstr>1 . Généralités</vt:lpstr>
      <vt:lpstr>Présentation PowerPoint</vt:lpstr>
      <vt:lpstr>Présentation PowerPoint</vt:lpstr>
      <vt:lpstr>Présentation PowerPoint</vt:lpstr>
      <vt:lpstr>Présentation PowerPoint</vt:lpstr>
      <vt:lpstr>Présentation PowerPoint</vt:lpstr>
      <vt:lpstr>Présentation PowerPoint</vt:lpstr>
      <vt:lpstr>2 . Emulation</vt:lpstr>
      <vt:lpstr>Présentation PowerPoint</vt:lpstr>
      <vt:lpstr>Présentation PowerPoint</vt:lpstr>
      <vt:lpstr>Présentation PowerPoint</vt:lpstr>
      <vt:lpstr>Présentation PowerPoint</vt:lpstr>
      <vt:lpstr>Présentation PowerPoint</vt:lpstr>
      <vt:lpstr>3 . Virtualisation de Serveurs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352</cp:revision>
  <dcterms:created xsi:type="dcterms:W3CDTF">2022-12-30T23:00:22Z</dcterms:created>
  <dcterms:modified xsi:type="dcterms:W3CDTF">2023-02-23T01:11:23Z</dcterms:modified>
</cp:coreProperties>
</file>