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57A47D-252F-46BB-B36F-D18853A3E18C}">
  <a:tblStyle styleId="{2057A47D-252F-46BB-B36F-D18853A3E1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4.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7fd37b3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7fd37b3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c00aed6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c00aed6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7fd37b3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7fd37b3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c00aed6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c00aed6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00aed63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00aed63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00aed63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c00aed63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7fd37b3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7fd37b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3bf7cca1b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3bf7cca1b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3bf7cca1b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3bf7cca1b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1bff1e29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1bff1e29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3bf7cca1b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3bf7cca1b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7fd37b35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7fd37b3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3bf7cca1b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3bf7cca1b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3bf7cca1b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3bf7cca1b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3bf7cca1b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3bf7cca1b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3bf7cca1b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3bf7cca1b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3bf7cca1b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3bf7cca1b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3bf7cca1b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3bf7cca1b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3bf7cca1b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3bf7cca1b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3bf7cca1b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3bf7cca1b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3bf7cca1b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3bf7cca1b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3bf7cca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3bf7cca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3bf7cca1b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3bf7cca1b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3bf7cca1b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3bf7cca1b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3bf7cca1b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3bf7cca1b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bf7cca1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bf7cca1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3bf7cca1b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3bf7cca1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3bf7cca1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3bf7cca1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00aed6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00aed6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3bf7cca1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3bf7cca1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c00aed6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c00aed6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274900"/>
            <a:ext cx="8123100" cy="2571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Unsupervised Learning with NLP to Extract Similarities between Terms of Services</a:t>
            </a:r>
            <a:endParaRPr>
              <a:solidFill>
                <a:schemeClr val="lt2"/>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Andrew Haverly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41200"/>
            <a:ext cx="8520600" cy="94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clustering algorithm can be used to identify which known ToS is most similar to an unknown ToS.</a:t>
            </a:r>
            <a:endParaRPr/>
          </a:p>
        </p:txBody>
      </p:sp>
      <p:sp>
        <p:nvSpPr>
          <p:cNvPr id="124" name="Google Shape;124;p22"/>
          <p:cNvSpPr txBox="1"/>
          <p:nvPr>
            <p:ph idx="1" type="body"/>
          </p:nvPr>
        </p:nvSpPr>
        <p:spPr>
          <a:xfrm>
            <a:off x="311700" y="1215350"/>
            <a:ext cx="8520600" cy="33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Known ToS: Zoom, Apple Media Services, Microsoft, Twitter, Snapchat, TikTok, Google Terms, Google Privacy Policy, Facebook</a:t>
            </a:r>
            <a:endParaRPr/>
          </a:p>
          <a:p>
            <a:pPr indent="0" lvl="0" marL="0" rtl="0" algn="l">
              <a:spcBef>
                <a:spcPts val="1200"/>
              </a:spcBef>
              <a:spcAft>
                <a:spcPts val="0"/>
              </a:spcAft>
              <a:buNone/>
            </a:pPr>
            <a:r>
              <a:rPr lang="en"/>
              <a:t>Unknown ToS: Pandora</a:t>
            </a:r>
            <a:endParaRPr/>
          </a:p>
          <a:p>
            <a:pPr indent="0" lvl="0" marL="0" rtl="0" algn="l">
              <a:spcBef>
                <a:spcPts val="1200"/>
              </a:spcBef>
              <a:spcAft>
                <a:spcPts val="1200"/>
              </a:spcAft>
              <a:buNone/>
            </a:pPr>
            <a:r>
              <a:rPr lang="en"/>
              <a:t>K-Means Prediction on Similarity: Zoom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141200"/>
            <a:ext cx="8520600" cy="94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vector similarity measure can be used to compare the similarity of one ToS to another ToS.</a:t>
            </a:r>
            <a:endParaRPr/>
          </a:p>
        </p:txBody>
      </p:sp>
      <p:sp>
        <p:nvSpPr>
          <p:cNvPr id="130" name="Google Shape;130;p23"/>
          <p:cNvSpPr txBox="1"/>
          <p:nvPr>
            <p:ph idx="1" type="body"/>
          </p:nvPr>
        </p:nvSpPr>
        <p:spPr>
          <a:xfrm>
            <a:off x="311700" y="1215350"/>
            <a:ext cx="8520600" cy="33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a:t>
            </a:r>
            <a:endParaRPr/>
          </a:p>
          <a:p>
            <a:pPr indent="-342900" lvl="0" marL="457200" rtl="0" algn="l">
              <a:spcBef>
                <a:spcPts val="1200"/>
              </a:spcBef>
              <a:spcAft>
                <a:spcPts val="0"/>
              </a:spcAft>
              <a:buSzPts val="1800"/>
              <a:buAutoNum type="arabicPeriod"/>
            </a:pPr>
            <a:r>
              <a:rPr lang="en"/>
              <a:t>Use the same TF-IDF feature vectors as before.</a:t>
            </a:r>
            <a:endParaRPr/>
          </a:p>
          <a:p>
            <a:pPr indent="-342900" lvl="0" marL="457200" rtl="0" algn="l">
              <a:spcBef>
                <a:spcPts val="0"/>
              </a:spcBef>
              <a:spcAft>
                <a:spcPts val="0"/>
              </a:spcAft>
              <a:buSzPts val="1800"/>
              <a:buAutoNum type="arabicPeriod"/>
            </a:pPr>
            <a:r>
              <a:rPr lang="en"/>
              <a:t>Determine which ToS are known to the user.</a:t>
            </a:r>
            <a:endParaRPr/>
          </a:p>
          <a:p>
            <a:pPr indent="-342900" lvl="0" marL="457200" rtl="0" algn="l">
              <a:spcBef>
                <a:spcPts val="0"/>
              </a:spcBef>
              <a:spcAft>
                <a:spcPts val="0"/>
              </a:spcAft>
              <a:buSzPts val="1800"/>
              <a:buAutoNum type="arabicPeriod"/>
            </a:pPr>
            <a:r>
              <a:rPr lang="en"/>
              <a:t>Compare the unknown ToS to all of the known ToS.</a:t>
            </a:r>
            <a:endParaRPr/>
          </a:p>
          <a:p>
            <a:pPr indent="-342900" lvl="0" marL="457200" rtl="0" algn="l">
              <a:spcBef>
                <a:spcPts val="0"/>
              </a:spcBef>
              <a:spcAft>
                <a:spcPts val="0"/>
              </a:spcAft>
              <a:buSzPts val="1800"/>
              <a:buAutoNum type="arabicPeriod"/>
            </a:pPr>
            <a:r>
              <a:rPr lang="en"/>
              <a:t>Rank the known ToS from most similar to least similar.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9650"/>
            <a:ext cx="8520600" cy="94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vector similarity measure can be used to compare the similarity of one ToS to another ToS.</a:t>
            </a:r>
            <a:endParaRPr/>
          </a:p>
        </p:txBody>
      </p:sp>
      <p:graphicFrame>
        <p:nvGraphicFramePr>
          <p:cNvPr id="136" name="Google Shape;136;p24"/>
          <p:cNvGraphicFramePr/>
          <p:nvPr/>
        </p:nvGraphicFramePr>
        <p:xfrm>
          <a:off x="659513" y="904150"/>
          <a:ext cx="3000000" cy="3000000"/>
        </p:xfrm>
        <a:graphic>
          <a:graphicData uri="http://schemas.openxmlformats.org/drawingml/2006/table">
            <a:tbl>
              <a:tblPr>
                <a:noFill/>
                <a:tableStyleId>{2057A47D-252F-46BB-B36F-D18853A3E18C}</a:tableStyleId>
              </a:tblPr>
              <a:tblGrid>
                <a:gridCol w="2159800"/>
                <a:gridCol w="2666200"/>
                <a:gridCol w="2998975"/>
              </a:tblGrid>
              <a:tr h="389350">
                <a:tc>
                  <a:txBody>
                    <a:bodyPr/>
                    <a:lstStyle/>
                    <a:p>
                      <a:pPr indent="0" lvl="0" marL="0" rtl="0" algn="l">
                        <a:spcBef>
                          <a:spcPts val="0"/>
                        </a:spcBef>
                        <a:spcAft>
                          <a:spcPts val="0"/>
                        </a:spcAft>
                        <a:buNone/>
                      </a:pPr>
                      <a:r>
                        <a:rPr lang="en"/>
                        <a:t>ToS</a:t>
                      </a:r>
                      <a:endParaRPr/>
                    </a:p>
                  </a:txBody>
                  <a:tcPr marT="91425" marB="91425" marR="91425" marL="91425"/>
                </a:tc>
                <a:tc>
                  <a:txBody>
                    <a:bodyPr/>
                    <a:lstStyle/>
                    <a:p>
                      <a:pPr indent="0" lvl="0" marL="0" rtl="0" algn="l">
                        <a:spcBef>
                          <a:spcPts val="0"/>
                        </a:spcBef>
                        <a:spcAft>
                          <a:spcPts val="0"/>
                        </a:spcAft>
                        <a:buNone/>
                      </a:pPr>
                      <a:r>
                        <a:rPr lang="en"/>
                        <a:t>Cosine Similarity (to Pandora)</a:t>
                      </a:r>
                      <a:endParaRPr/>
                    </a:p>
                  </a:txBody>
                  <a:tcPr marT="91425" marB="91425" marR="91425" marL="91425"/>
                </a:tc>
                <a:tc>
                  <a:txBody>
                    <a:bodyPr/>
                    <a:lstStyle/>
                    <a:p>
                      <a:pPr indent="0" lvl="0" marL="0" rtl="0" algn="l">
                        <a:spcBef>
                          <a:spcPts val="0"/>
                        </a:spcBef>
                        <a:spcAft>
                          <a:spcPts val="0"/>
                        </a:spcAft>
                        <a:buNone/>
                      </a:pPr>
                      <a:r>
                        <a:rPr lang="en"/>
                        <a:t>Euclidean Distance (to Pandora)</a:t>
                      </a:r>
                      <a:endParaRPr/>
                    </a:p>
                  </a:txBody>
                  <a:tcPr marT="91425" marB="91425" marR="91425" marL="91425"/>
                </a:tc>
              </a:tr>
              <a:tr h="389350">
                <a:tc>
                  <a:txBody>
                    <a:bodyPr/>
                    <a:lstStyle/>
                    <a:p>
                      <a:pPr indent="0" lvl="0" marL="0" rtl="0" algn="l">
                        <a:spcBef>
                          <a:spcPts val="0"/>
                        </a:spcBef>
                        <a:spcAft>
                          <a:spcPts val="0"/>
                        </a:spcAft>
                        <a:buNone/>
                      </a:pPr>
                      <a:r>
                        <a:rPr lang="en"/>
                        <a:t>Zoom</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0.9729202705615457</a:t>
                      </a:r>
                      <a:endParaRPr/>
                    </a:p>
                  </a:txBody>
                  <a:tcPr marT="91425" marB="91425" marR="91425" marL="91425"/>
                </a:tc>
                <a:tc>
                  <a:txBody>
                    <a:bodyPr/>
                    <a:lstStyle/>
                    <a:p>
                      <a:pPr indent="0" lvl="0" marL="0" rtl="0" algn="l">
                        <a:spcBef>
                          <a:spcPts val="0"/>
                        </a:spcBef>
                        <a:spcAft>
                          <a:spcPts val="0"/>
                        </a:spcAft>
                        <a:buNone/>
                      </a:pPr>
                      <a:r>
                        <a:rPr lang="en"/>
                        <a:t>0.23272184873128812</a:t>
                      </a:r>
                      <a:endParaRPr/>
                    </a:p>
                  </a:txBody>
                  <a:tcPr marT="91425" marB="91425" marR="91425" marL="91425"/>
                </a:tc>
              </a:tr>
              <a:tr h="389350">
                <a:tc>
                  <a:txBody>
                    <a:bodyPr/>
                    <a:lstStyle/>
                    <a:p>
                      <a:pPr indent="0" lvl="0" marL="0" rtl="0" algn="l">
                        <a:spcBef>
                          <a:spcPts val="0"/>
                        </a:spcBef>
                        <a:spcAft>
                          <a:spcPts val="0"/>
                        </a:spcAft>
                        <a:buNone/>
                      </a:pPr>
                      <a:r>
                        <a:rPr lang="en"/>
                        <a:t>Apple Media Services</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0.9118911184054235</a:t>
                      </a:r>
                      <a:endParaRPr/>
                    </a:p>
                  </a:txBody>
                  <a:tcPr marT="91425" marB="91425" marR="91425" marL="91425"/>
                </a:tc>
                <a:tc>
                  <a:txBody>
                    <a:bodyPr/>
                    <a:lstStyle/>
                    <a:p>
                      <a:pPr indent="0" lvl="0" marL="0" rtl="0" algn="l">
                        <a:spcBef>
                          <a:spcPts val="0"/>
                        </a:spcBef>
                        <a:spcAft>
                          <a:spcPts val="0"/>
                        </a:spcAft>
                        <a:buNone/>
                      </a:pPr>
                      <a:r>
                        <a:rPr lang="en"/>
                        <a:t>0.41978299535492514</a:t>
                      </a:r>
                      <a:endParaRPr/>
                    </a:p>
                  </a:txBody>
                  <a:tcPr marT="91425" marB="91425" marR="91425" marL="91425"/>
                </a:tc>
              </a:tr>
              <a:tr h="389350">
                <a:tc>
                  <a:txBody>
                    <a:bodyPr/>
                    <a:lstStyle/>
                    <a:p>
                      <a:pPr indent="0" lvl="0" marL="0" rtl="0" algn="l">
                        <a:spcBef>
                          <a:spcPts val="0"/>
                        </a:spcBef>
                        <a:spcAft>
                          <a:spcPts val="0"/>
                        </a:spcAft>
                        <a:buNone/>
                      </a:pPr>
                      <a:r>
                        <a:rPr lang="en"/>
                        <a:t>Snapchat</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0.892402975660453</a:t>
                      </a:r>
                      <a:endParaRPr/>
                    </a:p>
                  </a:txBody>
                  <a:tcPr marT="91425" marB="91425" marR="91425" marL="91425"/>
                </a:tc>
                <a:tc>
                  <a:txBody>
                    <a:bodyPr/>
                    <a:lstStyle/>
                    <a:p>
                      <a:pPr indent="0" lvl="0" marL="0" rtl="0" algn="l">
                        <a:spcBef>
                          <a:spcPts val="0"/>
                        </a:spcBef>
                        <a:spcAft>
                          <a:spcPts val="0"/>
                        </a:spcAft>
                        <a:buNone/>
                      </a:pPr>
                      <a:r>
                        <a:rPr lang="en"/>
                        <a:t>0.46389012565379517</a:t>
                      </a:r>
                      <a:endParaRPr/>
                    </a:p>
                  </a:txBody>
                  <a:tcPr marT="91425" marB="91425" marR="91425" marL="91425"/>
                </a:tc>
              </a:tr>
              <a:tr h="389350">
                <a:tc>
                  <a:txBody>
                    <a:bodyPr/>
                    <a:lstStyle/>
                    <a:p>
                      <a:pPr indent="0" lvl="0" marL="0" rtl="0" algn="l">
                        <a:spcBef>
                          <a:spcPts val="0"/>
                        </a:spcBef>
                        <a:spcAft>
                          <a:spcPts val="0"/>
                        </a:spcAft>
                        <a:buNone/>
                      </a:pPr>
                      <a:r>
                        <a:rPr lang="en"/>
                        <a:t>Twitter</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0.8774881859662943</a:t>
                      </a:r>
                      <a:endParaRPr/>
                    </a:p>
                  </a:txBody>
                  <a:tcPr marT="91425" marB="91425" marR="91425" marL="91425"/>
                </a:tc>
                <a:tc>
                  <a:txBody>
                    <a:bodyPr/>
                    <a:lstStyle/>
                    <a:p>
                      <a:pPr indent="0" lvl="0" marL="0" rtl="0" algn="l">
                        <a:spcBef>
                          <a:spcPts val="0"/>
                        </a:spcBef>
                        <a:spcAft>
                          <a:spcPts val="0"/>
                        </a:spcAft>
                        <a:buNone/>
                      </a:pPr>
                      <a:r>
                        <a:rPr lang="en"/>
                        <a:t>0.4949986142075663</a:t>
                      </a:r>
                      <a:endParaRPr/>
                    </a:p>
                  </a:txBody>
                  <a:tcPr marT="91425" marB="91425" marR="91425" marL="91425"/>
                </a:tc>
              </a:tr>
              <a:tr h="389350">
                <a:tc>
                  <a:txBody>
                    <a:bodyPr/>
                    <a:lstStyle/>
                    <a:p>
                      <a:pPr indent="0" lvl="0" marL="0" rtl="0" algn="l">
                        <a:spcBef>
                          <a:spcPts val="0"/>
                        </a:spcBef>
                        <a:spcAft>
                          <a:spcPts val="0"/>
                        </a:spcAft>
                        <a:buNone/>
                      </a:pPr>
                      <a:r>
                        <a:rPr lang="en"/>
                        <a:t>Microsoft</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0.8469773144514582</a:t>
                      </a:r>
                      <a:endParaRPr/>
                    </a:p>
                  </a:txBody>
                  <a:tcPr marT="91425" marB="91425" marR="91425" marL="91425"/>
                </a:tc>
                <a:tc>
                  <a:txBody>
                    <a:bodyPr/>
                    <a:lstStyle/>
                    <a:p>
                      <a:pPr indent="0" lvl="0" marL="0" rtl="0" algn="l">
                        <a:spcBef>
                          <a:spcPts val="0"/>
                        </a:spcBef>
                        <a:spcAft>
                          <a:spcPts val="0"/>
                        </a:spcAft>
                        <a:buNone/>
                      </a:pPr>
                      <a:r>
                        <a:rPr lang="en"/>
                        <a:t>0.5532136758044607</a:t>
                      </a:r>
                      <a:endParaRPr/>
                    </a:p>
                  </a:txBody>
                  <a:tcPr marT="91425" marB="91425" marR="91425" marL="91425"/>
                </a:tc>
              </a:tr>
              <a:tr h="389350">
                <a:tc>
                  <a:txBody>
                    <a:bodyPr/>
                    <a:lstStyle/>
                    <a:p>
                      <a:pPr indent="0" lvl="0" marL="0" rtl="0" algn="l">
                        <a:spcBef>
                          <a:spcPts val="0"/>
                        </a:spcBef>
                        <a:spcAft>
                          <a:spcPts val="0"/>
                        </a:spcAft>
                        <a:buNone/>
                      </a:pPr>
                      <a:r>
                        <a:rPr lang="en"/>
                        <a:t>TikTok</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0.8150336854204963</a:t>
                      </a:r>
                      <a:endParaRPr/>
                    </a:p>
                  </a:txBody>
                  <a:tcPr marT="91425" marB="91425" marR="91425" marL="91425"/>
                </a:tc>
                <a:tc>
                  <a:txBody>
                    <a:bodyPr/>
                    <a:lstStyle/>
                    <a:p>
                      <a:pPr indent="0" lvl="0" marL="0" rtl="0" algn="l">
                        <a:spcBef>
                          <a:spcPts val="0"/>
                        </a:spcBef>
                        <a:spcAft>
                          <a:spcPts val="0"/>
                        </a:spcAft>
                        <a:buNone/>
                      </a:pPr>
                      <a:r>
                        <a:rPr lang="en"/>
                        <a:t>0.6082208720185516</a:t>
                      </a:r>
                      <a:endParaRPr/>
                    </a:p>
                  </a:txBody>
                  <a:tcPr marT="91425" marB="91425" marR="91425" marL="91425"/>
                </a:tc>
              </a:tr>
              <a:tr h="389350">
                <a:tc>
                  <a:txBody>
                    <a:bodyPr/>
                    <a:lstStyle/>
                    <a:p>
                      <a:pPr indent="0" lvl="0" marL="0" rtl="0" algn="l">
                        <a:spcBef>
                          <a:spcPts val="0"/>
                        </a:spcBef>
                        <a:spcAft>
                          <a:spcPts val="0"/>
                        </a:spcAft>
                        <a:buNone/>
                      </a:pPr>
                      <a:r>
                        <a:rPr lang="en"/>
                        <a:t>Facebook</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0.48663980566447396</a:t>
                      </a:r>
                      <a:endParaRPr/>
                    </a:p>
                  </a:txBody>
                  <a:tcPr marT="91425" marB="91425" marR="91425" marL="91425"/>
                </a:tc>
                <a:tc>
                  <a:txBody>
                    <a:bodyPr/>
                    <a:lstStyle/>
                    <a:p>
                      <a:pPr indent="0" lvl="0" marL="0" rtl="0" algn="l">
                        <a:spcBef>
                          <a:spcPts val="0"/>
                        </a:spcBef>
                        <a:spcAft>
                          <a:spcPts val="0"/>
                        </a:spcAft>
                        <a:buNone/>
                      </a:pPr>
                      <a:r>
                        <a:rPr lang="en"/>
                        <a:t>1.0132721197541417</a:t>
                      </a:r>
                      <a:endParaRPr/>
                    </a:p>
                  </a:txBody>
                  <a:tcPr marT="91425" marB="91425" marR="91425" marL="91425"/>
                </a:tc>
              </a:tr>
              <a:tr h="389350">
                <a:tc>
                  <a:txBody>
                    <a:bodyPr/>
                    <a:lstStyle/>
                    <a:p>
                      <a:pPr indent="0" lvl="0" marL="0" rtl="0" algn="l">
                        <a:spcBef>
                          <a:spcPts val="0"/>
                        </a:spcBef>
                        <a:spcAft>
                          <a:spcPts val="0"/>
                        </a:spcAft>
                        <a:buNone/>
                      </a:pPr>
                      <a:r>
                        <a:rPr lang="en"/>
                        <a:t>Google Terms of Service</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0.378800152777456</a:t>
                      </a:r>
                      <a:endParaRPr/>
                    </a:p>
                  </a:txBody>
                  <a:tcPr marT="91425" marB="91425" marR="91425" marL="91425"/>
                </a:tc>
                <a:tc>
                  <a:txBody>
                    <a:bodyPr/>
                    <a:lstStyle/>
                    <a:p>
                      <a:pPr indent="0" lvl="0" marL="0" rtl="0" algn="l">
                        <a:spcBef>
                          <a:spcPts val="0"/>
                        </a:spcBef>
                        <a:spcAft>
                          <a:spcPts val="0"/>
                        </a:spcAft>
                        <a:buNone/>
                      </a:pPr>
                      <a:r>
                        <a:rPr lang="en"/>
                        <a:t>1.1146298463817879</a:t>
                      </a:r>
                      <a:endParaRPr/>
                    </a:p>
                  </a:txBody>
                  <a:tcPr marT="91425" marB="91425" marR="91425" marL="91425"/>
                </a:tc>
              </a:tr>
              <a:tr h="389350">
                <a:tc>
                  <a:txBody>
                    <a:bodyPr/>
                    <a:lstStyle/>
                    <a:p>
                      <a:pPr indent="0" lvl="0" marL="0" rtl="0" algn="l">
                        <a:spcBef>
                          <a:spcPts val="0"/>
                        </a:spcBef>
                        <a:spcAft>
                          <a:spcPts val="0"/>
                        </a:spcAft>
                        <a:buNone/>
                      </a:pPr>
                      <a:r>
                        <a:rPr lang="en"/>
                        <a:t>Google Privacy Policy</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a:latin typeface="Proxima Nova"/>
                          <a:ea typeface="Proxima Nova"/>
                          <a:cs typeface="Proxima Nova"/>
                          <a:sym typeface="Proxima Nova"/>
                        </a:rPr>
                        <a:t>0.2901009383527129</a:t>
                      </a:r>
                      <a:endParaRPr/>
                    </a:p>
                  </a:txBody>
                  <a:tcPr marT="91425" marB="91425" marR="91425" marL="91425"/>
                </a:tc>
                <a:tc>
                  <a:txBody>
                    <a:bodyPr/>
                    <a:lstStyle/>
                    <a:p>
                      <a:pPr indent="0" lvl="0" marL="0" rtl="0" algn="l">
                        <a:spcBef>
                          <a:spcPts val="0"/>
                        </a:spcBef>
                        <a:spcAft>
                          <a:spcPts val="0"/>
                        </a:spcAft>
                        <a:buNone/>
                      </a:pPr>
                      <a:r>
                        <a:rPr lang="en"/>
                        <a:t>1.1915528201865722</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141200"/>
            <a:ext cx="8520600" cy="94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hierarchical clustering algorithm can be used to visually examine the similarity between many ToS.</a:t>
            </a:r>
            <a:endParaRPr/>
          </a:p>
        </p:txBody>
      </p:sp>
      <p:sp>
        <p:nvSpPr>
          <p:cNvPr id="142" name="Google Shape;142;p25"/>
          <p:cNvSpPr txBox="1"/>
          <p:nvPr>
            <p:ph idx="1" type="body"/>
          </p:nvPr>
        </p:nvSpPr>
        <p:spPr>
          <a:xfrm>
            <a:off x="311700" y="1215350"/>
            <a:ext cx="8520600" cy="33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a:t>
            </a:r>
            <a:endParaRPr/>
          </a:p>
          <a:p>
            <a:pPr indent="-342900" lvl="0" marL="457200" rtl="0" algn="l">
              <a:spcBef>
                <a:spcPts val="1200"/>
              </a:spcBef>
              <a:spcAft>
                <a:spcPts val="0"/>
              </a:spcAft>
              <a:buSzPts val="1800"/>
              <a:buAutoNum type="arabicPeriod"/>
            </a:pPr>
            <a:r>
              <a:rPr lang="en"/>
              <a:t>Use the same TF-IDF feature vectors as before.</a:t>
            </a:r>
            <a:endParaRPr/>
          </a:p>
          <a:p>
            <a:pPr indent="-342900" lvl="0" marL="457200" rtl="0" algn="l">
              <a:spcBef>
                <a:spcPts val="0"/>
              </a:spcBef>
              <a:spcAft>
                <a:spcPts val="0"/>
              </a:spcAft>
              <a:buSzPts val="1800"/>
              <a:buAutoNum type="arabicPeriod"/>
            </a:pPr>
            <a:r>
              <a:rPr lang="en"/>
              <a:t>Use a hierarchical clustering algorithm (Agglomerative Clustering).</a:t>
            </a:r>
            <a:endParaRPr/>
          </a:p>
          <a:p>
            <a:pPr indent="-317500" lvl="1" marL="914400" rtl="0" algn="l">
              <a:spcBef>
                <a:spcPts val="0"/>
              </a:spcBef>
              <a:spcAft>
                <a:spcPts val="0"/>
              </a:spcAft>
              <a:buSzPts val="1400"/>
              <a:buAutoNum type="alphaLcPeriod"/>
            </a:pPr>
            <a:r>
              <a:rPr lang="en"/>
              <a:t>Recursively merges the pair of clusters that minimally increases a given linkage distance, using the </a:t>
            </a:r>
            <a:r>
              <a:rPr lang="en"/>
              <a:t>Euclidean</a:t>
            </a:r>
            <a:r>
              <a:rPr lang="en"/>
              <a:t> distance [7].</a:t>
            </a:r>
            <a:endParaRPr/>
          </a:p>
          <a:p>
            <a:pPr indent="-342900" lvl="0" marL="457200" rtl="0" algn="l">
              <a:spcBef>
                <a:spcPts val="0"/>
              </a:spcBef>
              <a:spcAft>
                <a:spcPts val="0"/>
              </a:spcAft>
              <a:buSzPts val="1800"/>
              <a:buAutoNum type="arabicPeriod"/>
            </a:pPr>
            <a:r>
              <a:rPr lang="en"/>
              <a:t>Plot the hierarchical clusters in a dendrogram.</a:t>
            </a:r>
            <a:endParaRPr/>
          </a:p>
          <a:p>
            <a:pPr indent="-342900" lvl="0" marL="457200" rtl="0" algn="l">
              <a:spcBef>
                <a:spcPts val="0"/>
              </a:spcBef>
              <a:spcAft>
                <a:spcPts val="0"/>
              </a:spcAft>
              <a:buSzPts val="1800"/>
              <a:buAutoNum type="arabicPeriod"/>
            </a:pPr>
            <a:r>
              <a:rPr lang="en"/>
              <a:t>Use this clustering algorithm to compare the similarity of known ToS to an unknown 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Clustering Output</a:t>
            </a:r>
            <a:endParaRPr/>
          </a:p>
        </p:txBody>
      </p:sp>
      <p:pic>
        <p:nvPicPr>
          <p:cNvPr id="148" name="Google Shape;148;p26"/>
          <p:cNvPicPr preferRelativeResize="0"/>
          <p:nvPr/>
        </p:nvPicPr>
        <p:blipFill>
          <a:blip r:embed="rId3">
            <a:alphaModFix/>
          </a:blip>
          <a:stretch>
            <a:fillRect/>
          </a:stretch>
        </p:blipFill>
        <p:spPr>
          <a:xfrm>
            <a:off x="22700" y="489650"/>
            <a:ext cx="9098576" cy="4386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90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Shaping the Hierarchical Clustering Method to the Hypothesis</a:t>
            </a:r>
            <a:endParaRPr sz="2420"/>
          </a:p>
        </p:txBody>
      </p:sp>
      <p:pic>
        <p:nvPicPr>
          <p:cNvPr id="154" name="Google Shape;154;p27"/>
          <p:cNvPicPr preferRelativeResize="0"/>
          <p:nvPr/>
        </p:nvPicPr>
        <p:blipFill>
          <a:blip r:embed="rId3">
            <a:alphaModFix/>
          </a:blip>
          <a:stretch>
            <a:fillRect/>
          </a:stretch>
        </p:blipFill>
        <p:spPr>
          <a:xfrm>
            <a:off x="0" y="583006"/>
            <a:ext cx="9143999" cy="44080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Mid-Semester Potential Improvement Ideas</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Expand the feature vectors beyond TF-IDF</a:t>
            </a:r>
            <a:endParaRPr/>
          </a:p>
          <a:p>
            <a:pPr indent="-342900" lvl="0" marL="457200" rtl="0" algn="l">
              <a:spcBef>
                <a:spcPts val="0"/>
              </a:spcBef>
              <a:spcAft>
                <a:spcPts val="0"/>
              </a:spcAft>
              <a:buSzPts val="1800"/>
              <a:buAutoNum type="arabicPeriod"/>
            </a:pPr>
            <a:r>
              <a:rPr lang="en"/>
              <a:t>Be able to create the feature vectors of an unknown ToS without including its word frequency in the total document word frequencies</a:t>
            </a:r>
            <a:endParaRPr/>
          </a:p>
          <a:p>
            <a:pPr indent="-317500" lvl="1" marL="914400" rtl="0" algn="l">
              <a:spcBef>
                <a:spcPts val="0"/>
              </a:spcBef>
              <a:spcAft>
                <a:spcPts val="0"/>
              </a:spcAft>
              <a:buSzPts val="1400"/>
              <a:buAutoNum type="alphaLcPeriod"/>
            </a:pPr>
            <a:r>
              <a:rPr lang="en"/>
              <a:t>Didn’t have time to dedicate to debugging required</a:t>
            </a:r>
            <a:endParaRPr/>
          </a:p>
          <a:p>
            <a:pPr indent="-342900" lvl="0" marL="457200" rtl="0" algn="l">
              <a:spcBef>
                <a:spcPts val="0"/>
              </a:spcBef>
              <a:spcAft>
                <a:spcPts val="0"/>
              </a:spcAft>
              <a:buSzPts val="1800"/>
              <a:buAutoNum type="arabicPeriod"/>
            </a:pPr>
            <a:r>
              <a:rPr lang="en"/>
              <a:t>Find which features affect similarity between two feature vectors the most</a:t>
            </a:r>
            <a:endParaRPr/>
          </a:p>
          <a:p>
            <a:pPr indent="-342900" lvl="0" marL="457200" rtl="0" algn="l">
              <a:spcBef>
                <a:spcPts val="0"/>
              </a:spcBef>
              <a:spcAft>
                <a:spcPts val="0"/>
              </a:spcAft>
              <a:buSzPts val="1800"/>
              <a:buAutoNum type="arabicPeriod"/>
            </a:pPr>
            <a:r>
              <a:rPr lang="en"/>
              <a:t>Stretch Goal: Allow the user to select which features are most important to them</a:t>
            </a:r>
            <a:endParaRPr/>
          </a:p>
          <a:p>
            <a:pPr indent="-317500" lvl="1" marL="914400" rtl="0" algn="l">
              <a:spcBef>
                <a:spcPts val="0"/>
              </a:spcBef>
              <a:spcAft>
                <a:spcPts val="0"/>
              </a:spcAft>
              <a:buSzPts val="1400"/>
              <a:buAutoNum type="alphaLcPeriod"/>
            </a:pPr>
            <a:r>
              <a:rPr lang="en"/>
              <a:t>Time constrained again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Mid-Semester</a:t>
            </a:r>
            <a:r>
              <a:rPr lang="en"/>
              <a:t> Improvement #1: </a:t>
            </a:r>
            <a:r>
              <a:rPr lang="en"/>
              <a:t>Expand the feature vectors beyond TF-IDF</a:t>
            </a:r>
            <a:endParaRPr/>
          </a:p>
          <a:p>
            <a:pPr indent="0" lvl="0" marL="0" rtl="0" algn="l">
              <a:spcBef>
                <a:spcPts val="0"/>
              </a:spcBef>
              <a:spcAft>
                <a:spcPts val="0"/>
              </a:spcAft>
              <a:buNone/>
            </a:pPr>
            <a:r>
              <a:t/>
            </a:r>
            <a:endParaRPr/>
          </a:p>
        </p:txBody>
      </p:sp>
      <p:sp>
        <p:nvSpPr>
          <p:cNvPr id="166" name="Google Shape;166;p29"/>
          <p:cNvSpPr txBox="1"/>
          <p:nvPr>
            <p:ph idx="1" type="body"/>
          </p:nvPr>
        </p:nvSpPr>
        <p:spPr>
          <a:xfrm>
            <a:off x="311700" y="1618400"/>
            <a:ext cx="8520600" cy="29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created the framework and expanded the TF-IDF feature vectors to allow other features to be added to the feature vectors. I added:</a:t>
            </a:r>
            <a:endParaRPr/>
          </a:p>
          <a:p>
            <a:pPr indent="-342900" lvl="0" marL="457200" rtl="0" algn="l">
              <a:spcBef>
                <a:spcPts val="1200"/>
              </a:spcBef>
              <a:spcAft>
                <a:spcPts val="0"/>
              </a:spcAft>
              <a:buSzPts val="1800"/>
              <a:buChar char="●"/>
            </a:pPr>
            <a:r>
              <a:rPr lang="en"/>
              <a:t>The normalized number of times the word “data” is mentioned</a:t>
            </a:r>
            <a:endParaRPr/>
          </a:p>
          <a:p>
            <a:pPr indent="-342900" lvl="0" marL="457200" rtl="0" algn="l">
              <a:spcBef>
                <a:spcPts val="0"/>
              </a:spcBef>
              <a:spcAft>
                <a:spcPts val="0"/>
              </a:spcAft>
              <a:buSzPts val="1800"/>
              <a:buChar char="●"/>
            </a:pPr>
            <a:r>
              <a:rPr lang="en"/>
              <a:t>Whether or not the ToS mentions the phrase (or something like) “We reserve the right to make changes to our site, policies, Service Terms, and these Conditions of Use at any time.”</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Mid-Semester</a:t>
            </a:r>
            <a:r>
              <a:rPr lang="en"/>
              <a:t> Improvement #3: Find which features affect similarity between two feature vectors the most</a:t>
            </a:r>
            <a:endParaRPr/>
          </a:p>
        </p:txBody>
      </p:sp>
      <p:sp>
        <p:nvSpPr>
          <p:cNvPr id="172" name="Google Shape;172;p30"/>
          <p:cNvSpPr txBox="1"/>
          <p:nvPr>
            <p:ph idx="1" type="body"/>
          </p:nvPr>
        </p:nvSpPr>
        <p:spPr>
          <a:xfrm>
            <a:off x="311700" y="1618400"/>
            <a:ext cx="8520600" cy="295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Cosine similarity and Euclidean distance sum the difference (different for the similarity measures) between the two vectors. This means that the most important feature between two vectors is the one that adds the least to these differences.</a:t>
            </a:r>
            <a:endParaRPr/>
          </a:p>
          <a:p>
            <a:pPr indent="-317500" lvl="1" marL="914400" rtl="0" algn="l">
              <a:spcBef>
                <a:spcPts val="0"/>
              </a:spcBef>
              <a:spcAft>
                <a:spcPts val="0"/>
              </a:spcAft>
              <a:buSzPts val="1400"/>
              <a:buChar char="○"/>
            </a:pPr>
            <a:r>
              <a:rPr lang="en"/>
              <a:t>Have to leave out the binary values</a:t>
            </a:r>
            <a:endParaRPr/>
          </a:p>
          <a:p>
            <a:pPr indent="-342900" lvl="0" marL="457200" rtl="0" algn="l">
              <a:spcBef>
                <a:spcPts val="0"/>
              </a:spcBef>
              <a:spcAft>
                <a:spcPts val="0"/>
              </a:spcAft>
              <a:buSzPts val="1800"/>
              <a:buChar char="●"/>
            </a:pPr>
            <a:r>
              <a:rPr lang="en"/>
              <a:t>Most important feature between Zoom and Pandora is “site”</a:t>
            </a:r>
            <a:endParaRPr/>
          </a:p>
          <a:p>
            <a:pPr indent="-317500" lvl="1" marL="914400" rtl="0" algn="l">
              <a:spcBef>
                <a:spcPts val="0"/>
              </a:spcBef>
              <a:spcAft>
                <a:spcPts val="0"/>
              </a:spcAft>
              <a:buSzPts val="1400"/>
              <a:buChar char="○"/>
            </a:pPr>
            <a:r>
              <a:rPr lang="en"/>
              <a:t>What if “data frequency” was the most important feature?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[1] Goldstein, Jacob, and Alexi Horowitz-Ghazi. “Terms Of Service.” </a:t>
            </a:r>
            <a:r>
              <a:rPr i="1" lang="en" sz="1300">
                <a:solidFill>
                  <a:schemeClr val="dk1"/>
                </a:solidFill>
                <a:latin typeface="Arial"/>
                <a:ea typeface="Arial"/>
                <a:cs typeface="Arial"/>
                <a:sym typeface="Arial"/>
              </a:rPr>
              <a:t>NPR</a:t>
            </a:r>
            <a:r>
              <a:rPr lang="en" sz="1300">
                <a:solidFill>
                  <a:schemeClr val="dk1"/>
                </a:solidFill>
                <a:latin typeface="Arial"/>
                <a:ea typeface="Arial"/>
                <a:cs typeface="Arial"/>
                <a:sym typeface="Arial"/>
              </a:rPr>
              <a:t>, NPR, 5 Mar. 2020, </a:t>
            </a:r>
            <a:endParaRPr sz="1300">
              <a:solidFill>
                <a:schemeClr val="dk1"/>
              </a:solidFill>
              <a:latin typeface="Arial"/>
              <a:ea typeface="Arial"/>
              <a:cs typeface="Arial"/>
              <a:sym typeface="Arial"/>
            </a:endParaRPr>
          </a:p>
          <a:p>
            <a:pPr indent="457200" lvl="0" marL="0" rtl="0" algn="l">
              <a:lnSpc>
                <a:spcPct val="100000"/>
              </a:lnSpc>
              <a:spcBef>
                <a:spcPts val="0"/>
              </a:spcBef>
              <a:spcAft>
                <a:spcPts val="0"/>
              </a:spcAft>
              <a:buNone/>
            </a:pPr>
            <a:r>
              <a:rPr lang="en" sz="1300">
                <a:solidFill>
                  <a:schemeClr val="dk1"/>
                </a:solidFill>
                <a:latin typeface="Arial"/>
                <a:ea typeface="Arial"/>
                <a:cs typeface="Arial"/>
                <a:sym typeface="Arial"/>
              </a:rPr>
              <a:t>www.npr.org/2020/03/04/812264543/episode-976-terms-of-service.</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[2] LePan, Nicholas. “Visualizing the Length of the Fine Print, for 14 Popular Apps.” </a:t>
            </a:r>
            <a:r>
              <a:rPr i="1" lang="en" sz="1300">
                <a:solidFill>
                  <a:schemeClr val="dk1"/>
                </a:solidFill>
                <a:latin typeface="Arial"/>
                <a:ea typeface="Arial"/>
                <a:cs typeface="Arial"/>
                <a:sym typeface="Arial"/>
              </a:rPr>
              <a:t>Visual Capitalist</a:t>
            </a:r>
            <a:r>
              <a:rPr lang="en" sz="1300">
                <a:solidFill>
                  <a:schemeClr val="dk1"/>
                </a:solidFill>
                <a:latin typeface="Arial"/>
                <a:ea typeface="Arial"/>
                <a:cs typeface="Arial"/>
                <a:sym typeface="Arial"/>
              </a:rPr>
              <a:t>, 25 Jan. </a:t>
            </a:r>
            <a:endParaRPr sz="1300">
              <a:solidFill>
                <a:schemeClr val="dk1"/>
              </a:solidFill>
              <a:latin typeface="Arial"/>
              <a:ea typeface="Arial"/>
              <a:cs typeface="Arial"/>
              <a:sym typeface="Arial"/>
            </a:endParaRPr>
          </a:p>
          <a:p>
            <a:pPr indent="457200" lvl="0" marL="0" rtl="0" algn="l">
              <a:lnSpc>
                <a:spcPct val="100000"/>
              </a:lnSpc>
              <a:spcBef>
                <a:spcPts val="0"/>
              </a:spcBef>
              <a:spcAft>
                <a:spcPts val="0"/>
              </a:spcAft>
              <a:buNone/>
            </a:pPr>
            <a:r>
              <a:rPr lang="en" sz="1300">
                <a:solidFill>
                  <a:schemeClr val="dk1"/>
                </a:solidFill>
                <a:latin typeface="Arial"/>
                <a:ea typeface="Arial"/>
                <a:cs typeface="Arial"/>
                <a:sym typeface="Arial"/>
              </a:rPr>
              <a:t>2021, </a:t>
            </a:r>
            <a:endParaRPr sz="1300">
              <a:solidFill>
                <a:schemeClr val="dk1"/>
              </a:solidFill>
              <a:latin typeface="Arial"/>
              <a:ea typeface="Arial"/>
              <a:cs typeface="Arial"/>
              <a:sym typeface="Arial"/>
            </a:endParaRPr>
          </a:p>
          <a:p>
            <a:pPr indent="457200" lvl="0" marL="0" rtl="0" algn="l">
              <a:lnSpc>
                <a:spcPct val="100000"/>
              </a:lnSpc>
              <a:spcBef>
                <a:spcPts val="0"/>
              </a:spcBef>
              <a:spcAft>
                <a:spcPts val="0"/>
              </a:spcAft>
              <a:buNone/>
            </a:pPr>
            <a:r>
              <a:rPr lang="en" sz="1300">
                <a:solidFill>
                  <a:schemeClr val="dk1"/>
                </a:solidFill>
                <a:latin typeface="Arial"/>
                <a:ea typeface="Arial"/>
                <a:cs typeface="Arial"/>
                <a:sym typeface="Arial"/>
              </a:rPr>
              <a:t>www.visualcapitalist.com/terms-of-service-visualizing-the-length-of-internet-agreements/.</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[3] “Can You Be Held Responsible for an Agreement Without Reading It?” </a:t>
            </a:r>
            <a:r>
              <a:rPr i="1" lang="en" sz="1300">
                <a:solidFill>
                  <a:schemeClr val="dk1"/>
                </a:solidFill>
                <a:latin typeface="Arial"/>
                <a:ea typeface="Arial"/>
                <a:cs typeface="Arial"/>
                <a:sym typeface="Arial"/>
              </a:rPr>
              <a:t>New York Business Law RSS</a:t>
            </a: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457200" lvl="0" marL="0" rtl="0" algn="l">
              <a:lnSpc>
                <a:spcPct val="100000"/>
              </a:lnSpc>
              <a:spcBef>
                <a:spcPts val="0"/>
              </a:spcBef>
              <a:spcAft>
                <a:spcPts val="0"/>
              </a:spcAft>
              <a:buNone/>
            </a:pPr>
            <a:r>
              <a:rPr lang="en" sz="1300">
                <a:solidFill>
                  <a:schemeClr val="dk1"/>
                </a:solidFill>
                <a:latin typeface="Arial"/>
                <a:ea typeface="Arial"/>
                <a:cs typeface="Arial"/>
                <a:sym typeface="Arial"/>
              </a:rPr>
              <a:t>nylawblog.com/2013/08/can-you-be-held-responsible-for-an-agreement-without-reading-it/.</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[4] “Report Finds Only 1 Percent Reads 'Terms &amp; Conditions'.” </a:t>
            </a:r>
            <a:r>
              <a:rPr i="1" lang="en" sz="1300">
                <a:solidFill>
                  <a:schemeClr val="dk1"/>
                </a:solidFill>
                <a:latin typeface="Arial"/>
                <a:ea typeface="Arial"/>
                <a:cs typeface="Arial"/>
                <a:sym typeface="Arial"/>
              </a:rPr>
              <a:t>Digital Journal: A Global Digital Media Network</a:t>
            </a:r>
            <a:r>
              <a:rPr lang="en" sz="1300">
                <a:solidFill>
                  <a:schemeClr val="dk1"/>
                </a:solidFill>
                <a:latin typeface="Arial"/>
                <a:ea typeface="Arial"/>
                <a:cs typeface="Arial"/>
                <a:sym typeface="Arial"/>
              </a:rPr>
              <a:t>, 29 </a:t>
            </a:r>
            <a:endParaRPr sz="1300">
              <a:solidFill>
                <a:schemeClr val="dk1"/>
              </a:solidFill>
              <a:latin typeface="Arial"/>
              <a:ea typeface="Arial"/>
              <a:cs typeface="Arial"/>
              <a:sym typeface="Arial"/>
            </a:endParaRPr>
          </a:p>
          <a:p>
            <a:pPr indent="457200" lvl="0" marL="0" rtl="0" algn="l">
              <a:lnSpc>
                <a:spcPct val="100000"/>
              </a:lnSpc>
              <a:spcBef>
                <a:spcPts val="0"/>
              </a:spcBef>
              <a:spcAft>
                <a:spcPts val="0"/>
              </a:spcAft>
              <a:buNone/>
            </a:pPr>
            <a:r>
              <a:rPr lang="en" sz="1300">
                <a:solidFill>
                  <a:schemeClr val="dk1"/>
                </a:solidFill>
                <a:latin typeface="Arial"/>
                <a:ea typeface="Arial"/>
                <a:cs typeface="Arial"/>
                <a:sym typeface="Arial"/>
              </a:rPr>
              <a:t>Jan. 2020, </a:t>
            </a:r>
            <a:endParaRPr sz="1300">
              <a:solidFill>
                <a:schemeClr val="dk1"/>
              </a:solidFill>
              <a:latin typeface="Arial"/>
              <a:ea typeface="Arial"/>
              <a:cs typeface="Arial"/>
              <a:sym typeface="Arial"/>
            </a:endParaRPr>
          </a:p>
          <a:p>
            <a:pPr indent="457200" lvl="0" marL="0" rtl="0" algn="l">
              <a:lnSpc>
                <a:spcPct val="100000"/>
              </a:lnSpc>
              <a:spcBef>
                <a:spcPts val="0"/>
              </a:spcBef>
              <a:spcAft>
                <a:spcPts val="0"/>
              </a:spcAft>
              <a:buNone/>
            </a:pPr>
            <a:r>
              <a:rPr lang="en" sz="1300">
                <a:solidFill>
                  <a:schemeClr val="dk1"/>
                </a:solidFill>
                <a:latin typeface="Arial"/>
                <a:ea typeface="Arial"/>
                <a:cs typeface="Arial"/>
                <a:sym typeface="Arial"/>
              </a:rPr>
              <a:t>www.digitaljournal.com/business/report-finds-only-1-percent-reads-terms-conditions/article/566127.</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[5] “Frontpage · ToS;DR.” </a:t>
            </a:r>
            <a:r>
              <a:rPr i="1" lang="en" sz="1300">
                <a:solidFill>
                  <a:schemeClr val="dk1"/>
                </a:solidFill>
                <a:latin typeface="Arial"/>
                <a:ea typeface="Arial"/>
                <a:cs typeface="Arial"/>
                <a:sym typeface="Arial"/>
              </a:rPr>
              <a:t>Terms of Service; Didn't Read</a:t>
            </a:r>
            <a:r>
              <a:rPr lang="en" sz="1300">
                <a:solidFill>
                  <a:schemeClr val="dk1"/>
                </a:solidFill>
                <a:latin typeface="Arial"/>
                <a:ea typeface="Arial"/>
                <a:cs typeface="Arial"/>
                <a:sym typeface="Arial"/>
              </a:rPr>
              <a:t>, tosdr.org/.</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[6] ProPrivacy. </a:t>
            </a:r>
            <a:r>
              <a:rPr i="1" lang="en" sz="1300">
                <a:solidFill>
                  <a:schemeClr val="dk1"/>
                </a:solidFill>
                <a:latin typeface="Arial"/>
                <a:ea typeface="Arial"/>
                <a:cs typeface="Arial"/>
                <a:sym typeface="Arial"/>
              </a:rPr>
              <a:t>The Hidden Dangers Lurking Beneath Today’s Surface-Level Data Protection</a:t>
            </a:r>
            <a:r>
              <a:rPr lang="en" sz="1300">
                <a:solidFill>
                  <a:schemeClr val="dk1"/>
                </a:solidFill>
                <a:latin typeface="Arial"/>
                <a:ea typeface="Arial"/>
                <a:cs typeface="Arial"/>
                <a:sym typeface="Arial"/>
              </a:rPr>
              <a:t>. ProPrivacy.com.</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300">
                <a:solidFill>
                  <a:schemeClr val="dk1"/>
                </a:solidFill>
                <a:latin typeface="Arial"/>
                <a:ea typeface="Arial"/>
                <a:cs typeface="Arial"/>
                <a:sym typeface="Arial"/>
              </a:rPr>
              <a:t>[7] “Sklearn.cluster.AgglomerativeClustering.” </a:t>
            </a:r>
            <a:r>
              <a:rPr i="1" lang="en" sz="1300">
                <a:solidFill>
                  <a:schemeClr val="dk1"/>
                </a:solidFill>
                <a:latin typeface="Arial"/>
                <a:ea typeface="Arial"/>
                <a:cs typeface="Arial"/>
                <a:sym typeface="Arial"/>
              </a:rPr>
              <a:t>Scikit</a:t>
            </a: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457200" lvl="0" marL="0" rtl="0" algn="l">
              <a:lnSpc>
                <a:spcPct val="100000"/>
              </a:lnSpc>
              <a:spcBef>
                <a:spcPts val="0"/>
              </a:spcBef>
              <a:spcAft>
                <a:spcPts val="0"/>
              </a:spcAft>
              <a:buNone/>
            </a:pPr>
            <a:r>
              <a:rPr lang="en" sz="1300">
                <a:solidFill>
                  <a:schemeClr val="dk1"/>
                </a:solidFill>
                <a:latin typeface="Arial"/>
                <a:ea typeface="Arial"/>
                <a:cs typeface="Arial"/>
                <a:sym typeface="Arial"/>
              </a:rPr>
              <a:t>scikit-learn.org/stable/modules/generated/sklearn.cluster.AgglomerativeClustering.html</a:t>
            </a:r>
            <a:r>
              <a:rPr lang="en"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Speech / 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the fact that most people never read important and legally binding terms of service agreements, I figured it would be a perfect problem for natural language processing to approach. I created a system to compare ToS to each other so that a person who knows the contents of one ToS can understand an unknown ToS without having to spend an hour reading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130150"/>
            <a:ext cx="8520600" cy="8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20"/>
              <a:t>Questions?</a:t>
            </a:r>
            <a:endParaRPr sz="41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Backup Slides</a:t>
            </a:r>
            <a:endParaRPr/>
          </a:p>
        </p:txBody>
      </p:sp>
      <p:sp>
        <p:nvSpPr>
          <p:cNvPr id="189" name="Google Shape;189;p3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105 ToS, based upon:</a:t>
            </a:r>
            <a:endParaRPr/>
          </a:p>
          <a:p>
            <a:pPr indent="-342900" lvl="0" marL="457200" rtl="0" algn="l">
              <a:spcBef>
                <a:spcPts val="1200"/>
              </a:spcBef>
              <a:spcAft>
                <a:spcPts val="0"/>
              </a:spcAft>
              <a:buSzPts val="1800"/>
              <a:buChar char="●"/>
            </a:pPr>
            <a:r>
              <a:rPr lang="en"/>
              <a:t>Forbes’ Top 500 Most Valuable Companies</a:t>
            </a:r>
            <a:endParaRPr/>
          </a:p>
          <a:p>
            <a:pPr indent="-342900" lvl="0" marL="457200" rtl="0" algn="l">
              <a:spcBef>
                <a:spcPts val="0"/>
              </a:spcBef>
              <a:spcAft>
                <a:spcPts val="0"/>
              </a:spcAft>
              <a:buSzPts val="1800"/>
              <a:buChar char="●"/>
            </a:pPr>
            <a:r>
              <a:rPr lang="en"/>
              <a:t>All-time most popular applications on the Google Play app store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Struggles with this Project</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Relatively unique problem (I haven’t read much about this)</a:t>
            </a:r>
            <a:endParaRPr/>
          </a:p>
          <a:p>
            <a:pPr indent="-342900" lvl="0" marL="457200" rtl="0" algn="l">
              <a:spcBef>
                <a:spcPts val="0"/>
              </a:spcBef>
              <a:spcAft>
                <a:spcPts val="0"/>
              </a:spcAft>
              <a:buSzPts val="1800"/>
              <a:buChar char="●"/>
            </a:pPr>
            <a:r>
              <a:rPr lang="en"/>
              <a:t>Didn’t have a clear process for solving the problem in my head</a:t>
            </a:r>
            <a:endParaRPr/>
          </a:p>
          <a:p>
            <a:pPr indent="-317500" lvl="1" marL="914400" rtl="0" algn="l">
              <a:spcBef>
                <a:spcPts val="0"/>
              </a:spcBef>
              <a:spcAft>
                <a:spcPts val="0"/>
              </a:spcAft>
              <a:buSzPts val="1400"/>
              <a:buChar char="○"/>
            </a:pPr>
            <a:r>
              <a:rPr lang="en"/>
              <a:t>Plan #1: Clustering for all data</a:t>
            </a:r>
            <a:endParaRPr/>
          </a:p>
          <a:p>
            <a:pPr indent="-317500" lvl="1" marL="914400" rtl="0" algn="l">
              <a:spcBef>
                <a:spcPts val="0"/>
              </a:spcBef>
              <a:spcAft>
                <a:spcPts val="0"/>
              </a:spcAft>
              <a:buSzPts val="1400"/>
              <a:buChar char="○"/>
            </a:pPr>
            <a:r>
              <a:rPr lang="en"/>
              <a:t>Plan #2: Distance measures for known ToS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Implementations (Clustering)</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Gather a lot of ToS (final result was 105 unique ToS)</a:t>
            </a:r>
            <a:endParaRPr/>
          </a:p>
          <a:p>
            <a:pPr indent="-342900" lvl="0" marL="457200" rtl="0" algn="l">
              <a:spcBef>
                <a:spcPts val="0"/>
              </a:spcBef>
              <a:spcAft>
                <a:spcPts val="0"/>
              </a:spcAft>
              <a:buSzPts val="1800"/>
              <a:buAutoNum type="arabicPeriod"/>
            </a:pPr>
            <a:r>
              <a:rPr lang="en"/>
              <a:t>Perform unsupervised clustering with an ideal number of clusters</a:t>
            </a:r>
            <a:endParaRPr/>
          </a:p>
          <a:p>
            <a:pPr indent="-317500" lvl="1" marL="914400" rtl="0" algn="l">
              <a:spcBef>
                <a:spcPts val="0"/>
              </a:spcBef>
              <a:spcAft>
                <a:spcPts val="0"/>
              </a:spcAft>
              <a:buSzPts val="1400"/>
              <a:buAutoNum type="alphaLcPeriod"/>
            </a:pPr>
            <a:r>
              <a:rPr lang="en"/>
              <a:t>How to find this ideal number of clusters?</a:t>
            </a:r>
            <a:endParaRPr/>
          </a:p>
          <a:p>
            <a:pPr indent="-342900" lvl="0" marL="457200" rtl="0" algn="l">
              <a:spcBef>
                <a:spcPts val="0"/>
              </a:spcBef>
              <a:spcAft>
                <a:spcPts val="0"/>
              </a:spcAft>
              <a:buSzPts val="1800"/>
              <a:buAutoNum type="arabicPeriod"/>
            </a:pPr>
            <a:r>
              <a:rPr lang="en"/>
              <a:t>Use clustering indices to indicate which number of clusters was ideal</a:t>
            </a:r>
            <a:endParaRPr/>
          </a:p>
          <a:p>
            <a:pPr indent="-342900" lvl="0" marL="457200" rtl="0" algn="l">
              <a:spcBef>
                <a:spcPts val="0"/>
              </a:spcBef>
              <a:spcAft>
                <a:spcPts val="0"/>
              </a:spcAft>
              <a:buSzPts val="1800"/>
              <a:buAutoNum type="arabicPeriod"/>
            </a:pPr>
            <a:r>
              <a:rPr lang="en"/>
              <a:t>Use the trained clusters to determine which known ToS is most similar to a novel ToS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Understanding (Clustering)</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K-means - divides a set of N samples into K (hyperparameter) disjoint clusters, each described by the average vector of the samples in the cluster. Minimizes the within-cluster sum-of-squares</a:t>
            </a:r>
            <a:endParaRPr/>
          </a:p>
        </p:txBody>
      </p:sp>
      <p:sp>
        <p:nvSpPr>
          <p:cNvPr id="214" name="Google Shape;214;p37"/>
          <p:cNvSpPr txBox="1"/>
          <p:nvPr/>
        </p:nvSpPr>
        <p:spPr>
          <a:xfrm>
            <a:off x="8189100" y="4506900"/>
            <a:ext cx="861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https://scikit-learn.org/stable/modules/clustering.html#k-means</a:t>
            </a:r>
            <a:endParaRPr sz="500"/>
          </a:p>
        </p:txBody>
      </p:sp>
      <p:pic>
        <p:nvPicPr>
          <p:cNvPr id="215" name="Google Shape;215;p37"/>
          <p:cNvPicPr preferRelativeResize="0"/>
          <p:nvPr/>
        </p:nvPicPr>
        <p:blipFill>
          <a:blip r:embed="rId3">
            <a:alphaModFix/>
          </a:blip>
          <a:stretch>
            <a:fillRect/>
          </a:stretch>
        </p:blipFill>
        <p:spPr>
          <a:xfrm>
            <a:off x="975300" y="2257050"/>
            <a:ext cx="7193401" cy="2729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Understanding (Clustering)</a:t>
            </a:r>
            <a:endParaRPr/>
          </a:p>
        </p:txBody>
      </p:sp>
      <p:sp>
        <p:nvSpPr>
          <p:cNvPr id="221" name="Google Shape;22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Spectral Clustering - performs a low-dimension embedding of the affinity matrix between samples, followed by another clustering algorithm (K-Means)</a:t>
            </a:r>
            <a:endParaRPr/>
          </a:p>
          <a:p>
            <a:pPr indent="0" lvl="0" marL="0" rtl="0" algn="l">
              <a:spcBef>
                <a:spcPts val="1200"/>
              </a:spcBef>
              <a:spcAft>
                <a:spcPts val="1200"/>
              </a:spcAft>
              <a:buNone/>
            </a:pPr>
            <a:r>
              <a:rPr lang="en"/>
              <a:t>Affinity matrix formulation:</a:t>
            </a:r>
            <a:endParaRPr/>
          </a:p>
        </p:txBody>
      </p:sp>
      <p:sp>
        <p:nvSpPr>
          <p:cNvPr id="222" name="Google Shape;222;p38"/>
          <p:cNvSpPr txBox="1"/>
          <p:nvPr/>
        </p:nvSpPr>
        <p:spPr>
          <a:xfrm>
            <a:off x="8189100" y="4506900"/>
            <a:ext cx="8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https://scikit-learn.org/stable/modules/clustering.html#spectral-clustering</a:t>
            </a:r>
            <a:endParaRPr sz="500"/>
          </a:p>
        </p:txBody>
      </p:sp>
      <p:sp>
        <p:nvSpPr>
          <p:cNvPr id="223" name="Google Shape;223;p38"/>
          <p:cNvSpPr txBox="1"/>
          <p:nvPr/>
        </p:nvSpPr>
        <p:spPr>
          <a:xfrm>
            <a:off x="7161825" y="4568875"/>
            <a:ext cx="933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a:t>https://www.google.com/url?sa=t&amp;rct=j&amp;q=&amp;esrc=s&amp;source=web&amp;cd=&amp;ved=2ahUKEwiB9r3a3N_vAhWWQjABHd11AFcQFjACegQIAxAD&amp;url=https%3A%2F%2Fwww.cs.cmu.edu%2F~epxing%2FClass%2F10701-08s%2FLecture%2Flecture23-Spectral.pdf&amp;usg=AOvVaw06QejPAqYUlAxAes6SVFlt</a:t>
            </a:r>
            <a:endParaRPr sz="300"/>
          </a:p>
        </p:txBody>
      </p:sp>
      <p:pic>
        <p:nvPicPr>
          <p:cNvPr id="224" name="Google Shape;224;p38"/>
          <p:cNvPicPr preferRelativeResize="0"/>
          <p:nvPr/>
        </p:nvPicPr>
        <p:blipFill>
          <a:blip r:embed="rId3">
            <a:alphaModFix/>
          </a:blip>
          <a:stretch>
            <a:fillRect/>
          </a:stretch>
        </p:blipFill>
        <p:spPr>
          <a:xfrm>
            <a:off x="2728313" y="2532925"/>
            <a:ext cx="3209925" cy="167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Understanding (Clustering)</a:t>
            </a:r>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Davies-Bouldin Index - signifies average ‘similarity’ between clusters. The similarity is based on comparing the distance between clusters with the size of the clusters themselves. Zero is the best score.</a:t>
            </a:r>
            <a:endParaRPr/>
          </a:p>
        </p:txBody>
      </p:sp>
      <p:pic>
        <p:nvPicPr>
          <p:cNvPr id="231" name="Google Shape;231;p39"/>
          <p:cNvPicPr preferRelativeResize="0"/>
          <p:nvPr/>
        </p:nvPicPr>
        <p:blipFill>
          <a:blip r:embed="rId3">
            <a:alphaModFix/>
          </a:blip>
          <a:stretch>
            <a:fillRect/>
          </a:stretch>
        </p:blipFill>
        <p:spPr>
          <a:xfrm>
            <a:off x="1214500" y="2212800"/>
            <a:ext cx="6715000" cy="2930700"/>
          </a:xfrm>
          <a:prstGeom prst="rect">
            <a:avLst/>
          </a:prstGeom>
          <a:noFill/>
          <a:ln>
            <a:noFill/>
          </a:ln>
        </p:spPr>
      </p:pic>
      <p:sp>
        <p:nvSpPr>
          <p:cNvPr id="232" name="Google Shape;232;p39"/>
          <p:cNvSpPr txBox="1"/>
          <p:nvPr/>
        </p:nvSpPr>
        <p:spPr>
          <a:xfrm>
            <a:off x="8189100" y="4506900"/>
            <a:ext cx="8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https://scikit-learn.org/stable/modules/clustering.html#davies-bouldin-index</a:t>
            </a:r>
            <a:endParaRPr sz="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Understanding (Clustering)</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Calinski-Harabasz Index - ratio of the sum of between-clusters dispersion and within-cluster dispersion. Score is higher when well separated.</a:t>
            </a:r>
            <a:endParaRPr/>
          </a:p>
        </p:txBody>
      </p:sp>
      <p:sp>
        <p:nvSpPr>
          <p:cNvPr id="239" name="Google Shape;239;p40"/>
          <p:cNvSpPr txBox="1"/>
          <p:nvPr/>
        </p:nvSpPr>
        <p:spPr>
          <a:xfrm>
            <a:off x="8189100" y="4506900"/>
            <a:ext cx="8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https://scikit-learn.org/stable/modules/clustering.html#calinski-harabasz-index</a:t>
            </a:r>
            <a:endParaRPr sz="500"/>
          </a:p>
        </p:txBody>
      </p:sp>
      <p:pic>
        <p:nvPicPr>
          <p:cNvPr id="240" name="Google Shape;240;p40"/>
          <p:cNvPicPr preferRelativeResize="0"/>
          <p:nvPr/>
        </p:nvPicPr>
        <p:blipFill>
          <a:blip r:embed="rId3">
            <a:alphaModFix/>
          </a:blip>
          <a:stretch>
            <a:fillRect/>
          </a:stretch>
        </p:blipFill>
        <p:spPr>
          <a:xfrm>
            <a:off x="1081235" y="1840600"/>
            <a:ext cx="6981524" cy="3259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Understanding (Clustering)</a:t>
            </a:r>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Silhouette Coefficient - compares the density of a cluster with the proximity of the next nearest cluster. +1 is the best score, -1 is the worst score.</a:t>
            </a:r>
            <a:endParaRPr/>
          </a:p>
        </p:txBody>
      </p:sp>
      <p:sp>
        <p:nvSpPr>
          <p:cNvPr id="247" name="Google Shape;247;p41"/>
          <p:cNvSpPr txBox="1"/>
          <p:nvPr/>
        </p:nvSpPr>
        <p:spPr>
          <a:xfrm>
            <a:off x="8189100" y="4506900"/>
            <a:ext cx="8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https://scikit-learn.org/stable/modules/clustering.html#silhouette-coefficient</a:t>
            </a:r>
            <a:endParaRPr sz="500"/>
          </a:p>
        </p:txBody>
      </p:sp>
      <p:pic>
        <p:nvPicPr>
          <p:cNvPr id="248" name="Google Shape;248;p41"/>
          <p:cNvPicPr preferRelativeResize="0"/>
          <p:nvPr/>
        </p:nvPicPr>
        <p:blipFill>
          <a:blip r:embed="rId3">
            <a:alphaModFix/>
          </a:blip>
          <a:stretch>
            <a:fillRect/>
          </a:stretch>
        </p:blipFill>
        <p:spPr>
          <a:xfrm>
            <a:off x="704850" y="2230713"/>
            <a:ext cx="7734300" cy="193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Problem?</a:t>
            </a:r>
            <a:endParaRPr/>
          </a:p>
        </p:txBody>
      </p:sp>
      <p:sp>
        <p:nvSpPr>
          <p:cNvPr id="72" name="Google Shape;72;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Terms of Service agreements (ToS) are too long</a:t>
            </a:r>
            <a:endParaRPr/>
          </a:p>
          <a:p>
            <a:pPr indent="-342900" lvl="0" marL="457200" rtl="0" algn="l">
              <a:spcBef>
                <a:spcPts val="0"/>
              </a:spcBef>
              <a:spcAft>
                <a:spcPts val="0"/>
              </a:spcAft>
              <a:buSzPts val="1800"/>
              <a:buChar char="●"/>
            </a:pPr>
            <a:r>
              <a:rPr lang="en"/>
              <a:t>Therefore, no one is reading them</a:t>
            </a:r>
            <a:endParaRPr/>
          </a:p>
          <a:p>
            <a:pPr indent="-342900" lvl="0" marL="457200" rtl="0" algn="l">
              <a:spcBef>
                <a:spcPts val="0"/>
              </a:spcBef>
              <a:spcAft>
                <a:spcPts val="0"/>
              </a:spcAft>
              <a:buSzPts val="1800"/>
              <a:buChar char="●"/>
            </a:pPr>
            <a:r>
              <a:rPr lang="en"/>
              <a:t>Is there a way to automatically parse them to indicate the severity of the restrictions and permissions?</a:t>
            </a:r>
            <a:endParaRPr/>
          </a:p>
        </p:txBody>
      </p:sp>
      <p:pic>
        <p:nvPicPr>
          <p:cNvPr id="73" name="Google Shape;73;p15"/>
          <p:cNvPicPr preferRelativeResize="0"/>
          <p:nvPr/>
        </p:nvPicPr>
        <p:blipFill>
          <a:blip r:embed="rId3">
            <a:alphaModFix/>
          </a:blip>
          <a:stretch>
            <a:fillRect/>
          </a:stretch>
        </p:blipFill>
        <p:spPr>
          <a:xfrm>
            <a:off x="4572000" y="1152475"/>
            <a:ext cx="4267200" cy="2400300"/>
          </a:xfrm>
          <a:prstGeom prst="rect">
            <a:avLst/>
          </a:prstGeom>
          <a:noFill/>
          <a:ln>
            <a:noFill/>
          </a:ln>
        </p:spPr>
      </p:pic>
      <p:sp>
        <p:nvSpPr>
          <p:cNvPr id="74" name="Google Shape;74;p15"/>
          <p:cNvSpPr txBox="1"/>
          <p:nvPr/>
        </p:nvSpPr>
        <p:spPr>
          <a:xfrm>
            <a:off x="8557800" y="3605350"/>
            <a:ext cx="27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999999"/>
                </a:solidFill>
                <a:latin typeface="Proxima Nova"/>
                <a:ea typeface="Proxima Nova"/>
                <a:cs typeface="Proxima Nova"/>
                <a:sym typeface="Proxima Nova"/>
              </a:rPr>
              <a:t>[1]</a:t>
            </a:r>
            <a:endParaRPr sz="700">
              <a:solidFill>
                <a:srgbClr val="999999"/>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Implementation (Similarities)</a:t>
            </a:r>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Focused around the problem</a:t>
            </a:r>
            <a:endParaRPr/>
          </a:p>
          <a:p>
            <a:pPr indent="-342900" lvl="0" marL="457200" rtl="0" algn="l">
              <a:spcBef>
                <a:spcPts val="1200"/>
              </a:spcBef>
              <a:spcAft>
                <a:spcPts val="0"/>
              </a:spcAft>
              <a:buSzPts val="1800"/>
              <a:buAutoNum type="arabicPeriod"/>
            </a:pPr>
            <a:r>
              <a:rPr lang="en"/>
              <a:t>Collect a lot of ToS. Use these to define the normal frequency of words in a ToS</a:t>
            </a:r>
            <a:endParaRPr/>
          </a:p>
          <a:p>
            <a:pPr indent="-342900" lvl="0" marL="457200" rtl="0" algn="l">
              <a:spcBef>
                <a:spcPts val="0"/>
              </a:spcBef>
              <a:spcAft>
                <a:spcPts val="0"/>
              </a:spcAft>
              <a:buSzPts val="1800"/>
              <a:buAutoNum type="arabicPeriod"/>
            </a:pPr>
            <a:r>
              <a:rPr lang="en"/>
              <a:t>Find the known ToS and the new ToS</a:t>
            </a:r>
            <a:endParaRPr/>
          </a:p>
          <a:p>
            <a:pPr indent="-342900" lvl="0" marL="457200" rtl="0" algn="l">
              <a:spcBef>
                <a:spcPts val="0"/>
              </a:spcBef>
              <a:spcAft>
                <a:spcPts val="0"/>
              </a:spcAft>
              <a:buSzPts val="1800"/>
              <a:buAutoNum type="arabicPeriod"/>
            </a:pPr>
            <a:r>
              <a:rPr lang="en"/>
              <a:t>Create the vectors (just TF-IDF for now)</a:t>
            </a:r>
            <a:endParaRPr/>
          </a:p>
          <a:p>
            <a:pPr indent="-342900" lvl="0" marL="457200" rtl="0" algn="l">
              <a:spcBef>
                <a:spcPts val="0"/>
              </a:spcBef>
              <a:spcAft>
                <a:spcPts val="0"/>
              </a:spcAft>
              <a:buSzPts val="1800"/>
              <a:buAutoNum type="arabicPeriod"/>
            </a:pPr>
            <a:r>
              <a:rPr lang="en"/>
              <a:t>Use similarity measures to determine which known ToS is most similar to the new ToS</a:t>
            </a:r>
            <a:endParaRPr/>
          </a:p>
          <a:p>
            <a:pPr indent="-342900" lvl="0" marL="457200" rtl="0" algn="l">
              <a:spcBef>
                <a:spcPts val="0"/>
              </a:spcBef>
              <a:spcAft>
                <a:spcPts val="0"/>
              </a:spcAft>
              <a:buSzPts val="1800"/>
              <a:buAutoNum type="arabicPeriod"/>
            </a:pPr>
            <a:r>
              <a:rPr lang="en"/>
              <a:t>In progress: using clustering algorithms to find which known ToS is most similar to the new ToS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Understanding (Similarities)</a:t>
            </a:r>
            <a:endParaRPr/>
          </a:p>
        </p:txBody>
      </p:sp>
      <p:sp>
        <p:nvSpPr>
          <p:cNvPr id="260" name="Google Shape;26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Using most of the same unsupervised clustering clustering algorithms and similarity indices:</a:t>
            </a:r>
            <a:endParaRPr/>
          </a:p>
          <a:p>
            <a:pPr indent="-342900" lvl="0" marL="457200" rtl="0" algn="l">
              <a:spcBef>
                <a:spcPts val="1200"/>
              </a:spcBef>
              <a:spcAft>
                <a:spcPts val="0"/>
              </a:spcAft>
              <a:buSzPts val="1800"/>
              <a:buChar char="●"/>
            </a:pPr>
            <a:r>
              <a:rPr lang="en"/>
              <a:t>K-Means</a:t>
            </a:r>
            <a:endParaRPr/>
          </a:p>
          <a:p>
            <a:pPr indent="-342900" lvl="0" marL="457200" rtl="0" algn="l">
              <a:spcBef>
                <a:spcPts val="0"/>
              </a:spcBef>
              <a:spcAft>
                <a:spcPts val="0"/>
              </a:spcAft>
              <a:buSzPts val="1800"/>
              <a:buChar char="●"/>
            </a:pPr>
            <a:r>
              <a:rPr lang="en"/>
              <a:t>Spectral Clustering</a:t>
            </a:r>
            <a:endParaRPr/>
          </a:p>
          <a:p>
            <a:pPr indent="-342900" lvl="0" marL="457200" rtl="0" algn="l">
              <a:spcBef>
                <a:spcPts val="0"/>
              </a:spcBef>
              <a:spcAft>
                <a:spcPts val="0"/>
              </a:spcAft>
              <a:buSzPts val="1800"/>
              <a:buChar char="●"/>
            </a:pPr>
            <a:r>
              <a:rPr lang="en"/>
              <a:t>Davies-Bouldin Index</a:t>
            </a:r>
            <a:endParaRPr/>
          </a:p>
          <a:p>
            <a:pPr indent="-342900" lvl="0" marL="457200" rtl="0" algn="l">
              <a:spcBef>
                <a:spcPts val="0"/>
              </a:spcBef>
              <a:spcAft>
                <a:spcPts val="0"/>
              </a:spcAft>
              <a:buSzPts val="1800"/>
              <a:buChar char="●"/>
            </a:pPr>
            <a:r>
              <a:rPr lang="en"/>
              <a:t>Calinski-Harabasz Index</a:t>
            </a:r>
            <a:endParaRPr/>
          </a:p>
          <a:p>
            <a:pPr indent="-342900" lvl="0" marL="457200" rtl="0" algn="l">
              <a:spcBef>
                <a:spcPts val="0"/>
              </a:spcBef>
              <a:spcAft>
                <a:spcPts val="0"/>
              </a:spcAft>
              <a:buSzPts val="1800"/>
              <a:buChar char="●"/>
            </a:pPr>
            <a:r>
              <a:rPr lang="en"/>
              <a:t>Silhouette Coefficient</a:t>
            </a:r>
            <a:endParaRPr/>
          </a:p>
          <a:p>
            <a:pPr indent="0" lvl="0" marL="0" rtl="0" algn="l">
              <a:spcBef>
                <a:spcPts val="1200"/>
              </a:spcBef>
              <a:spcAft>
                <a:spcPts val="0"/>
              </a:spcAft>
              <a:buNone/>
            </a:pPr>
            <a:r>
              <a:rPr lang="en"/>
              <a:t>New:</a:t>
            </a:r>
            <a:endParaRPr/>
          </a:p>
          <a:p>
            <a:pPr indent="-342900" lvl="0" marL="457200" rtl="0" algn="l">
              <a:spcBef>
                <a:spcPts val="1200"/>
              </a:spcBef>
              <a:spcAft>
                <a:spcPts val="0"/>
              </a:spcAft>
              <a:buSzPts val="1800"/>
              <a:buChar char="●"/>
            </a:pPr>
            <a:r>
              <a:rPr lang="en"/>
              <a:t>Cosine Similarity</a:t>
            </a:r>
            <a:endParaRPr/>
          </a:p>
        </p:txBody>
      </p:sp>
      <p:pic>
        <p:nvPicPr>
          <p:cNvPr id="261" name="Google Shape;261;p43"/>
          <p:cNvPicPr preferRelativeResize="0"/>
          <p:nvPr/>
        </p:nvPicPr>
        <p:blipFill>
          <a:blip r:embed="rId3">
            <a:alphaModFix/>
          </a:blip>
          <a:stretch>
            <a:fillRect/>
          </a:stretch>
        </p:blipFill>
        <p:spPr>
          <a:xfrm>
            <a:off x="3291548" y="3453998"/>
            <a:ext cx="4867975" cy="1394325"/>
          </a:xfrm>
          <a:prstGeom prst="rect">
            <a:avLst/>
          </a:prstGeom>
          <a:noFill/>
          <a:ln>
            <a:noFill/>
          </a:ln>
        </p:spPr>
      </p:pic>
      <p:sp>
        <p:nvSpPr>
          <p:cNvPr id="262" name="Google Shape;262;p43"/>
          <p:cNvSpPr txBox="1"/>
          <p:nvPr/>
        </p:nvSpPr>
        <p:spPr>
          <a:xfrm>
            <a:off x="8116800" y="4848325"/>
            <a:ext cx="102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https://en.wikipedia.org/wiki/Cosine_similarity</a:t>
            </a:r>
            <a:endParaRPr sz="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TF-IDF Heatmap</a:t>
            </a:r>
            <a:endParaRPr/>
          </a:p>
        </p:txBody>
      </p:sp>
      <p:sp>
        <p:nvSpPr>
          <p:cNvPr id="268" name="Google Shape;268;p44"/>
          <p:cNvSpPr txBox="1"/>
          <p:nvPr>
            <p:ph idx="1" type="body"/>
          </p:nvPr>
        </p:nvSpPr>
        <p:spPr>
          <a:xfrm>
            <a:off x="5312700" y="1693313"/>
            <a:ext cx="3519600" cy="26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facebook_terms_and_data_policy : 0</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tiktok_terms : 3</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youtube_terms : 4</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apple_media_services_terms : 3</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facebook_with_sections : 0</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google_terms : 2</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twitter_terms : 1</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google_with_table_contents : 2</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facebook_with_table_contents : 0</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instagram_terms : 1</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google_privacy_policy : 2</a:t>
            </a:r>
            <a:endParaRPr sz="11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latin typeface="Courier New"/>
                <a:ea typeface="Courier New"/>
                <a:cs typeface="Courier New"/>
                <a:sym typeface="Courier New"/>
              </a:rPr>
              <a:t>microsoft_terms : 1</a:t>
            </a:r>
            <a:endParaRPr/>
          </a:p>
        </p:txBody>
      </p:sp>
      <p:pic>
        <p:nvPicPr>
          <p:cNvPr id="269" name="Google Shape;269;p44"/>
          <p:cNvPicPr preferRelativeResize="0"/>
          <p:nvPr/>
        </p:nvPicPr>
        <p:blipFill>
          <a:blip r:embed="rId3">
            <a:alphaModFix/>
          </a:blip>
          <a:stretch>
            <a:fillRect/>
          </a:stretch>
        </p:blipFill>
        <p:spPr>
          <a:xfrm>
            <a:off x="311700" y="1255175"/>
            <a:ext cx="4730850" cy="355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18425" y="42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Long* are Common Terms of Service Agreements?</a:t>
            </a:r>
            <a:endParaRPr/>
          </a:p>
        </p:txBody>
      </p:sp>
      <p:pic>
        <p:nvPicPr>
          <p:cNvPr id="80" name="Google Shape;80;p16"/>
          <p:cNvPicPr preferRelativeResize="0"/>
          <p:nvPr/>
        </p:nvPicPr>
        <p:blipFill>
          <a:blip r:embed="rId3">
            <a:alphaModFix/>
          </a:blip>
          <a:stretch>
            <a:fillRect/>
          </a:stretch>
        </p:blipFill>
        <p:spPr>
          <a:xfrm>
            <a:off x="8071600" y="0"/>
            <a:ext cx="1072401" cy="4795473"/>
          </a:xfrm>
          <a:prstGeom prst="rect">
            <a:avLst/>
          </a:prstGeom>
          <a:noFill/>
          <a:ln>
            <a:noFill/>
          </a:ln>
        </p:spPr>
      </p:pic>
      <p:sp>
        <p:nvSpPr>
          <p:cNvPr id="81" name="Google Shape;81;p16"/>
          <p:cNvSpPr txBox="1"/>
          <p:nvPr/>
        </p:nvSpPr>
        <p:spPr>
          <a:xfrm>
            <a:off x="6164500" y="4834375"/>
            <a:ext cx="28446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rgbClr val="999999"/>
                </a:solidFill>
                <a:latin typeface="Proxima Nova"/>
                <a:ea typeface="Proxima Nova"/>
                <a:cs typeface="Proxima Nova"/>
                <a:sym typeface="Proxima Nova"/>
              </a:rPr>
              <a:t>https://www.visualcapitalist.com/terms-of-service-visualizing-the-length-of-internet-agreements/</a:t>
            </a:r>
            <a:endParaRPr sz="500">
              <a:solidFill>
                <a:srgbClr val="999999"/>
              </a:solidFill>
              <a:latin typeface="Proxima Nova"/>
              <a:ea typeface="Proxima Nova"/>
              <a:cs typeface="Proxima Nova"/>
              <a:sym typeface="Proxima Nova"/>
            </a:endParaRPr>
          </a:p>
        </p:txBody>
      </p:sp>
      <p:graphicFrame>
        <p:nvGraphicFramePr>
          <p:cNvPr id="82" name="Google Shape;82;p16"/>
          <p:cNvGraphicFramePr/>
          <p:nvPr/>
        </p:nvGraphicFramePr>
        <p:xfrm>
          <a:off x="432000" y="1579800"/>
          <a:ext cx="3000000" cy="3000000"/>
        </p:xfrm>
        <a:graphic>
          <a:graphicData uri="http://schemas.openxmlformats.org/drawingml/2006/table">
            <a:tbl>
              <a:tblPr>
                <a:noFill/>
                <a:tableStyleId>{2057A47D-252F-46BB-B36F-D18853A3E18C}</a:tableStyleId>
              </a:tblPr>
              <a:tblGrid>
                <a:gridCol w="963575"/>
                <a:gridCol w="963575"/>
                <a:gridCol w="963575"/>
                <a:gridCol w="963575"/>
                <a:gridCol w="963575"/>
                <a:gridCol w="963575"/>
                <a:gridCol w="963575"/>
              </a:tblGrid>
              <a:tr h="378900">
                <a:tc>
                  <a:txBody>
                    <a:bodyPr/>
                    <a:lstStyle/>
                    <a:p>
                      <a:pPr indent="0" lvl="0" marL="0" rtl="0" algn="ctr">
                        <a:spcBef>
                          <a:spcPts val="0"/>
                        </a:spcBef>
                        <a:spcAft>
                          <a:spcPts val="0"/>
                        </a:spcAft>
                        <a:buNone/>
                      </a:pPr>
                      <a:r>
                        <a:rPr lang="en" sz="1300"/>
                        <a:t>Facebook</a:t>
                      </a:r>
                      <a:endParaRPr sz="1300"/>
                    </a:p>
                  </a:txBody>
                  <a:tcPr marT="91425" marB="91425" marR="91425" marL="91425"/>
                </a:tc>
                <a:tc>
                  <a:txBody>
                    <a:bodyPr/>
                    <a:lstStyle/>
                    <a:p>
                      <a:pPr indent="0" lvl="0" marL="0" rtl="0" algn="ctr">
                        <a:spcBef>
                          <a:spcPts val="0"/>
                        </a:spcBef>
                        <a:spcAft>
                          <a:spcPts val="0"/>
                        </a:spcAft>
                        <a:buNone/>
                      </a:pPr>
                      <a:r>
                        <a:rPr lang="en" sz="1300"/>
                        <a:t>Instagram</a:t>
                      </a:r>
                      <a:endParaRPr sz="1300"/>
                    </a:p>
                  </a:txBody>
                  <a:tcPr marT="91425" marB="91425" marR="91425" marL="91425"/>
                </a:tc>
                <a:tc>
                  <a:txBody>
                    <a:bodyPr/>
                    <a:lstStyle/>
                    <a:p>
                      <a:pPr indent="0" lvl="0" marL="0" rtl="0" algn="ctr">
                        <a:spcBef>
                          <a:spcPts val="0"/>
                        </a:spcBef>
                        <a:spcAft>
                          <a:spcPts val="0"/>
                        </a:spcAft>
                        <a:buNone/>
                      </a:pPr>
                      <a:r>
                        <a:rPr lang="en" sz="1300"/>
                        <a:t>Spotify</a:t>
                      </a:r>
                      <a:endParaRPr sz="1300"/>
                    </a:p>
                  </a:txBody>
                  <a:tcPr marT="91425" marB="91425" marR="91425" marL="91425"/>
                </a:tc>
                <a:tc>
                  <a:txBody>
                    <a:bodyPr/>
                    <a:lstStyle/>
                    <a:p>
                      <a:pPr indent="0" lvl="0" marL="0" rtl="0" algn="ctr">
                        <a:spcBef>
                          <a:spcPts val="0"/>
                        </a:spcBef>
                        <a:spcAft>
                          <a:spcPts val="0"/>
                        </a:spcAft>
                        <a:buNone/>
                      </a:pPr>
                      <a:r>
                        <a:rPr lang="en" sz="1300"/>
                        <a:t>Twitter</a:t>
                      </a:r>
                      <a:endParaRPr sz="1300"/>
                    </a:p>
                  </a:txBody>
                  <a:tcPr marT="91425" marB="91425" marR="91425" marL="91425"/>
                </a:tc>
                <a:tc>
                  <a:txBody>
                    <a:bodyPr/>
                    <a:lstStyle/>
                    <a:p>
                      <a:pPr indent="0" lvl="0" marL="0" rtl="0" algn="ctr">
                        <a:spcBef>
                          <a:spcPts val="0"/>
                        </a:spcBef>
                        <a:spcAft>
                          <a:spcPts val="0"/>
                        </a:spcAft>
                        <a:buNone/>
                      </a:pPr>
                      <a:r>
                        <a:rPr lang="en" sz="1300"/>
                        <a:t>LinkedIn</a:t>
                      </a:r>
                      <a:endParaRPr sz="1300"/>
                    </a:p>
                  </a:txBody>
                  <a:tcPr marT="91425" marB="91425" marR="91425" marL="91425"/>
                </a:tc>
                <a:tc>
                  <a:txBody>
                    <a:bodyPr/>
                    <a:lstStyle/>
                    <a:p>
                      <a:pPr indent="0" lvl="0" marL="0" rtl="0" algn="ctr">
                        <a:spcBef>
                          <a:spcPts val="0"/>
                        </a:spcBef>
                        <a:spcAft>
                          <a:spcPts val="0"/>
                        </a:spcAft>
                        <a:buNone/>
                      </a:pPr>
                      <a:r>
                        <a:rPr lang="en" sz="1300"/>
                        <a:t>Tinder</a:t>
                      </a:r>
                      <a:endParaRPr sz="1300"/>
                    </a:p>
                  </a:txBody>
                  <a:tcPr marT="91425" marB="91425" marR="91425" marL="91425"/>
                </a:tc>
                <a:tc>
                  <a:txBody>
                    <a:bodyPr/>
                    <a:lstStyle/>
                    <a:p>
                      <a:pPr indent="0" lvl="0" marL="0" rtl="0" algn="ctr">
                        <a:spcBef>
                          <a:spcPts val="0"/>
                        </a:spcBef>
                        <a:spcAft>
                          <a:spcPts val="0"/>
                        </a:spcAft>
                        <a:buNone/>
                      </a:pPr>
                      <a:r>
                        <a:rPr lang="en" sz="1300"/>
                        <a:t>YouTube</a:t>
                      </a:r>
                      <a:endParaRPr sz="1300"/>
                    </a:p>
                  </a:txBody>
                  <a:tcPr marT="91425" marB="91425" marR="91425" marL="91425"/>
                </a:tc>
              </a:tr>
              <a:tr h="381000">
                <a:tc>
                  <a:txBody>
                    <a:bodyPr/>
                    <a:lstStyle/>
                    <a:p>
                      <a:pPr indent="0" lvl="0" marL="0" rtl="0" algn="ctr">
                        <a:spcBef>
                          <a:spcPts val="0"/>
                        </a:spcBef>
                        <a:spcAft>
                          <a:spcPts val="0"/>
                        </a:spcAft>
                        <a:buNone/>
                      </a:pPr>
                      <a:r>
                        <a:rPr lang="en" sz="1300"/>
                        <a:t>17:12</a:t>
                      </a:r>
                      <a:endParaRPr sz="1300"/>
                    </a:p>
                  </a:txBody>
                  <a:tcPr marT="91425" marB="91425" marR="91425" marL="91425"/>
                </a:tc>
                <a:tc>
                  <a:txBody>
                    <a:bodyPr/>
                    <a:lstStyle/>
                    <a:p>
                      <a:pPr indent="0" lvl="0" marL="0" rtl="0" algn="ctr">
                        <a:spcBef>
                          <a:spcPts val="0"/>
                        </a:spcBef>
                        <a:spcAft>
                          <a:spcPts val="0"/>
                        </a:spcAft>
                        <a:buNone/>
                      </a:pPr>
                      <a:r>
                        <a:rPr lang="en" sz="1300"/>
                        <a:t>9:42</a:t>
                      </a:r>
                      <a:endParaRPr sz="1300"/>
                    </a:p>
                  </a:txBody>
                  <a:tcPr marT="91425" marB="91425" marR="91425" marL="91425"/>
                </a:tc>
                <a:tc>
                  <a:txBody>
                    <a:bodyPr/>
                    <a:lstStyle/>
                    <a:p>
                      <a:pPr indent="0" lvl="0" marL="0" rtl="0" algn="ctr">
                        <a:spcBef>
                          <a:spcPts val="0"/>
                        </a:spcBef>
                        <a:spcAft>
                          <a:spcPts val="0"/>
                        </a:spcAft>
                        <a:buNone/>
                      </a:pPr>
                      <a:r>
                        <a:rPr lang="en" sz="1300"/>
                        <a:t>35:48</a:t>
                      </a:r>
                      <a:endParaRPr sz="1300"/>
                    </a:p>
                  </a:txBody>
                  <a:tcPr marT="91425" marB="91425" marR="91425" marL="91425"/>
                </a:tc>
                <a:tc>
                  <a:txBody>
                    <a:bodyPr/>
                    <a:lstStyle/>
                    <a:p>
                      <a:pPr indent="0" lvl="0" marL="0" rtl="0" algn="ctr">
                        <a:spcBef>
                          <a:spcPts val="0"/>
                        </a:spcBef>
                        <a:spcAft>
                          <a:spcPts val="0"/>
                        </a:spcAft>
                        <a:buNone/>
                      </a:pPr>
                      <a:r>
                        <a:rPr lang="en" sz="1300"/>
                        <a:t>23:30</a:t>
                      </a:r>
                      <a:endParaRPr sz="1300"/>
                    </a:p>
                  </a:txBody>
                  <a:tcPr marT="91425" marB="91425" marR="91425" marL="91425"/>
                </a:tc>
                <a:tc>
                  <a:txBody>
                    <a:bodyPr/>
                    <a:lstStyle/>
                    <a:p>
                      <a:pPr indent="0" lvl="0" marL="0" rtl="0" algn="ctr">
                        <a:spcBef>
                          <a:spcPts val="0"/>
                        </a:spcBef>
                        <a:spcAft>
                          <a:spcPts val="0"/>
                        </a:spcAft>
                        <a:buNone/>
                      </a:pPr>
                      <a:r>
                        <a:rPr lang="en" sz="1300"/>
                        <a:t>18:06</a:t>
                      </a:r>
                      <a:endParaRPr sz="1300"/>
                    </a:p>
                  </a:txBody>
                  <a:tcPr marT="91425" marB="91425" marR="91425" marL="91425"/>
                </a:tc>
                <a:tc>
                  <a:txBody>
                    <a:bodyPr/>
                    <a:lstStyle/>
                    <a:p>
                      <a:pPr indent="0" lvl="0" marL="0" rtl="0" algn="ctr">
                        <a:spcBef>
                          <a:spcPts val="0"/>
                        </a:spcBef>
                        <a:spcAft>
                          <a:spcPts val="0"/>
                        </a:spcAft>
                        <a:buNone/>
                      </a:pPr>
                      <a:r>
                        <a:rPr lang="en" sz="1300"/>
                        <a:t>25:54</a:t>
                      </a:r>
                      <a:endParaRPr sz="1300"/>
                    </a:p>
                  </a:txBody>
                  <a:tcPr marT="91425" marB="91425" marR="91425" marL="91425"/>
                </a:tc>
                <a:tc>
                  <a:txBody>
                    <a:bodyPr/>
                    <a:lstStyle/>
                    <a:p>
                      <a:pPr indent="0" lvl="0" marL="0" rtl="0" algn="ctr">
                        <a:spcBef>
                          <a:spcPts val="0"/>
                        </a:spcBef>
                        <a:spcAft>
                          <a:spcPts val="0"/>
                        </a:spcAft>
                        <a:buNone/>
                      </a:pPr>
                      <a:r>
                        <a:rPr lang="en" sz="1300"/>
                        <a:t>13:42</a:t>
                      </a:r>
                      <a:endParaRPr sz="1300"/>
                    </a:p>
                  </a:txBody>
                  <a:tcPr marT="91425" marB="91425" marR="91425" marL="91425"/>
                </a:tc>
              </a:tr>
            </a:tbl>
          </a:graphicData>
        </a:graphic>
      </p:graphicFrame>
      <p:graphicFrame>
        <p:nvGraphicFramePr>
          <p:cNvPr id="83" name="Google Shape;83;p16"/>
          <p:cNvGraphicFramePr/>
          <p:nvPr/>
        </p:nvGraphicFramePr>
        <p:xfrm>
          <a:off x="432000" y="2725075"/>
          <a:ext cx="3000000" cy="3000000"/>
        </p:xfrm>
        <a:graphic>
          <a:graphicData uri="http://schemas.openxmlformats.org/drawingml/2006/table">
            <a:tbl>
              <a:tblPr>
                <a:noFill/>
                <a:tableStyleId>{2057A47D-252F-46BB-B36F-D18853A3E18C}</a:tableStyleId>
              </a:tblPr>
              <a:tblGrid>
                <a:gridCol w="963575"/>
                <a:gridCol w="963575"/>
                <a:gridCol w="963575"/>
                <a:gridCol w="963575"/>
                <a:gridCol w="963575"/>
                <a:gridCol w="963575"/>
                <a:gridCol w="963575"/>
              </a:tblGrid>
              <a:tr h="378900">
                <a:tc>
                  <a:txBody>
                    <a:bodyPr/>
                    <a:lstStyle/>
                    <a:p>
                      <a:pPr indent="0" lvl="0" marL="0" rtl="0" algn="ctr">
                        <a:spcBef>
                          <a:spcPts val="0"/>
                        </a:spcBef>
                        <a:spcAft>
                          <a:spcPts val="0"/>
                        </a:spcAft>
                        <a:buNone/>
                      </a:pPr>
                      <a:r>
                        <a:rPr lang="en" sz="1300"/>
                        <a:t>Apple</a:t>
                      </a:r>
                      <a:endParaRPr sz="1300"/>
                    </a:p>
                  </a:txBody>
                  <a:tcPr marT="91425" marB="91425" marR="91425" marL="91425"/>
                </a:tc>
                <a:tc>
                  <a:txBody>
                    <a:bodyPr/>
                    <a:lstStyle/>
                    <a:p>
                      <a:pPr indent="0" lvl="0" marL="0" rtl="0" algn="ctr">
                        <a:spcBef>
                          <a:spcPts val="0"/>
                        </a:spcBef>
                        <a:spcAft>
                          <a:spcPts val="0"/>
                        </a:spcAft>
                        <a:buNone/>
                      </a:pPr>
                      <a:r>
                        <a:rPr lang="en" sz="1300"/>
                        <a:t>Amazon</a:t>
                      </a:r>
                      <a:endParaRPr sz="1300"/>
                    </a:p>
                  </a:txBody>
                  <a:tcPr marT="91425" marB="91425" marR="91425" marL="91425"/>
                </a:tc>
                <a:tc>
                  <a:txBody>
                    <a:bodyPr/>
                    <a:lstStyle/>
                    <a:p>
                      <a:pPr indent="0" lvl="0" marL="0" rtl="0" algn="ctr">
                        <a:spcBef>
                          <a:spcPts val="0"/>
                        </a:spcBef>
                        <a:spcAft>
                          <a:spcPts val="0"/>
                        </a:spcAft>
                        <a:buNone/>
                      </a:pPr>
                      <a:r>
                        <a:rPr lang="en"/>
                        <a:t>Zoom</a:t>
                      </a:r>
                      <a:endParaRPr/>
                    </a:p>
                  </a:txBody>
                  <a:tcPr marT="91425" marB="91425" marR="91425" marL="91425"/>
                </a:tc>
                <a:tc>
                  <a:txBody>
                    <a:bodyPr/>
                    <a:lstStyle/>
                    <a:p>
                      <a:pPr indent="0" lvl="0" marL="0" rtl="0" algn="ctr">
                        <a:spcBef>
                          <a:spcPts val="0"/>
                        </a:spcBef>
                        <a:spcAft>
                          <a:spcPts val="0"/>
                        </a:spcAft>
                        <a:buNone/>
                      </a:pPr>
                      <a:r>
                        <a:rPr lang="en"/>
                        <a:t>TikTok</a:t>
                      </a:r>
                      <a:endParaRPr/>
                    </a:p>
                  </a:txBody>
                  <a:tcPr marT="91425" marB="91425" marR="91425" marL="91425"/>
                </a:tc>
                <a:tc>
                  <a:txBody>
                    <a:bodyPr/>
                    <a:lstStyle/>
                    <a:p>
                      <a:pPr indent="0" lvl="0" marL="0" rtl="0" algn="ctr">
                        <a:spcBef>
                          <a:spcPts val="0"/>
                        </a:spcBef>
                        <a:spcAft>
                          <a:spcPts val="0"/>
                        </a:spcAft>
                        <a:buNone/>
                      </a:pPr>
                      <a:r>
                        <a:rPr lang="en"/>
                        <a:t>Netflix</a:t>
                      </a:r>
                      <a:endParaRPr/>
                    </a:p>
                  </a:txBody>
                  <a:tcPr marT="91425" marB="91425" marR="91425" marL="91425"/>
                </a:tc>
                <a:tc>
                  <a:txBody>
                    <a:bodyPr/>
                    <a:lstStyle/>
                    <a:p>
                      <a:pPr indent="0" lvl="0" marL="0" rtl="0" algn="ctr">
                        <a:spcBef>
                          <a:spcPts val="0"/>
                        </a:spcBef>
                        <a:spcAft>
                          <a:spcPts val="0"/>
                        </a:spcAft>
                        <a:buNone/>
                      </a:pPr>
                      <a:r>
                        <a:rPr lang="en"/>
                        <a:t>Microsoft</a:t>
                      </a:r>
                      <a:endParaRPr/>
                    </a:p>
                  </a:txBody>
                  <a:tcPr marT="91425" marB="91425" marR="91425" marL="91425"/>
                </a:tc>
                <a:tc>
                  <a:txBody>
                    <a:bodyPr/>
                    <a:lstStyle/>
                    <a:p>
                      <a:pPr indent="0" lvl="0" marL="0" rtl="0" algn="ctr">
                        <a:spcBef>
                          <a:spcPts val="0"/>
                        </a:spcBef>
                        <a:spcAft>
                          <a:spcPts val="0"/>
                        </a:spcAft>
                        <a:buNone/>
                      </a:pPr>
                      <a:r>
                        <a:rPr lang="en"/>
                        <a:t>Uber</a:t>
                      </a:r>
                      <a:endParaRPr/>
                    </a:p>
                  </a:txBody>
                  <a:tcPr marT="91425" marB="91425" marR="91425" marL="91425"/>
                </a:tc>
              </a:tr>
              <a:tr h="381000">
                <a:tc>
                  <a:txBody>
                    <a:bodyPr/>
                    <a:lstStyle/>
                    <a:p>
                      <a:pPr indent="0" lvl="0" marL="0" rtl="0" algn="ctr">
                        <a:spcBef>
                          <a:spcPts val="0"/>
                        </a:spcBef>
                        <a:spcAft>
                          <a:spcPts val="0"/>
                        </a:spcAft>
                        <a:buNone/>
                      </a:pPr>
                      <a:r>
                        <a:rPr lang="en" sz="1300"/>
                        <a:t>30:30</a:t>
                      </a:r>
                      <a:endParaRPr sz="1300"/>
                    </a:p>
                  </a:txBody>
                  <a:tcPr marT="91425" marB="91425" marR="91425" marL="91425"/>
                </a:tc>
                <a:tc>
                  <a:txBody>
                    <a:bodyPr/>
                    <a:lstStyle/>
                    <a:p>
                      <a:pPr indent="0" lvl="0" marL="0" rtl="0" algn="ctr">
                        <a:spcBef>
                          <a:spcPts val="0"/>
                        </a:spcBef>
                        <a:spcAft>
                          <a:spcPts val="0"/>
                        </a:spcAft>
                        <a:buNone/>
                      </a:pPr>
                      <a:r>
                        <a:rPr lang="en" sz="1300"/>
                        <a:t>14:12</a:t>
                      </a:r>
                      <a:endParaRPr sz="1300"/>
                    </a:p>
                  </a:txBody>
                  <a:tcPr marT="91425" marB="91425" marR="91425" marL="91425"/>
                </a:tc>
                <a:tc>
                  <a:txBody>
                    <a:bodyPr/>
                    <a:lstStyle/>
                    <a:p>
                      <a:pPr indent="0" lvl="0" marL="0" rtl="0" algn="ctr">
                        <a:spcBef>
                          <a:spcPts val="0"/>
                        </a:spcBef>
                        <a:spcAft>
                          <a:spcPts val="0"/>
                        </a:spcAft>
                        <a:buNone/>
                      </a:pPr>
                      <a:r>
                        <a:rPr lang="en" sz="1300"/>
                        <a:t>30:12</a:t>
                      </a:r>
                      <a:endParaRPr sz="1300"/>
                    </a:p>
                  </a:txBody>
                  <a:tcPr marT="91425" marB="91425" marR="91425" marL="91425"/>
                </a:tc>
                <a:tc>
                  <a:txBody>
                    <a:bodyPr/>
                    <a:lstStyle/>
                    <a:p>
                      <a:pPr indent="0" lvl="0" marL="0" rtl="0" algn="ctr">
                        <a:spcBef>
                          <a:spcPts val="0"/>
                        </a:spcBef>
                        <a:spcAft>
                          <a:spcPts val="0"/>
                        </a:spcAft>
                        <a:buNone/>
                      </a:pPr>
                      <a:r>
                        <a:rPr lang="en" sz="1300"/>
                        <a:t>31:24</a:t>
                      </a:r>
                      <a:endParaRPr sz="1300"/>
                    </a:p>
                  </a:txBody>
                  <a:tcPr marT="91425" marB="91425" marR="91425" marL="91425"/>
                </a:tc>
                <a:tc>
                  <a:txBody>
                    <a:bodyPr/>
                    <a:lstStyle/>
                    <a:p>
                      <a:pPr indent="0" lvl="0" marL="0" rtl="0" algn="ctr">
                        <a:spcBef>
                          <a:spcPts val="0"/>
                        </a:spcBef>
                        <a:spcAft>
                          <a:spcPts val="0"/>
                        </a:spcAft>
                        <a:buNone/>
                      </a:pPr>
                      <a:r>
                        <a:rPr lang="en" sz="1300"/>
                        <a:t>11:00</a:t>
                      </a:r>
                      <a:endParaRPr sz="1300"/>
                    </a:p>
                  </a:txBody>
                  <a:tcPr marT="91425" marB="91425" marR="91425" marL="91425"/>
                </a:tc>
                <a:tc>
                  <a:txBody>
                    <a:bodyPr/>
                    <a:lstStyle/>
                    <a:p>
                      <a:pPr indent="0" lvl="0" marL="0" rtl="0" algn="ctr">
                        <a:spcBef>
                          <a:spcPts val="0"/>
                        </a:spcBef>
                        <a:spcAft>
                          <a:spcPts val="0"/>
                        </a:spcAft>
                        <a:buNone/>
                      </a:pPr>
                      <a:r>
                        <a:rPr lang="en" sz="1300"/>
                        <a:t>1:03:30</a:t>
                      </a:r>
                      <a:endParaRPr sz="1300"/>
                    </a:p>
                  </a:txBody>
                  <a:tcPr marT="91425" marB="91425" marR="91425" marL="91425"/>
                </a:tc>
                <a:tc>
                  <a:txBody>
                    <a:bodyPr/>
                    <a:lstStyle/>
                    <a:p>
                      <a:pPr indent="0" lvl="0" marL="0" rtl="0" algn="ctr">
                        <a:spcBef>
                          <a:spcPts val="0"/>
                        </a:spcBef>
                        <a:spcAft>
                          <a:spcPts val="0"/>
                        </a:spcAft>
                        <a:buNone/>
                      </a:pPr>
                      <a:r>
                        <a:rPr lang="en" sz="1300"/>
                        <a:t>23:36</a:t>
                      </a:r>
                      <a:endParaRPr sz="1300"/>
                    </a:p>
                  </a:txBody>
                  <a:tcPr marT="91425" marB="91425" marR="91425" marL="91425"/>
                </a:tc>
              </a:tr>
            </a:tbl>
          </a:graphicData>
        </a:graphic>
      </p:graphicFrame>
      <p:sp>
        <p:nvSpPr>
          <p:cNvPr id="84" name="Google Shape;84;p16"/>
          <p:cNvSpPr txBox="1"/>
          <p:nvPr/>
        </p:nvSpPr>
        <p:spPr>
          <a:xfrm>
            <a:off x="118425" y="992775"/>
            <a:ext cx="500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Assuming average of 240 WPM</a:t>
            </a:r>
            <a:endParaRPr>
              <a:latin typeface="Proxima Nova"/>
              <a:ea typeface="Proxima Nova"/>
              <a:cs typeface="Proxima Nova"/>
              <a:sym typeface="Proxima Nova"/>
            </a:endParaRPr>
          </a:p>
        </p:txBody>
      </p:sp>
      <p:sp>
        <p:nvSpPr>
          <p:cNvPr id="85" name="Google Shape;85;p16"/>
          <p:cNvSpPr txBox="1"/>
          <p:nvPr/>
        </p:nvSpPr>
        <p:spPr>
          <a:xfrm>
            <a:off x="118425" y="3832275"/>
            <a:ext cx="705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average American would need to spend 250 hours to properly read all of the agreements they accept for their online activities [2]</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Important?</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Facts:</a:t>
            </a:r>
            <a:endParaRPr/>
          </a:p>
          <a:p>
            <a:pPr indent="-342900" lvl="0" marL="457200" rtl="0" algn="l">
              <a:spcBef>
                <a:spcPts val="1200"/>
              </a:spcBef>
              <a:spcAft>
                <a:spcPts val="0"/>
              </a:spcAft>
              <a:buSzPts val="1800"/>
              <a:buChar char="●"/>
            </a:pPr>
            <a:r>
              <a:rPr lang="en"/>
              <a:t>Legal contracts are binding, even if the user does not read the contract [3]</a:t>
            </a:r>
            <a:endParaRPr/>
          </a:p>
          <a:p>
            <a:pPr indent="-342900" lvl="0" marL="457200" rtl="0" algn="l">
              <a:spcBef>
                <a:spcPts val="0"/>
              </a:spcBef>
              <a:spcAft>
                <a:spcPts val="0"/>
              </a:spcAft>
              <a:buSzPts val="1800"/>
              <a:buChar char="●"/>
            </a:pPr>
            <a:r>
              <a:rPr lang="en"/>
              <a:t>Drafters are incentivised to include unfair terms [3]</a:t>
            </a:r>
            <a:endParaRPr/>
          </a:p>
          <a:p>
            <a:pPr indent="-342900" lvl="0" marL="457200" rtl="0" algn="l">
              <a:spcBef>
                <a:spcPts val="0"/>
              </a:spcBef>
              <a:spcAft>
                <a:spcPts val="0"/>
              </a:spcAft>
              <a:buSzPts val="1800"/>
              <a:buChar char="●"/>
            </a:pPr>
            <a:r>
              <a:rPr lang="en"/>
              <a:t>Only 1 percent of users read the ToS [4]</a:t>
            </a:r>
            <a:endParaRPr/>
          </a:p>
          <a:p>
            <a:pPr indent="-342900" lvl="0" marL="457200" rtl="0" algn="l">
              <a:spcBef>
                <a:spcPts val="0"/>
              </a:spcBef>
              <a:spcAft>
                <a:spcPts val="0"/>
              </a:spcAft>
              <a:buSzPts val="1800"/>
              <a:buChar char="●"/>
            </a:pPr>
            <a:r>
              <a:rPr lang="en"/>
              <a:t>ToS can often be changed at any time without notice to the user [5]</a:t>
            </a:r>
            <a:endParaRPr/>
          </a:p>
          <a:p>
            <a:pPr indent="-342900" lvl="0" marL="457200" rtl="0" algn="l">
              <a:spcBef>
                <a:spcPts val="0"/>
              </a:spcBef>
              <a:spcAft>
                <a:spcPts val="0"/>
              </a:spcAft>
              <a:buSzPts val="1800"/>
              <a:buChar char="●"/>
            </a:pPr>
            <a:r>
              <a:rPr lang="en"/>
              <a:t>There are very few restrictions on the terms in these agreements [6]</a:t>
            </a:r>
            <a:endParaRPr/>
          </a:p>
          <a:p>
            <a:pPr indent="0" lvl="0" marL="0" rtl="0" algn="l">
              <a:spcBef>
                <a:spcPts val="1200"/>
              </a:spcBef>
              <a:spcAft>
                <a:spcPts val="0"/>
              </a:spcAft>
              <a:buNone/>
            </a:pPr>
            <a:r>
              <a:rPr lang="en"/>
              <a:t>Implications:</a:t>
            </a:r>
            <a:endParaRPr/>
          </a:p>
          <a:p>
            <a:pPr indent="-342900" lvl="0" marL="457200" rtl="0" algn="l">
              <a:spcBef>
                <a:spcPts val="1200"/>
              </a:spcBef>
              <a:spcAft>
                <a:spcPts val="0"/>
              </a:spcAft>
              <a:buSzPts val="1800"/>
              <a:buChar char="●"/>
            </a:pPr>
            <a:r>
              <a:rPr lang="en"/>
              <a:t>Very few people are reading legally binding agreements</a:t>
            </a:r>
            <a:endParaRPr/>
          </a:p>
          <a:p>
            <a:pPr indent="-342900" lvl="0" marL="457200" rtl="0" algn="l">
              <a:spcBef>
                <a:spcPts val="0"/>
              </a:spcBef>
              <a:spcAft>
                <a:spcPts val="0"/>
              </a:spcAft>
              <a:buSzPts val="1800"/>
              <a:buChar char="●"/>
            </a:pPr>
            <a:r>
              <a:rPr lang="en"/>
              <a:t>These agreements can contain virtually any terms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the Problem Benefit from Machine Learning?</a:t>
            </a:r>
            <a:endParaRPr/>
          </a:p>
        </p:txBody>
      </p:sp>
      <p:sp>
        <p:nvSpPr>
          <p:cNvPr id="97" name="Google Shape;97;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no feasible way to teach a machine how to understand ToS</a:t>
            </a:r>
            <a:endParaRPr/>
          </a:p>
          <a:p>
            <a:pPr indent="-342900" lvl="0" marL="457200" rtl="0" algn="l">
              <a:spcBef>
                <a:spcPts val="0"/>
              </a:spcBef>
              <a:spcAft>
                <a:spcPts val="0"/>
              </a:spcAft>
              <a:buSzPts val="1800"/>
              <a:buChar char="●"/>
            </a:pPr>
            <a:r>
              <a:rPr lang="en"/>
              <a:t>However, a machine might be able to learn how to convey the contents to a user using natural language processing (NLP)</a:t>
            </a:r>
            <a:endParaRPr/>
          </a:p>
          <a:p>
            <a:pPr indent="-317500" lvl="1" marL="914400" rtl="0" algn="l">
              <a:spcBef>
                <a:spcPts val="0"/>
              </a:spcBef>
              <a:spcAft>
                <a:spcPts val="0"/>
              </a:spcAft>
              <a:buSzPts val="1400"/>
              <a:buChar char="○"/>
            </a:pPr>
            <a:r>
              <a:rPr lang="en"/>
              <a:t>NLP is the bridge between computer science and linguistics</a:t>
            </a:r>
            <a:endParaRPr/>
          </a:p>
        </p:txBody>
      </p:sp>
      <p:pic>
        <p:nvPicPr>
          <p:cNvPr id="98" name="Google Shape;98;p18"/>
          <p:cNvPicPr preferRelativeResize="0"/>
          <p:nvPr/>
        </p:nvPicPr>
        <p:blipFill>
          <a:blip r:embed="rId3">
            <a:alphaModFix/>
          </a:blip>
          <a:stretch>
            <a:fillRect/>
          </a:stretch>
        </p:blipFill>
        <p:spPr>
          <a:xfrm>
            <a:off x="4724400" y="1170125"/>
            <a:ext cx="4267200" cy="320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Hypotheses</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clustering algorithm can be used to identify which known ToS is most similar to an unknown ToS.</a:t>
            </a:r>
            <a:endParaRPr/>
          </a:p>
          <a:p>
            <a:pPr indent="-342900" lvl="0" marL="457200" rtl="0" algn="l">
              <a:spcBef>
                <a:spcPts val="0"/>
              </a:spcBef>
              <a:spcAft>
                <a:spcPts val="0"/>
              </a:spcAft>
              <a:buSzPts val="1800"/>
              <a:buAutoNum type="arabicPeriod"/>
            </a:pPr>
            <a:r>
              <a:rPr lang="en"/>
              <a:t>A vector similarity measure can be used to compare the similarity of one ToS to another ToS.</a:t>
            </a:r>
            <a:endParaRPr/>
          </a:p>
          <a:p>
            <a:pPr indent="-342900" lvl="0" marL="457200" rtl="0" algn="l">
              <a:spcBef>
                <a:spcPts val="0"/>
              </a:spcBef>
              <a:spcAft>
                <a:spcPts val="0"/>
              </a:spcAft>
              <a:buSzPts val="1800"/>
              <a:buAutoNum type="arabicPeriod"/>
            </a:pPr>
            <a:r>
              <a:rPr lang="en"/>
              <a:t>A hierarchical clustering algorithm can be used to visually examine the similarity between many 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10" name="Google Shape;110;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 NLP to create feature vectors for every ToS the user is familiar with</a:t>
            </a:r>
            <a:endParaRPr/>
          </a:p>
          <a:p>
            <a:pPr indent="-317500" lvl="1" marL="914400" rtl="0" algn="l">
              <a:spcBef>
                <a:spcPts val="0"/>
              </a:spcBef>
              <a:spcAft>
                <a:spcPts val="0"/>
              </a:spcAft>
              <a:buSzPts val="1400"/>
              <a:buAutoNum type="alphaLcPeriod"/>
            </a:pPr>
            <a:r>
              <a:rPr lang="en"/>
              <a:t>Tokenization</a:t>
            </a:r>
            <a:endParaRPr/>
          </a:p>
          <a:p>
            <a:pPr indent="-317500" lvl="1" marL="914400" rtl="0" algn="l">
              <a:spcBef>
                <a:spcPts val="0"/>
              </a:spcBef>
              <a:spcAft>
                <a:spcPts val="0"/>
              </a:spcAft>
              <a:buSzPts val="1400"/>
              <a:buAutoNum type="alphaLcPeriod"/>
            </a:pPr>
            <a:r>
              <a:rPr lang="en"/>
              <a:t>Lemmatization</a:t>
            </a:r>
            <a:endParaRPr/>
          </a:p>
          <a:p>
            <a:pPr indent="-317500" lvl="1" marL="914400" rtl="0" algn="l">
              <a:spcBef>
                <a:spcPts val="0"/>
              </a:spcBef>
              <a:spcAft>
                <a:spcPts val="0"/>
              </a:spcAft>
              <a:buSzPts val="1400"/>
              <a:buAutoNum type="alphaLcPeriod"/>
            </a:pPr>
            <a:r>
              <a:rPr lang="en"/>
              <a:t>N-grams</a:t>
            </a:r>
            <a:endParaRPr/>
          </a:p>
          <a:p>
            <a:pPr indent="-317500" lvl="1" marL="914400" rtl="0" algn="l">
              <a:spcBef>
                <a:spcPts val="0"/>
              </a:spcBef>
              <a:spcAft>
                <a:spcPts val="0"/>
              </a:spcAft>
              <a:buSzPts val="1400"/>
              <a:buAutoNum type="alphaLcPeriod"/>
            </a:pPr>
            <a:r>
              <a:rPr lang="en"/>
              <a:t>Term frequency-inverse document frequency (TF-IDF)</a:t>
            </a:r>
            <a:endParaRPr/>
          </a:p>
          <a:p>
            <a:pPr indent="-317500" lvl="1" marL="914400" rtl="0" algn="l">
              <a:spcBef>
                <a:spcPts val="0"/>
              </a:spcBef>
              <a:spcAft>
                <a:spcPts val="0"/>
              </a:spcAft>
              <a:buSzPts val="1400"/>
              <a:buAutoNum type="alphaLcPeriod"/>
            </a:pPr>
            <a:r>
              <a:rPr lang="en"/>
              <a:t>Part of Speech (PoS) tagging</a:t>
            </a:r>
            <a:endParaRPr/>
          </a:p>
          <a:p>
            <a:pPr indent="-317500" lvl="1" marL="914400" rtl="0" algn="l">
              <a:spcBef>
                <a:spcPts val="0"/>
              </a:spcBef>
              <a:spcAft>
                <a:spcPts val="0"/>
              </a:spcAft>
              <a:buSzPts val="1400"/>
              <a:buAutoNum type="alphaLcPeriod"/>
            </a:pPr>
            <a:r>
              <a:rPr lang="en"/>
              <a:t>Named Entity recognition</a:t>
            </a:r>
            <a:endParaRPr/>
          </a:p>
          <a:p>
            <a:pPr indent="-317500" lvl="1" marL="914400" rtl="0" algn="l">
              <a:spcBef>
                <a:spcPts val="0"/>
              </a:spcBef>
              <a:spcAft>
                <a:spcPts val="0"/>
              </a:spcAft>
              <a:buSzPts val="1400"/>
              <a:buAutoNum type="alphaLcPeriod"/>
            </a:pPr>
            <a:r>
              <a:rPr lang="en"/>
              <a:t>Parse trees</a:t>
            </a:r>
            <a:endParaRPr/>
          </a:p>
        </p:txBody>
      </p:sp>
      <p:pic>
        <p:nvPicPr>
          <p:cNvPr id="111" name="Google Shape;111;p20"/>
          <p:cNvPicPr preferRelativeResize="0"/>
          <p:nvPr/>
        </p:nvPicPr>
        <p:blipFill>
          <a:blip r:embed="rId3">
            <a:alphaModFix/>
          </a:blip>
          <a:stretch>
            <a:fillRect/>
          </a:stretch>
        </p:blipFill>
        <p:spPr>
          <a:xfrm>
            <a:off x="4572000" y="1152475"/>
            <a:ext cx="4267200" cy="2564235"/>
          </a:xfrm>
          <a:prstGeom prst="rect">
            <a:avLst/>
          </a:prstGeom>
          <a:noFill/>
          <a:ln>
            <a:noFill/>
          </a:ln>
        </p:spPr>
      </p:pic>
      <p:sp>
        <p:nvSpPr>
          <p:cNvPr id="112" name="Google Shape;112;p20"/>
          <p:cNvSpPr txBox="1"/>
          <p:nvPr/>
        </p:nvSpPr>
        <p:spPr>
          <a:xfrm>
            <a:off x="4854450" y="3716700"/>
            <a:ext cx="370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She read the long book.</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41200"/>
            <a:ext cx="8520600" cy="94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clustering algorithm can be used to identify which known ToS is most similar to an unknown ToS.</a:t>
            </a:r>
            <a:endParaRPr/>
          </a:p>
        </p:txBody>
      </p:sp>
      <p:sp>
        <p:nvSpPr>
          <p:cNvPr id="118" name="Google Shape;118;p21"/>
          <p:cNvSpPr txBox="1"/>
          <p:nvPr>
            <p:ph idx="1" type="body"/>
          </p:nvPr>
        </p:nvSpPr>
        <p:spPr>
          <a:xfrm>
            <a:off x="311700" y="1215350"/>
            <a:ext cx="8520600" cy="33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a:t>
            </a:r>
            <a:endParaRPr/>
          </a:p>
          <a:p>
            <a:pPr indent="-342900" lvl="0" marL="457200" rtl="0" algn="l">
              <a:spcBef>
                <a:spcPts val="1200"/>
              </a:spcBef>
              <a:spcAft>
                <a:spcPts val="0"/>
              </a:spcAft>
              <a:buSzPts val="1800"/>
              <a:buAutoNum type="arabicPeriod"/>
            </a:pPr>
            <a:r>
              <a:rPr lang="en"/>
              <a:t>Create TF-IDF feature vectors using many ToS.</a:t>
            </a:r>
            <a:endParaRPr/>
          </a:p>
          <a:p>
            <a:pPr indent="-342900" lvl="0" marL="457200" rtl="0" algn="l">
              <a:spcBef>
                <a:spcPts val="0"/>
              </a:spcBef>
              <a:spcAft>
                <a:spcPts val="0"/>
              </a:spcAft>
              <a:buSzPts val="1800"/>
              <a:buAutoNum type="arabicPeriod"/>
            </a:pPr>
            <a:r>
              <a:rPr lang="en"/>
              <a:t>Determine which ToS are known to the user.</a:t>
            </a:r>
            <a:endParaRPr/>
          </a:p>
          <a:p>
            <a:pPr indent="-342900" lvl="0" marL="457200" rtl="0" algn="l">
              <a:spcBef>
                <a:spcPts val="0"/>
              </a:spcBef>
              <a:spcAft>
                <a:spcPts val="0"/>
              </a:spcAft>
              <a:buSzPts val="1800"/>
              <a:buAutoNum type="arabicPeriod"/>
            </a:pPr>
            <a:r>
              <a:rPr lang="en"/>
              <a:t>Create as many clusters as there are ToS using a clustering algorithm.</a:t>
            </a:r>
            <a:endParaRPr/>
          </a:p>
          <a:p>
            <a:pPr indent="-342900" lvl="0" marL="457200" rtl="0" algn="l">
              <a:spcBef>
                <a:spcPts val="0"/>
              </a:spcBef>
              <a:spcAft>
                <a:spcPts val="0"/>
              </a:spcAft>
              <a:buSzPts val="1800"/>
              <a:buAutoNum type="arabicPeriod"/>
            </a:pPr>
            <a:r>
              <a:rPr lang="en"/>
              <a:t>Use the clustering algorithm to predict which known ToS is most similar to an unknown ToS.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