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5A8BC9-68EB-47E4-B6CD-22134DF21AEB}">
  <a:tblStyle styleId="{4B5A8BC9-68EB-47E4-B6CD-22134DF21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bff1e29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bff1e29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1bff1e29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1bff1e29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bff1e29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bff1e29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bff1e29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bff1e29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1bff1e2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1bff1e2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bff1e29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bff1e29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bff1e29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bff1e29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 with NLP to Extract Similarities between Terms of Services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Haverly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Terms of Service agreements (ToS) are too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no one is reading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way to automatically parse them to indicate the severity of the restrictions and permissions?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72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8557800" y="3605350"/>
            <a:ext cx="27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[1]</a:t>
            </a:r>
            <a:endParaRPr sz="7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18425" y="42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Long* are Common Terms of Service Agreements?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1600" y="0"/>
            <a:ext cx="1072401" cy="479547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164500" y="4834375"/>
            <a:ext cx="2844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https://www.visualcapitalist.com/terms-of-service-visualizing-the-length-of-internet-agreements/</a:t>
            </a:r>
            <a:endParaRPr sz="5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432000" y="15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{4B5A8BC9-68EB-47E4-B6CD-22134DF21AEB}</a:tableStyleId>
              </a:tblPr>
              <a:tblGrid>
                <a:gridCol w="963575"/>
                <a:gridCol w="963575"/>
                <a:gridCol w="963575"/>
                <a:gridCol w="963575"/>
                <a:gridCol w="963575"/>
                <a:gridCol w="963575"/>
                <a:gridCol w="963575"/>
              </a:tblGrid>
              <a:tr h="37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Facebook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Instagram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Spotify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Twitter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LinkedIn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Tinder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YouTube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17:12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9:42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35:48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23:30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18:06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25:54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13:42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5"/>
          <p:cNvGraphicFramePr/>
          <p:nvPr/>
        </p:nvGraphicFramePr>
        <p:xfrm>
          <a:off x="432000" y="272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{4B5A8BC9-68EB-47E4-B6CD-22134DF21AEB}</a:tableStyleId>
              </a:tblPr>
              <a:tblGrid>
                <a:gridCol w="963575"/>
                <a:gridCol w="963575"/>
                <a:gridCol w="963575"/>
                <a:gridCol w="963575"/>
                <a:gridCol w="963575"/>
                <a:gridCol w="963575"/>
                <a:gridCol w="963575"/>
              </a:tblGrid>
              <a:tr h="37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Apple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Amazon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TikTok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Netflix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30:30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14:12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30:12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31:24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11:00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1:03:30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23:36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/>
        </p:nvSpPr>
        <p:spPr>
          <a:xfrm>
            <a:off x="118425" y="992775"/>
            <a:ext cx="50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 Assuming average of 240 WPM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8425" y="3832275"/>
            <a:ext cx="705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average American would need to spend 250 hours to properly read all of the agreements they accept for their online activities [2]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</a:t>
            </a:r>
            <a:r>
              <a:rPr lang="en"/>
              <a:t>l contracts are binding, even if the user does not read the contract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Drafters are incentivised to include unfair terms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percent of users read the ToS [4]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 c</a:t>
            </a:r>
            <a:r>
              <a:rPr lang="en"/>
              <a:t>an often be changed at any time without notice to the user [5]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very few restrictions on the terms in these agreements [6]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few people are reading legally binding agreements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agreements can contain virtually any terms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the Problem Benefit from Machine Learning?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feasible way to teach a machine how to understand 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 machine might be able to learn how to convey the contents to a user using natural language processing (NLP)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NLP is the bridge between computer science and linguistics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NLP to create feature vectors for every ToS the user is familiar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Lemmatization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N-grams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Term frequency-inverse document frequency (TF-IDF)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 of Speech (PoS) tagging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Named Entity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Parse trees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67200" cy="2564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854450" y="3716700"/>
            <a:ext cx="3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She read the long book.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(continued)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 </a:t>
            </a:r>
            <a:r>
              <a:rPr lang="en"/>
              <a:t>Apply an unsupervised clustering algorithm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K-means (k=1 or more)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Latent Dirichlet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    The clustering algorithm is used to sort the new ToS relative to the familiar ToS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Output either a single familiar ToS or a few familiar ToS</a:t>
            </a:r>
            <a:endParaRPr sz="11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77" y="1302800"/>
            <a:ext cx="3103001" cy="30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967025" y="4500800"/>
            <a:ext cx="28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K-means illustration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[1]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Goldstein, Jacob, and Alexi Horowitz-Ghazi. “Terms Of Service.”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NPR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NPR, 5 Mar. 2020, 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www.npr.org/2020/03/04/812264543/episode-976-terms-of-service.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[2]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LePan, Nicholas. “Visualizing the Length of the Fine Print, for 14 Popular Apps.”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Visual Capitalist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25 Jan. 2021, 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www.visualcapitalist.com/terms-of-service-visualizing-the-length-of-internet-agreements/.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[3]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“Can You Be Held Responsible for an Agreement Without Reading It?”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New York Business Law RSS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nylawblog.com/2013/08/can-you-be-held-responsible-for-an-agreement-without-reading-it/.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[4]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“Report Finds Only 1 Percent Reads 'Terms &amp; Conditions'.”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Digital Journal: A Global Digital Media Network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29 Jan. 2020, </a:t>
            </a:r>
            <a:endParaRPr sz="1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www.digitaljournal.com/business/report-finds-only-1-percent-reads-terms-conditions/article/566127.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[5]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“Frontpage · ToS;DR.”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Terms of Service; Didn't Read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tosdr.org/.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[6] 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ProPrivacy. </a:t>
            </a:r>
            <a:r>
              <a:rPr i="1"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Hidden Dangers Lurking Beneath Today’s Surface-Level Data Protection</a:t>
            </a:r>
            <a:r>
              <a:rPr lang="en" sz="11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. ProPrivacy.com.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