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67" r:id="rId9"/>
    <p:sldId id="261" r:id="rId10"/>
    <p:sldId id="266" r:id="rId11"/>
    <p:sldId id="262" r:id="rId12"/>
    <p:sldId id="265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apui.org/learn/api/soap-vs-rest-api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36" y="1115501"/>
            <a:ext cx="8791575" cy="202511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535" y="323292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Andrew Hemminger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Bellevue university web-420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3.3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DADD-696D-4A8E-9C3E-E90EDC55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2709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flow begins with a SOAP request from the client.</a:t>
            </a:r>
          </a:p>
          <a:p>
            <a:r>
              <a:rPr lang="en-US" dirty="0"/>
              <a:t>The message itself must be formatted in XML.</a:t>
            </a:r>
          </a:p>
          <a:p>
            <a:r>
              <a:rPr lang="en-US" dirty="0"/>
              <a:t>The message type is a POST.</a:t>
            </a:r>
          </a:p>
          <a:p>
            <a:r>
              <a:rPr lang="en-US" dirty="0"/>
              <a:t>Their must be one root element the envelope.</a:t>
            </a:r>
          </a:p>
          <a:p>
            <a:r>
              <a:rPr lang="en-US" dirty="0"/>
              <a:t>The response then comes from the service.</a:t>
            </a:r>
          </a:p>
          <a:p>
            <a:r>
              <a:rPr lang="en-US" dirty="0"/>
              <a:t>HTTP protocol is commonly used but SOAP is not limited to that protocol. (SoapUI.org)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00F46-651F-4C07-8867-94F41C64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029" y="2085807"/>
            <a:ext cx="2343150" cy="2476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784ED6-B2E1-491B-9168-FBD4FC5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4" y="607237"/>
            <a:ext cx="9905998" cy="1478570"/>
          </a:xfrm>
        </p:spPr>
        <p:txBody>
          <a:bodyPr/>
          <a:lstStyle/>
          <a:p>
            <a:r>
              <a:rPr lang="en-US" dirty="0"/>
              <a:t>End-to-end data flow of a SOAP API: </a:t>
            </a:r>
            <a:r>
              <a:rPr lang="en-US" sz="2400" dirty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4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6E4374-3D68-4924-8F89-3ED0952B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W3C. (2000). Simple Object Access Protocol (SOAP) 1.1. Retrieved from https://www.w3.org/TR/soap11/#XML</a:t>
            </a:r>
          </a:p>
          <a:p>
            <a:r>
              <a:rPr lang="en-US" dirty="0" err="1"/>
              <a:t>RESTfulAPI</a:t>
            </a:r>
            <a:r>
              <a:rPr lang="en-US" dirty="0"/>
              <a:t>. (2019). Comparing SOAP vs REST APIs. Retrieved from https://www.w3.org/TR/soap11/#XML</a:t>
            </a:r>
          </a:p>
          <a:p>
            <a:r>
              <a:rPr lang="en-US" dirty="0"/>
              <a:t>Scribner, Kenn. (March, 2002) </a:t>
            </a:r>
            <a:r>
              <a:rPr lang="en-US" i="1" dirty="0"/>
              <a:t>Understanding SOAP</a:t>
            </a:r>
            <a:r>
              <a:rPr lang="en-US" dirty="0"/>
              <a:t>. Retrieved from www.pcmag.com</a:t>
            </a:r>
          </a:p>
          <a:p>
            <a:r>
              <a:rPr lang="en-US" dirty="0"/>
              <a:t>SoapUI. (2019). SOAP vs REST 101: Understand The Differences. Retrieved from https://www.soapui.org/learn/api/soap-vs-rest-api.html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60524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SOAP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2819-CFA5-4EEE-A25D-8CBD2EB9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909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“SOAP – Simple Object Access Protocol – defines a very strongly typed messaging framework which relies heavily on XML and schemas.” (RESTfulAPI.net)</a:t>
            </a:r>
          </a:p>
          <a:p>
            <a:r>
              <a:rPr lang="en-US" dirty="0"/>
              <a:t>“SOAP is a lightweight protocol for exchange of information in a decentralized, distributed environment.” (W3C.org)</a:t>
            </a:r>
          </a:p>
          <a:p>
            <a:r>
              <a:rPr lang="en-US" dirty="0"/>
              <a:t>It is an XML based protocol that consists of three parts:</a:t>
            </a:r>
          </a:p>
          <a:p>
            <a:pPr lvl="1"/>
            <a:r>
              <a:rPr lang="en-US" dirty="0"/>
              <a:t>Envelope: defines a framework for describing what is in a message and how to process it.</a:t>
            </a:r>
          </a:p>
          <a:p>
            <a:pPr lvl="1"/>
            <a:r>
              <a:rPr lang="en-US" dirty="0"/>
              <a:t>Set of Coding Rules: expresses instances of application-defined datatypes.</a:t>
            </a:r>
          </a:p>
          <a:p>
            <a:pPr lvl="1"/>
            <a:r>
              <a:rPr lang="en-US" dirty="0"/>
              <a:t>A Convention: used for representing remote procedure calls and responses. (W3C.org)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Envelopes: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8E24C-A7B1-4F4D-AF85-C57F6E99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“A SOAP message is an XML document that consists of a mandatory SOAP envelope” (W3C.org)</a:t>
            </a:r>
          </a:p>
          <a:p>
            <a:r>
              <a:rPr lang="en-US" dirty="0"/>
              <a:t>The SOAP envelope combined with the header and body create a SOAP message.</a:t>
            </a:r>
          </a:p>
          <a:p>
            <a:r>
              <a:rPr lang="en-US" dirty="0"/>
              <a:t>“The Envelope is the top element of the XML document representing the message.” (W3C.org)</a:t>
            </a:r>
          </a:p>
          <a:p>
            <a:r>
              <a:rPr lang="en-US" dirty="0"/>
              <a:t>The envelope will contain namespace declarations along with additional attributes.</a:t>
            </a:r>
          </a:p>
          <a:p>
            <a:r>
              <a:rPr lang="en-US" dirty="0"/>
              <a:t>The attributes must be namespace qualified.</a:t>
            </a:r>
          </a:p>
          <a:p>
            <a:r>
              <a:rPr lang="en-US" dirty="0"/>
              <a:t>The envelope may also contain sub-elements which also must be namespace qualified. (W3C.org)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327515"/>
            <a:ext cx="9824905" cy="1478570"/>
          </a:xfrm>
        </p:spPr>
        <p:txBody>
          <a:bodyPr>
            <a:normAutofit/>
          </a:bodyPr>
          <a:lstStyle/>
          <a:p>
            <a:r>
              <a:rPr lang="en-US" dirty="0"/>
              <a:t>Headers: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8C89D-07C0-4BFE-8412-752DE389A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589" y="1806085"/>
            <a:ext cx="4878389" cy="39851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“The Header is a generic mechanism for adding features to a SOAP message in a decentralized manner without prior agreement between the communicating parties.” (W3C.org)</a:t>
            </a:r>
          </a:p>
          <a:p>
            <a:r>
              <a:rPr lang="en-US" dirty="0"/>
              <a:t>Designed to contain meta-information like encryption data for the body element.</a:t>
            </a:r>
          </a:p>
          <a:p>
            <a:r>
              <a:rPr lang="en-US" dirty="0"/>
              <a:t>May contain the public key used to unlock encrypted text. (Scribner, 2002)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80B00-F0E5-4A51-912C-9DAF4C6D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06084"/>
            <a:ext cx="4875211" cy="39851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SOAP header is an optional section of the message.</a:t>
            </a:r>
          </a:p>
          <a:p>
            <a:r>
              <a:rPr lang="en-US" dirty="0"/>
              <a:t>The SOAP Envelope and Body are mandatory parts of the message.</a:t>
            </a:r>
          </a:p>
          <a:p>
            <a:r>
              <a:rPr lang="en-US" dirty="0"/>
              <a:t>If a header exists is must follow the envelope.</a:t>
            </a:r>
          </a:p>
          <a:p>
            <a:r>
              <a:rPr lang="en-US" dirty="0"/>
              <a:t>May contain a set of entries but must be namespace qualified. (W3C.org)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05E6-CE94-4CA1-A9D8-14328F6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header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9AAD0-E723-4D2D-9C43-1AE591C3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655525"/>
            <a:ext cx="10598092" cy="154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A07A0-5B71-408D-B1D4-F2BC7F65262E}"/>
              </a:ext>
            </a:extLst>
          </p:cNvPr>
          <p:cNvSpPr txBox="1"/>
          <p:nvPr/>
        </p:nvSpPr>
        <p:spPr>
          <a:xfrm>
            <a:off x="9776479" y="4202474"/>
            <a:ext cx="127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(W3C.org)</a:t>
            </a:r>
          </a:p>
        </p:txBody>
      </p:sp>
    </p:spTree>
    <p:extLst>
      <p:ext uri="{BB962C8B-B14F-4D97-AF65-F5344CB8AC3E}">
        <p14:creationId xmlns:p14="http://schemas.microsoft.com/office/powerpoint/2010/main" val="335254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Faults and Fault Codes: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F9079-9F60-4544-BF16-473FC648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defines one element for the body, which is the Fault element used for reporting errors.</a:t>
            </a:r>
          </a:p>
          <a:p>
            <a:r>
              <a:rPr lang="en-US" dirty="0"/>
              <a:t>The Fault element in SOAP is used to carry error and status information within the message.</a:t>
            </a:r>
          </a:p>
          <a:p>
            <a:r>
              <a:rPr lang="en-US" dirty="0"/>
              <a:t>If a fault exists it must appear in the body and only once.</a:t>
            </a:r>
          </a:p>
          <a:p>
            <a:r>
              <a:rPr lang="en-US" dirty="0"/>
              <a:t>The </a:t>
            </a:r>
            <a:r>
              <a:rPr lang="en-US" dirty="0" err="1"/>
              <a:t>faultcode</a:t>
            </a:r>
            <a:r>
              <a:rPr lang="en-US" dirty="0"/>
              <a:t> element is used to identify the fault by software.</a:t>
            </a:r>
          </a:p>
          <a:p>
            <a:r>
              <a:rPr lang="en-US" dirty="0"/>
              <a:t>The </a:t>
            </a:r>
            <a:r>
              <a:rPr lang="en-US" dirty="0" err="1"/>
              <a:t>faultcode</a:t>
            </a:r>
            <a:r>
              <a:rPr lang="en-US" dirty="0"/>
              <a:t> must </a:t>
            </a:r>
            <a:r>
              <a:rPr lang="en-US" dirty="0" err="1"/>
              <a:t>apper</a:t>
            </a:r>
            <a:r>
              <a:rPr lang="en-US" dirty="0"/>
              <a:t> in the Fault element.</a:t>
            </a:r>
          </a:p>
          <a:p>
            <a:r>
              <a:rPr lang="en-US" dirty="0"/>
              <a:t>The </a:t>
            </a:r>
            <a:r>
              <a:rPr lang="en-US" dirty="0" err="1"/>
              <a:t>faultcode</a:t>
            </a:r>
            <a:r>
              <a:rPr lang="en-US" dirty="0"/>
              <a:t> must be a qualified name. (W3C.org)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B605BA-5942-4FED-923C-FE94D206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65" y="2777777"/>
            <a:ext cx="11029670" cy="1983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79FA6-AFF0-40F6-82BA-A5D1E74B881C}"/>
              </a:ext>
            </a:extLst>
          </p:cNvPr>
          <p:cNvSpPr txBox="1"/>
          <p:nvPr/>
        </p:nvSpPr>
        <p:spPr>
          <a:xfrm>
            <a:off x="1546371" y="1325461"/>
            <a:ext cx="8959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few of the common </a:t>
            </a:r>
            <a:r>
              <a:rPr lang="en-US" sz="2800" dirty="0" err="1"/>
              <a:t>faultcodes</a:t>
            </a:r>
            <a:r>
              <a:rPr lang="en-US" sz="2800" dirty="0"/>
              <a:t> used in SOAP as documented by W3C.org:</a:t>
            </a:r>
          </a:p>
        </p:txBody>
      </p:sp>
    </p:spTree>
    <p:extLst>
      <p:ext uri="{BB962C8B-B14F-4D97-AF65-F5344CB8AC3E}">
        <p14:creationId xmlns:p14="http://schemas.microsoft.com/office/powerpoint/2010/main" val="40105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data flow of a SOAP 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C313A-053B-4E16-ACCF-16B8F796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43" y="1814993"/>
            <a:ext cx="4952569" cy="3228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74CDE-A84E-4DF1-B28C-A47F9851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62" y="2597131"/>
            <a:ext cx="5016943" cy="3642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5BEBB-FE17-42BD-9F8D-29602766D5C1}"/>
              </a:ext>
            </a:extLst>
          </p:cNvPr>
          <p:cNvSpPr txBox="1"/>
          <p:nvPr/>
        </p:nvSpPr>
        <p:spPr>
          <a:xfrm>
            <a:off x="1141413" y="5511567"/>
            <a:ext cx="46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https://www.soapui.org/learn/api/soap-vs-rest-api.html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2677-4EE4-47ED-9DA1-389E07F4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data flow of a SOAP API: </a:t>
            </a:r>
            <a:r>
              <a:rPr lang="en-US" sz="2400" dirty="0"/>
              <a:t>continued..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F7E8F-2671-43AB-BB88-4C6A80C4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337" y="2586037"/>
            <a:ext cx="5772150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5215D-A855-4315-A92F-03CF543F7961}"/>
              </a:ext>
            </a:extLst>
          </p:cNvPr>
          <p:cNvSpPr txBox="1"/>
          <p:nvPr/>
        </p:nvSpPr>
        <p:spPr>
          <a:xfrm>
            <a:off x="3401284" y="4446057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graphical representation from patsonusa.com</a:t>
            </a:r>
          </a:p>
        </p:txBody>
      </p:sp>
    </p:spTree>
    <p:extLst>
      <p:ext uri="{BB962C8B-B14F-4D97-AF65-F5344CB8AC3E}">
        <p14:creationId xmlns:p14="http://schemas.microsoft.com/office/powerpoint/2010/main" val="908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660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Circuit</vt:lpstr>
      <vt:lpstr>SOAP</vt:lpstr>
      <vt:lpstr>What SOAP is:</vt:lpstr>
      <vt:lpstr>Envelopes:</vt:lpstr>
      <vt:lpstr>Headers:</vt:lpstr>
      <vt:lpstr>SOAP header example:</vt:lpstr>
      <vt:lpstr>Faults and Fault Codes:</vt:lpstr>
      <vt:lpstr>PowerPoint Presentation</vt:lpstr>
      <vt:lpstr>End-to-end data flow of a SOAP API:</vt:lpstr>
      <vt:lpstr>End-to-end data flow of a SOAP API: continued..</vt:lpstr>
      <vt:lpstr>End-to-end data flow of a SOAP API: continued..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2019-05-17T00:01:53Z</dcterms:created>
  <dcterms:modified xsi:type="dcterms:W3CDTF">2019-05-17T03:33:59Z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