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60" r:id="rId10"/>
    <p:sldId id="261" r:id="rId11"/>
    <p:sldId id="262" r:id="rId12"/>
    <p:sldId id="263" r:id="rId13"/>
    <p:sldId id="271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6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4348-068F-4EC1-84BB-F382EAF9CFE3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37D1-681C-4EF2-B579-257E9CCA8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71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4348-068F-4EC1-84BB-F382EAF9CFE3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37D1-681C-4EF2-B579-257E9CCA8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77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4348-068F-4EC1-84BB-F382EAF9CFE3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37D1-681C-4EF2-B579-257E9CCA8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59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1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4348-068F-4EC1-84BB-F382EAF9CFE3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37D1-681C-4EF2-B579-257E9CCA8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27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4348-068F-4EC1-84BB-F382EAF9CFE3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37D1-681C-4EF2-B579-257E9CCA8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5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4348-068F-4EC1-84BB-F382EAF9CFE3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37D1-681C-4EF2-B579-257E9CCA8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59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4348-068F-4EC1-84BB-F382EAF9CFE3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37D1-681C-4EF2-B579-257E9CCA8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27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4348-068F-4EC1-84BB-F382EAF9CFE3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37D1-681C-4EF2-B579-257E9CCA8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41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14348-068F-4EC1-84BB-F382EAF9CFE3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37D1-681C-4EF2-B579-257E9CCA8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64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613" y="1465729"/>
            <a:ext cx="10493188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4348-068F-4EC1-84BB-F382EAF9CFE3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337D1-681C-4EF2-B579-257E9CCA80D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1321539"/>
            <a:ext cx="10363200" cy="2387600"/>
          </a:xfrm>
        </p:spPr>
        <p:txBody>
          <a:bodyPr>
            <a:normAutofit/>
          </a:bodyPr>
          <a:lstStyle/>
          <a:p>
            <a:r>
              <a:rPr lang="ru-RU" sz="4500" b="1" dirty="0">
                <a:solidFill>
                  <a:schemeClr val="bg2">
                    <a:lumMod val="25000"/>
                  </a:schemeClr>
                </a:solidFill>
              </a:rPr>
              <a:t>Лабораторная работа № 1:</a:t>
            </a:r>
            <a:r>
              <a:rPr lang="ru-RU" sz="4500" dirty="0"/>
              <a:t/>
            </a:r>
            <a:br>
              <a:rPr lang="ru-RU" sz="4500" dirty="0"/>
            </a:br>
            <a:r>
              <a:rPr lang="ru-RU" sz="4500" dirty="0" smtClean="0"/>
              <a:t> </a:t>
            </a:r>
            <a:r>
              <a:rPr lang="ru-RU" sz="4500" dirty="0">
                <a:solidFill>
                  <a:schemeClr val="accent1">
                    <a:lumMod val="75000"/>
                  </a:schemeClr>
                </a:solidFill>
              </a:rPr>
              <a:t>«Нахождение экстремума функции методом дихотомии»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Дисциплина: ИНФОРМАЦИОННЫЕ СИСТЕМЫ И ТЕХНОЛОГИИ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ru-RU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Преподаватель: Кушнир Надежда Владимировна                  Подготовил студент 15-КБ-ПИ1 Ручка Артем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40313" y="3709139"/>
            <a:ext cx="431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Для направления подготовки бакалавров </a:t>
            </a:r>
          </a:p>
          <a:p>
            <a:pPr algn="ctr"/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09.03.03 «Прикладная информатика»</a:t>
            </a:r>
          </a:p>
        </p:txBody>
      </p:sp>
    </p:spTree>
    <p:extLst>
      <p:ext uri="{BB962C8B-B14F-4D97-AF65-F5344CB8AC3E}">
        <p14:creationId xmlns:p14="http://schemas.microsoft.com/office/powerpoint/2010/main" val="4101948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FF0000"/>
                </a:solidFill>
              </a:rPr>
              <a:t>Листинг на </a:t>
            </a:r>
            <a:r>
              <a:rPr lang="en-US" b="1" i="1" dirty="0">
                <a:solidFill>
                  <a:srgbClr val="FF0000"/>
                </a:solidFill>
              </a:rPr>
              <a:t>VBA. </a:t>
            </a:r>
            <a:r>
              <a:rPr lang="ru-RU" b="1" i="1" dirty="0" smtClean="0">
                <a:solidFill>
                  <a:srgbClr val="FF0000"/>
                </a:solidFill>
              </a:rPr>
              <a:t>Часть 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6583" y="1149534"/>
            <a:ext cx="11818834" cy="5011984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solidFill>
                  <a:srgbClr val="00B050"/>
                </a:solidFill>
              </a:rPr>
              <a:t>//рисуем график</a:t>
            </a:r>
          </a:p>
          <a:p>
            <a:pPr marL="0" indent="0">
              <a:buNone/>
            </a:pPr>
            <a:r>
              <a:rPr lang="en-US" sz="1800" dirty="0" smtClean="0"/>
              <a:t>Private </a:t>
            </a:r>
            <a:r>
              <a:rPr lang="en-US" sz="1800" dirty="0"/>
              <a:t>Sub CommandButton2_Click</a:t>
            </a:r>
            <a:r>
              <a:rPr lang="en-US" sz="1800" dirty="0" smtClean="0"/>
              <a:t>()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Charts.Add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ActiveChart.ChartType</a:t>
            </a:r>
            <a:r>
              <a:rPr lang="en-US" sz="1800" dirty="0"/>
              <a:t> = </a:t>
            </a:r>
            <a:r>
              <a:rPr lang="en-US" sz="1800" dirty="0" err="1"/>
              <a:t>xlXYScatterSmoothNoMarkers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ActiveChart.SetSourceData</a:t>
            </a:r>
            <a:r>
              <a:rPr lang="en-US" sz="1800" dirty="0"/>
              <a:t> Source:=Sheets("</a:t>
            </a:r>
            <a:r>
              <a:rPr lang="ru-RU" sz="1800" dirty="0"/>
              <a:t>Лист1").</a:t>
            </a:r>
            <a:r>
              <a:rPr lang="en-US" sz="1800" dirty="0"/>
              <a:t>Range("F9:G21"), </a:t>
            </a:r>
            <a:r>
              <a:rPr lang="en-US" sz="1800" dirty="0" err="1"/>
              <a:t>PlotBy</a:t>
            </a:r>
            <a:r>
              <a:rPr lang="en-US" sz="1800" dirty="0"/>
              <a:t>:=</a:t>
            </a:r>
            <a:r>
              <a:rPr lang="en-US" sz="1800" dirty="0" err="1"/>
              <a:t>xlColumns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ActiveChart.Location</a:t>
            </a:r>
            <a:r>
              <a:rPr lang="en-US" sz="1800" dirty="0"/>
              <a:t> Where:=</a:t>
            </a:r>
            <a:r>
              <a:rPr lang="en-US" sz="1800" dirty="0" err="1"/>
              <a:t>xlLocationAsNewSheet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With </a:t>
            </a:r>
            <a:r>
              <a:rPr lang="en-US" sz="1800" dirty="0" err="1"/>
              <a:t>ActiveChart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.</a:t>
            </a:r>
            <a:r>
              <a:rPr lang="en-US" sz="1800" dirty="0" err="1"/>
              <a:t>HasTitle</a:t>
            </a:r>
            <a:r>
              <a:rPr lang="en-US" sz="1800" dirty="0"/>
              <a:t> = True</a:t>
            </a:r>
          </a:p>
          <a:p>
            <a:pPr marL="0" indent="0">
              <a:buNone/>
            </a:pPr>
            <a:r>
              <a:rPr lang="en-US" sz="1800" dirty="0"/>
              <a:t>        .</a:t>
            </a:r>
            <a:r>
              <a:rPr lang="en-US" sz="1800" dirty="0" err="1"/>
              <a:t>ChartTitle.Characters.Text</a:t>
            </a:r>
            <a:r>
              <a:rPr lang="en-US" sz="1800" dirty="0"/>
              <a:t> = "</a:t>
            </a:r>
            <a:r>
              <a:rPr lang="ru-RU" sz="1800" dirty="0"/>
              <a:t>График функции </a:t>
            </a:r>
            <a:r>
              <a:rPr lang="en-US" sz="1800" dirty="0"/>
              <a:t>y=21+19*Sin(x)"</a:t>
            </a:r>
          </a:p>
          <a:p>
            <a:pPr marL="0" indent="0">
              <a:buNone/>
            </a:pPr>
            <a:r>
              <a:rPr lang="en-US" sz="1800" dirty="0"/>
              <a:t>        .Axes(</a:t>
            </a:r>
            <a:r>
              <a:rPr lang="en-US" sz="1800" dirty="0" err="1"/>
              <a:t>xlCategory</a:t>
            </a:r>
            <a:r>
              <a:rPr lang="en-US" sz="1800" dirty="0"/>
              <a:t>, </a:t>
            </a:r>
            <a:r>
              <a:rPr lang="en-US" sz="1800" dirty="0" err="1"/>
              <a:t>xlPrimary</a:t>
            </a:r>
            <a:r>
              <a:rPr lang="en-US" sz="1800" dirty="0"/>
              <a:t>).</a:t>
            </a:r>
            <a:r>
              <a:rPr lang="en-US" sz="1800" dirty="0" err="1"/>
              <a:t>HasTitle</a:t>
            </a:r>
            <a:r>
              <a:rPr lang="en-US" sz="1800" dirty="0"/>
              <a:t> = True</a:t>
            </a:r>
          </a:p>
          <a:p>
            <a:pPr marL="0" indent="0">
              <a:buNone/>
            </a:pPr>
            <a:r>
              <a:rPr lang="en-US" sz="1800" dirty="0"/>
              <a:t>        .Axes(</a:t>
            </a:r>
            <a:r>
              <a:rPr lang="en-US" sz="1800" dirty="0" err="1"/>
              <a:t>xlCategory</a:t>
            </a:r>
            <a:r>
              <a:rPr lang="en-US" sz="1800" dirty="0"/>
              <a:t>, </a:t>
            </a:r>
            <a:r>
              <a:rPr lang="en-US" sz="1800" dirty="0" err="1"/>
              <a:t>xlPrimary</a:t>
            </a:r>
            <a:r>
              <a:rPr lang="en-US" sz="1800" dirty="0"/>
              <a:t>).</a:t>
            </a:r>
            <a:r>
              <a:rPr lang="en-US" sz="1800" dirty="0" err="1"/>
              <a:t>AxisTitle.Characters.Text</a:t>
            </a:r>
            <a:r>
              <a:rPr lang="en-US" sz="1800" dirty="0"/>
              <a:t> = "x"</a:t>
            </a:r>
          </a:p>
          <a:p>
            <a:pPr marL="0" indent="0">
              <a:buNone/>
            </a:pPr>
            <a:r>
              <a:rPr lang="en-US" sz="1800" dirty="0"/>
              <a:t>        .Axes(</a:t>
            </a:r>
            <a:r>
              <a:rPr lang="en-US" sz="1800" dirty="0" err="1"/>
              <a:t>xlValue</a:t>
            </a:r>
            <a:r>
              <a:rPr lang="en-US" sz="1800" dirty="0"/>
              <a:t>, </a:t>
            </a:r>
            <a:r>
              <a:rPr lang="en-US" sz="1800" dirty="0" err="1"/>
              <a:t>xlPrimary</a:t>
            </a:r>
            <a:r>
              <a:rPr lang="en-US" sz="1800" dirty="0"/>
              <a:t>).</a:t>
            </a:r>
            <a:r>
              <a:rPr lang="en-US" sz="1800" dirty="0" err="1"/>
              <a:t>HasTitle</a:t>
            </a:r>
            <a:r>
              <a:rPr lang="en-US" sz="1800" dirty="0"/>
              <a:t> = True</a:t>
            </a:r>
          </a:p>
          <a:p>
            <a:pPr marL="0" indent="0">
              <a:buNone/>
            </a:pPr>
            <a:r>
              <a:rPr lang="en-US" sz="1800" dirty="0"/>
              <a:t>        .Axes(</a:t>
            </a:r>
            <a:r>
              <a:rPr lang="en-US" sz="1800" dirty="0" err="1"/>
              <a:t>xlValue</a:t>
            </a:r>
            <a:r>
              <a:rPr lang="en-US" sz="1800" dirty="0"/>
              <a:t>, </a:t>
            </a:r>
            <a:r>
              <a:rPr lang="en-US" sz="1800" dirty="0" err="1"/>
              <a:t>xlPrimary</a:t>
            </a:r>
            <a:r>
              <a:rPr lang="en-US" sz="1800" dirty="0"/>
              <a:t>).</a:t>
            </a:r>
            <a:r>
              <a:rPr lang="en-US" sz="1800" dirty="0" err="1"/>
              <a:t>AxisTitle.Characters.Text</a:t>
            </a:r>
            <a:r>
              <a:rPr lang="en-US" sz="1800" dirty="0"/>
              <a:t> = "y"</a:t>
            </a:r>
          </a:p>
          <a:p>
            <a:pPr marL="0" indent="0">
              <a:buNone/>
            </a:pPr>
            <a:r>
              <a:rPr lang="en-US" sz="1800" dirty="0"/>
              <a:t>    End With</a:t>
            </a:r>
          </a:p>
          <a:p>
            <a:pPr marL="0" indent="0">
              <a:buNone/>
            </a:pPr>
            <a:r>
              <a:rPr lang="en-US" sz="1800" dirty="0"/>
              <a:t>    With </a:t>
            </a:r>
            <a:r>
              <a:rPr lang="en-US" sz="1800" dirty="0" err="1"/>
              <a:t>ActiveChart.Axes</a:t>
            </a:r>
            <a:r>
              <a:rPr lang="en-US" sz="1800" dirty="0"/>
              <a:t>(</a:t>
            </a:r>
            <a:r>
              <a:rPr lang="en-US" sz="1800" dirty="0" err="1"/>
              <a:t>xlCategory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.</a:t>
            </a:r>
            <a:r>
              <a:rPr lang="en-US" sz="1800" dirty="0" err="1"/>
              <a:t>HasMajorGridlines</a:t>
            </a:r>
            <a:r>
              <a:rPr lang="en-US" sz="1800" dirty="0"/>
              <a:t> = True</a:t>
            </a:r>
          </a:p>
          <a:p>
            <a:pPr marL="0" indent="0">
              <a:buNone/>
            </a:pPr>
            <a:r>
              <a:rPr lang="en-US" sz="1800" dirty="0"/>
              <a:t>        .</a:t>
            </a:r>
            <a:r>
              <a:rPr lang="en-US" sz="1800" dirty="0" err="1"/>
              <a:t>HasMinorGridlines</a:t>
            </a:r>
            <a:r>
              <a:rPr lang="en-US" sz="1800" dirty="0"/>
              <a:t> = False</a:t>
            </a:r>
          </a:p>
          <a:p>
            <a:pPr marL="0" indent="0">
              <a:buNone/>
            </a:pPr>
            <a:r>
              <a:rPr lang="en-US" sz="1800" dirty="0"/>
              <a:t>    End With</a:t>
            </a:r>
          </a:p>
          <a:p>
            <a:pPr marL="0" indent="0">
              <a:buNone/>
            </a:pPr>
            <a:r>
              <a:rPr lang="en-US" sz="1800" dirty="0"/>
              <a:t>    With </a:t>
            </a:r>
            <a:r>
              <a:rPr lang="en-US" sz="1800" dirty="0" err="1"/>
              <a:t>ActiveChart.Axes</a:t>
            </a:r>
            <a:r>
              <a:rPr lang="en-US" sz="1800" dirty="0"/>
              <a:t>(</a:t>
            </a:r>
            <a:r>
              <a:rPr lang="en-US" sz="1800" dirty="0" err="1"/>
              <a:t>xlValue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.</a:t>
            </a:r>
            <a:r>
              <a:rPr lang="en-US" sz="1800" dirty="0" err="1"/>
              <a:t>HasMajorGridlines</a:t>
            </a:r>
            <a:r>
              <a:rPr lang="en-US" sz="1800" dirty="0"/>
              <a:t> = True</a:t>
            </a:r>
          </a:p>
          <a:p>
            <a:pPr marL="0" indent="0">
              <a:buNone/>
            </a:pPr>
            <a:r>
              <a:rPr lang="en-US" sz="1800" dirty="0"/>
              <a:t>        .</a:t>
            </a:r>
            <a:r>
              <a:rPr lang="en-US" sz="1800" dirty="0" err="1"/>
              <a:t>HasMinorGridlines</a:t>
            </a:r>
            <a:r>
              <a:rPr lang="en-US" sz="1800" dirty="0"/>
              <a:t> = False</a:t>
            </a:r>
          </a:p>
          <a:p>
            <a:pPr marL="0" indent="0">
              <a:buNone/>
            </a:pPr>
            <a:r>
              <a:rPr lang="en-US" sz="1800" dirty="0"/>
              <a:t>    End With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ActiveChart.HasLegend</a:t>
            </a:r>
            <a:r>
              <a:rPr lang="en-US" sz="1800" dirty="0"/>
              <a:t> = False</a:t>
            </a:r>
          </a:p>
          <a:p>
            <a:pPr marL="0" indent="0">
              <a:buNone/>
            </a:pPr>
            <a:r>
              <a:rPr lang="en-US" sz="1800" dirty="0"/>
              <a:t>End Sub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3966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FF0000"/>
                </a:solidFill>
              </a:rPr>
              <a:t>Листинг на </a:t>
            </a:r>
            <a:r>
              <a:rPr lang="en-US" b="1" i="1" dirty="0">
                <a:solidFill>
                  <a:srgbClr val="FF0000"/>
                </a:solidFill>
              </a:rPr>
              <a:t>VBA. </a:t>
            </a:r>
            <a:r>
              <a:rPr lang="ru-RU" b="1" i="1" dirty="0">
                <a:solidFill>
                  <a:srgbClr val="FF0000"/>
                </a:solidFill>
              </a:rPr>
              <a:t>Часть </a:t>
            </a:r>
            <a:r>
              <a:rPr lang="ru-RU" b="1" i="1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//Расчет минимума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Sub CommandButton3_Click()</a:t>
            </a:r>
          </a:p>
          <a:p>
            <a:pPr marL="0" indent="0">
              <a:buNone/>
            </a:pPr>
            <a:r>
              <a:rPr lang="en-US" dirty="0"/>
              <a:t>Dim </a:t>
            </a:r>
            <a:r>
              <a:rPr lang="en-US" dirty="0" err="1"/>
              <a:t>i</a:t>
            </a:r>
            <a:r>
              <a:rPr lang="en-US" dirty="0"/>
              <a:t> As Integer</a:t>
            </a:r>
          </a:p>
          <a:p>
            <a:pPr marL="0" indent="0">
              <a:buNone/>
            </a:pPr>
            <a:r>
              <a:rPr lang="en-US" dirty="0"/>
              <a:t> Dim </a:t>
            </a:r>
            <a:r>
              <a:rPr lang="en-US" dirty="0" err="1"/>
              <a:t>pervz</a:t>
            </a:r>
            <a:r>
              <a:rPr lang="en-US" dirty="0"/>
              <a:t> As Single</a:t>
            </a:r>
          </a:p>
          <a:p>
            <a:pPr marL="0" indent="0">
              <a:buNone/>
            </a:pPr>
            <a:r>
              <a:rPr lang="en-US" dirty="0"/>
              <a:t> Dim </a:t>
            </a:r>
            <a:r>
              <a:rPr lang="en-US" dirty="0" err="1"/>
              <a:t>poslz</a:t>
            </a:r>
            <a:r>
              <a:rPr lang="en-US" dirty="0"/>
              <a:t> As Single</a:t>
            </a:r>
          </a:p>
          <a:p>
            <a:pPr marL="0" indent="0">
              <a:buNone/>
            </a:pPr>
            <a:r>
              <a:rPr lang="en-US" dirty="0" err="1"/>
              <a:t>eps</a:t>
            </a:r>
            <a:r>
              <a:rPr lang="en-US" dirty="0"/>
              <a:t> = 0.05</a:t>
            </a:r>
          </a:p>
          <a:p>
            <a:pPr marL="0" indent="0">
              <a:buNone/>
            </a:pPr>
            <a:r>
              <a:rPr lang="en-US" dirty="0" err="1"/>
              <a:t>Rashet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pervz</a:t>
            </a:r>
            <a:r>
              <a:rPr lang="en-US" dirty="0"/>
              <a:t>, </a:t>
            </a:r>
            <a:r>
              <a:rPr lang="en-US" dirty="0" err="1"/>
              <a:t>poslz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pervz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poslz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Abs(a - b) &gt; </a:t>
            </a:r>
            <a:r>
              <a:rPr lang="en-US" dirty="0" err="1"/>
              <a:t>eps</a:t>
            </a:r>
            <a:r>
              <a:rPr lang="en-US" dirty="0"/>
              <a:t> Then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C = (a + b - </a:t>
            </a:r>
            <a:r>
              <a:rPr lang="en-US" dirty="0" err="1"/>
              <a:t>eps</a:t>
            </a:r>
            <a:r>
              <a:rPr lang="en-US" dirty="0"/>
              <a:t>) / 2</a:t>
            </a:r>
          </a:p>
          <a:p>
            <a:pPr marL="0" indent="0">
              <a:buNone/>
            </a:pPr>
            <a:r>
              <a:rPr lang="en-US" dirty="0"/>
              <a:t>D = (a + b + </a:t>
            </a:r>
            <a:r>
              <a:rPr lang="en-US" dirty="0" err="1"/>
              <a:t>eps</a:t>
            </a:r>
            <a:r>
              <a:rPr lang="en-US" dirty="0"/>
              <a:t>) / 2</a:t>
            </a:r>
          </a:p>
          <a:p>
            <a:pPr marL="0" indent="0">
              <a:buNone/>
            </a:pPr>
            <a:r>
              <a:rPr lang="en-US" dirty="0"/>
              <a:t>Worksheets(1).Cells(</a:t>
            </a:r>
            <a:r>
              <a:rPr lang="en-US" dirty="0" err="1"/>
              <a:t>i</a:t>
            </a:r>
            <a:r>
              <a:rPr lang="en-US" dirty="0"/>
              <a:t> + 8, 6).Value = C</a:t>
            </a:r>
          </a:p>
          <a:p>
            <a:pPr marL="0" indent="0">
              <a:buNone/>
            </a:pPr>
            <a:r>
              <a:rPr lang="en-US" dirty="0"/>
              <a:t>E = Worksheets(1).Cells(</a:t>
            </a:r>
            <a:r>
              <a:rPr lang="en-US" dirty="0" err="1"/>
              <a:t>i</a:t>
            </a:r>
            <a:r>
              <a:rPr lang="en-US" dirty="0"/>
              <a:t> + 8, 7).Value</a:t>
            </a:r>
          </a:p>
          <a:p>
            <a:pPr marL="0" indent="0">
              <a:buNone/>
            </a:pPr>
            <a:r>
              <a:rPr lang="en-US" dirty="0"/>
              <a:t>Worksheets(1).Cells(</a:t>
            </a:r>
            <a:r>
              <a:rPr lang="en-US" dirty="0" err="1"/>
              <a:t>i</a:t>
            </a:r>
            <a:r>
              <a:rPr lang="en-US" dirty="0"/>
              <a:t> + 8, 6).Value = D</a:t>
            </a:r>
          </a:p>
          <a:p>
            <a:pPr marL="0" indent="0">
              <a:buNone/>
            </a:pPr>
            <a:r>
              <a:rPr lang="en-US" dirty="0"/>
              <a:t>F = Worksheets(1).Cells(</a:t>
            </a:r>
            <a:r>
              <a:rPr lang="en-US" dirty="0" err="1"/>
              <a:t>i</a:t>
            </a:r>
            <a:r>
              <a:rPr lang="en-US" dirty="0"/>
              <a:t> + 8, 7).Value</a:t>
            </a:r>
          </a:p>
          <a:p>
            <a:pPr marL="0" indent="0">
              <a:buNone/>
            </a:pPr>
            <a:r>
              <a:rPr lang="en-US" dirty="0"/>
              <a:t>  If F &gt; E Then</a:t>
            </a:r>
          </a:p>
          <a:p>
            <a:pPr marL="0" indent="0">
              <a:buNone/>
            </a:pPr>
            <a:r>
              <a:rPr lang="en-US" dirty="0"/>
              <a:t>    b = D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a = C</a:t>
            </a:r>
          </a:p>
          <a:p>
            <a:pPr marL="0" indent="0">
              <a:buNone/>
            </a:pPr>
            <a:r>
              <a:rPr lang="en-US" dirty="0"/>
              <a:t>  End If</a:t>
            </a:r>
          </a:p>
          <a:p>
            <a:pPr marL="0" indent="0">
              <a:buNone/>
            </a:pPr>
            <a:r>
              <a:rPr lang="en-US" dirty="0"/>
              <a:t>Loop While Abs(a - b) &gt; 2 * </a:t>
            </a:r>
            <a:r>
              <a:rPr lang="en-US" dirty="0" err="1"/>
              <a:t>eps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If</a:t>
            </a:r>
          </a:p>
          <a:p>
            <a:pPr marL="0" indent="0">
              <a:buNone/>
            </a:pPr>
            <a:r>
              <a:rPr lang="en-US" dirty="0" err="1"/>
              <a:t>Xmin</a:t>
            </a:r>
            <a:r>
              <a:rPr lang="en-US" dirty="0"/>
              <a:t> = (a + b) / 2</a:t>
            </a:r>
          </a:p>
          <a:p>
            <a:pPr marL="0" indent="0">
              <a:buNone/>
            </a:pPr>
            <a:r>
              <a:rPr lang="en-US" dirty="0"/>
              <a:t>Worksheets(1).Cells(</a:t>
            </a:r>
            <a:r>
              <a:rPr lang="en-US" dirty="0" err="1"/>
              <a:t>i</a:t>
            </a:r>
            <a:r>
              <a:rPr lang="en-US" dirty="0"/>
              <a:t> + 8, 6).Value = </a:t>
            </a:r>
            <a:r>
              <a:rPr lang="en-US" dirty="0" err="1"/>
              <a:t>Xmin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Worksheets(1).Cells(</a:t>
            </a:r>
            <a:r>
              <a:rPr lang="en-US" dirty="0" err="1"/>
              <a:t>i</a:t>
            </a:r>
            <a:r>
              <a:rPr lang="en-US" dirty="0"/>
              <a:t> + 8, 5).Value = "</a:t>
            </a:r>
            <a:r>
              <a:rPr lang="ru-RU" dirty="0"/>
              <a:t>Минимум: "</a:t>
            </a:r>
          </a:p>
          <a:p>
            <a:pPr marL="0" indent="0">
              <a:buNone/>
            </a:pPr>
            <a:r>
              <a:rPr lang="en-US" dirty="0"/>
              <a:t>End Sub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1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FF0000"/>
                </a:solidFill>
              </a:rPr>
              <a:t>Листинг на </a:t>
            </a:r>
            <a:r>
              <a:rPr lang="en-US" b="1" i="1" dirty="0">
                <a:solidFill>
                  <a:srgbClr val="FF0000"/>
                </a:solidFill>
              </a:rPr>
              <a:t>VBA. </a:t>
            </a:r>
            <a:r>
              <a:rPr lang="ru-RU" b="1" i="1" dirty="0">
                <a:solidFill>
                  <a:srgbClr val="FF0000"/>
                </a:solidFill>
              </a:rPr>
              <a:t>Часть </a:t>
            </a:r>
            <a:r>
              <a:rPr lang="ru-RU" b="1" i="1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solidFill>
                  <a:srgbClr val="00B050"/>
                </a:solidFill>
              </a:rPr>
              <a:t>//задаем начальные значения</a:t>
            </a:r>
          </a:p>
          <a:p>
            <a:pPr marL="0" indent="0">
              <a:buNone/>
            </a:pPr>
            <a:r>
              <a:rPr lang="en-US" sz="1800" dirty="0" smtClean="0"/>
              <a:t>Sub </a:t>
            </a:r>
            <a:r>
              <a:rPr lang="en-US" sz="1800" dirty="0" err="1"/>
              <a:t>Rashet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 As Integer, </a:t>
            </a:r>
            <a:r>
              <a:rPr lang="en-US" sz="1800" dirty="0" err="1"/>
              <a:t>pervz</a:t>
            </a:r>
            <a:r>
              <a:rPr lang="en-US" sz="1800" dirty="0"/>
              <a:t> As Single, </a:t>
            </a:r>
            <a:endParaRPr lang="ru-RU" sz="1800" dirty="0" smtClean="0"/>
          </a:p>
          <a:p>
            <a:pPr marL="0" indent="0">
              <a:buNone/>
            </a:pPr>
            <a:r>
              <a:rPr lang="en-US" sz="1800" dirty="0" err="1" smtClean="0"/>
              <a:t>poslz</a:t>
            </a:r>
            <a:r>
              <a:rPr lang="en-US" sz="1800" dirty="0" smtClean="0"/>
              <a:t> </a:t>
            </a:r>
            <a:r>
              <a:rPr lang="en-US" sz="1800" dirty="0"/>
              <a:t>As Single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pervz</a:t>
            </a:r>
            <a:r>
              <a:rPr lang="en-US" sz="1800" dirty="0"/>
              <a:t> = Worksheets(1).Range("J6").Value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poslz</a:t>
            </a:r>
            <a:r>
              <a:rPr lang="en-US" sz="1800" dirty="0"/>
              <a:t> = Worksheets(1).Range("K6").Value</a:t>
            </a:r>
          </a:p>
          <a:p>
            <a:pPr marL="0" indent="0">
              <a:buNone/>
            </a:pPr>
            <a:r>
              <a:rPr lang="en-US" sz="1800" dirty="0"/>
              <a:t> Delta = Worksheets(1).Range("L6").Value</a:t>
            </a:r>
          </a:p>
          <a:p>
            <a:pPr marL="0" indent="0">
              <a:buNone/>
            </a:pPr>
            <a:r>
              <a:rPr lang="en-US" sz="1800" dirty="0" err="1"/>
              <a:t>i</a:t>
            </a:r>
            <a:r>
              <a:rPr lang="en-US" sz="1800" dirty="0"/>
              <a:t> = 1</a:t>
            </a:r>
          </a:p>
          <a:p>
            <a:pPr marL="0" indent="0">
              <a:buNone/>
            </a:pPr>
            <a:r>
              <a:rPr lang="en-US" sz="1800" dirty="0"/>
              <a:t>D = </a:t>
            </a:r>
            <a:r>
              <a:rPr lang="en-US" sz="1800" dirty="0" err="1"/>
              <a:t>pervz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Do</a:t>
            </a:r>
          </a:p>
          <a:p>
            <a:pPr marL="0" indent="0">
              <a:buNone/>
            </a:pPr>
            <a:r>
              <a:rPr lang="en-US" sz="1800" dirty="0"/>
              <a:t>Worksheets(1).Cells(</a:t>
            </a:r>
            <a:r>
              <a:rPr lang="en-US" sz="1800" dirty="0" err="1"/>
              <a:t>i</a:t>
            </a:r>
            <a:r>
              <a:rPr lang="en-US" sz="1800" dirty="0"/>
              <a:t> + 8, 6).Value = D</a:t>
            </a:r>
          </a:p>
          <a:p>
            <a:pPr marL="0" indent="0">
              <a:buNone/>
            </a:pPr>
            <a:r>
              <a:rPr lang="en-US" sz="1800" dirty="0"/>
              <a:t>Worksheets(1).Cells(</a:t>
            </a:r>
            <a:r>
              <a:rPr lang="en-US" sz="1800" dirty="0" err="1"/>
              <a:t>i</a:t>
            </a:r>
            <a:r>
              <a:rPr lang="en-US" sz="1800" dirty="0"/>
              <a:t> + 8, 7).Select</a:t>
            </a:r>
          </a:p>
          <a:p>
            <a:pPr marL="0" indent="0">
              <a:buNone/>
            </a:pPr>
            <a:r>
              <a:rPr lang="en-US" sz="1800" dirty="0" err="1"/>
              <a:t>Selection.Copy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Worksheets(1).Cells(</a:t>
            </a:r>
            <a:r>
              <a:rPr lang="en-US" sz="1800" dirty="0" err="1"/>
              <a:t>i</a:t>
            </a:r>
            <a:r>
              <a:rPr lang="en-US" sz="1800" dirty="0"/>
              <a:t> + 9, 7).Select</a:t>
            </a:r>
          </a:p>
          <a:p>
            <a:pPr marL="0" indent="0">
              <a:buNone/>
            </a:pPr>
            <a:r>
              <a:rPr lang="en-US" sz="1800" dirty="0" err="1"/>
              <a:t>ActiveSheet.Paste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D = D + Delta</a:t>
            </a:r>
          </a:p>
          <a:p>
            <a:pPr marL="0" indent="0">
              <a:buNone/>
            </a:pP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 err="1"/>
              <a:t>i</a:t>
            </a:r>
            <a:r>
              <a:rPr lang="en-US" sz="1800" dirty="0"/>
              <a:t> + 1</a:t>
            </a:r>
          </a:p>
          <a:p>
            <a:pPr marL="0" indent="0">
              <a:buNone/>
            </a:pPr>
            <a:r>
              <a:rPr lang="en-US" sz="1800" dirty="0"/>
              <a:t>Loop While D &lt; </a:t>
            </a:r>
            <a:r>
              <a:rPr lang="en-US" sz="1800" dirty="0" err="1"/>
              <a:t>poslz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20837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Общий вид программы</a:t>
            </a:r>
            <a:endParaRPr lang="ru-RU" b="1" i="1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183"/>
            <a:ext cx="10573914" cy="447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3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График заданной функции</a:t>
            </a:r>
            <a:endParaRPr lang="ru-RU" b="1" i="1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38" y="1337733"/>
            <a:ext cx="7315244" cy="51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73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Контрольные вопросы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613" y="1465730"/>
            <a:ext cx="10493188" cy="653628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1) В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чем состоит идея метода дихотомии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60613" y="2358448"/>
            <a:ext cx="10493188" cy="64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2) Для чего необходима погрешность Е?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3238664"/>
            <a:ext cx="10493188" cy="97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3) Как определить в какой половине отрезка (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a;b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) находится максимум функции?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60613" y="4455331"/>
            <a:ext cx="10493188" cy="76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4) Как найти минимум функции?</a:t>
            </a:r>
          </a:p>
        </p:txBody>
      </p:sp>
    </p:spTree>
    <p:extLst>
      <p:ext uri="{BB962C8B-B14F-4D97-AF65-F5344CB8AC3E}">
        <p14:creationId xmlns:p14="http://schemas.microsoft.com/office/powerpoint/2010/main" val="11212041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Ответы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613" y="1465729"/>
            <a:ext cx="10493188" cy="29040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1) Суть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метода дихотомии состоит в следующем. Если разделить заданный диапазон изменения функции, в котором отыскивается её экстремум,  пополам, определить, в какой половинке находится экстремум,  затем  эту половинку поделить снова пополам,  снова определить,  в какой половинке находится экстремум и т.д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.,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то в  итоге этих  повторяющихся  действий мы попадем в точку экстремума.  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60613" y="4497773"/>
            <a:ext cx="10493188" cy="149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2) Погрешность Е необходима для того чтобы достичь конечности  вычислительного процесса по методу дихотомии при вычислении координат точки экстремума.</a:t>
            </a:r>
          </a:p>
        </p:txBody>
      </p:sp>
    </p:spTree>
    <p:extLst>
      <p:ext uri="{BB962C8B-B14F-4D97-AF65-F5344CB8AC3E}">
        <p14:creationId xmlns:p14="http://schemas.microsoft.com/office/powerpoint/2010/main" val="3789948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Ответы 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613" y="1465729"/>
            <a:ext cx="10493188" cy="108404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3) Таблица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значений функции- это  таблица, которая включает в себе значения х и соответствующие им значения функции у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2677765"/>
            <a:ext cx="10493188" cy="121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4) Для того, чтобы найти минимум функции, нужно условие E&gt;F заменить условием F&gt;E. Все остальные действия сохраняются.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144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Цель работы: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367959"/>
            <a:ext cx="10493188" cy="1448387"/>
          </a:xfrm>
        </p:spPr>
        <p:txBody>
          <a:bodyPr/>
          <a:lstStyle/>
          <a:p>
            <a:pPr algn="just"/>
            <a:r>
              <a:rPr lang="ru-RU" dirty="0">
                <a:solidFill>
                  <a:srgbClr val="FF0000"/>
                </a:solidFill>
              </a:rPr>
              <a:t>Цель работы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- моделирование на ЭВМ одного из методов нахождение экстремума функции (метод дихотомии) и исследование на модели заданной функции.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647773"/>
            <a:ext cx="105156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i="1" dirty="0" smtClean="0">
                <a:solidFill>
                  <a:srgbClr val="FF0000"/>
                </a:solidFill>
              </a:rPr>
              <a:t>Порядок выполнения работы: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199" y="3795709"/>
            <a:ext cx="10493188" cy="235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ознакомиться с описанием работы;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разработать форму для приложения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EXCEL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, реализующие метод;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заполнить форму и отладить её;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исследовать заданную функцию;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8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Задание: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Разработать метод в приложении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EXCEL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для нахождения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max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min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функции по методу дихотомии с допустимой погрешностью  E  =0,05.</a:t>
            </a:r>
          </a:p>
        </p:txBody>
      </p:sp>
    </p:spTree>
    <p:extLst>
      <p:ext uri="{BB962C8B-B14F-4D97-AF65-F5344CB8AC3E}">
        <p14:creationId xmlns:p14="http://schemas.microsoft.com/office/powerpoint/2010/main" val="2958752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Общие сведения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Суть метода дихотомии состоит в следующем. Если разделить заданный диапазон изменения функции, в котором отыскивается её экстремум,  пополам, определить, в какой половинке находится экстремум,  затем  эту половинку поделить снова пополам,  снова определить,  в какой половинке находится экстремум и т.д.,  то в  итоге этих  повторяющихся  действий мы попадем в точку экстремума.  Но, очевидно,  этот процесс деления бесконечен, так как точка по протяженности- бесконечно малая величина.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1850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FF0000"/>
                </a:solidFill>
              </a:rPr>
              <a:t>Общие сведения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Следовательно, конечность  вычислительного процесса по методу дихотомии может быть достигнута,  если задастся допустимой погрешностью (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Е)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вычисления координат точки экстремума.  Поэтому в общем виде алгоритм нахождения экстремума функции сводится к следующему.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8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Общие сведения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Пусть требуется найти максимум функции y =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f(x) 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 диапазоне изменения её аргумента от а до b с погрешностью +(-) Е по координате x (рисунок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1)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59" y="2883182"/>
            <a:ext cx="6238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0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Общие сведения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613" y="1465729"/>
            <a:ext cx="10493188" cy="1453317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Вычисление ординат этих точек необходимо для того, чтобы определить, в какой половине отрезка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ab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находится максимум функции.</a:t>
            </a: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60613" y="2919046"/>
            <a:ext cx="10493188" cy="2901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Для этого вычисляем значения функции при x=C и x=D. Получим соответственно E=f(C) F=f(D). Теперь сравним значения E и F. Если E&gt;F, то  это  значит,  что максимум функции находится в левой половине отрезка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ab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,  и мы "отбрасываем" правую половинку, т.е. "перемещаем" точку в точку D:  b=D. Если условие не выполняется, то максимум находится в правой половине отрезка и производится  перемещение точки а в точку C: а=C.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740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solidFill>
                  <a:srgbClr val="FF0000"/>
                </a:solidFill>
              </a:rPr>
              <a:t>Общие сведения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0613" y="1465729"/>
            <a:ext cx="10493188" cy="2119049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Далее перечисленные действия,  начиная с проверки первого условия повторяются до тех пор, пока первое условие не будет выполнено.  Это означает,  что в пределах погрешности +E максимум достигнут. После чего производится выполнение функции в точке максимума</a:t>
            </a:r>
          </a:p>
          <a:p>
            <a:pPr algn="just"/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32" y="3584778"/>
            <a:ext cx="2495550" cy="69532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4508215"/>
            <a:ext cx="10493188" cy="981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Для того, чтобы найти минимум функции, нужно условие E&gt;F заменить условием F&gt;E. Все остальные действия сохраняются.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72642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FF0000"/>
                </a:solidFill>
              </a:rPr>
              <a:t>Листинг на </a:t>
            </a:r>
            <a:r>
              <a:rPr lang="en-US" b="1" i="1" dirty="0" smtClean="0">
                <a:solidFill>
                  <a:srgbClr val="FF0000"/>
                </a:solidFill>
              </a:rPr>
              <a:t>VBA. </a:t>
            </a:r>
            <a:r>
              <a:rPr lang="ru-RU" b="1" i="1" dirty="0" smtClean="0">
                <a:solidFill>
                  <a:srgbClr val="FF0000"/>
                </a:solidFill>
              </a:rPr>
              <a:t>Часть 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//расчет максимума функции</a:t>
            </a:r>
          </a:p>
          <a:p>
            <a:pPr marL="0" indent="0">
              <a:buNone/>
            </a:pPr>
            <a:r>
              <a:rPr lang="en-US" dirty="0" smtClean="0"/>
              <a:t>Private </a:t>
            </a:r>
            <a:r>
              <a:rPr lang="en-US" dirty="0"/>
              <a:t>Sub CommandButton1_Click()</a:t>
            </a:r>
          </a:p>
          <a:p>
            <a:pPr marL="0" indent="0">
              <a:buNone/>
            </a:pPr>
            <a:r>
              <a:rPr lang="en-US" dirty="0"/>
              <a:t>Dim </a:t>
            </a:r>
            <a:r>
              <a:rPr lang="en-US" dirty="0" err="1"/>
              <a:t>i</a:t>
            </a:r>
            <a:r>
              <a:rPr lang="en-US" dirty="0"/>
              <a:t> As Integer</a:t>
            </a:r>
          </a:p>
          <a:p>
            <a:pPr marL="0" indent="0">
              <a:buNone/>
            </a:pPr>
            <a:r>
              <a:rPr lang="en-US" dirty="0"/>
              <a:t> Dim </a:t>
            </a:r>
            <a:r>
              <a:rPr lang="en-US" dirty="0" err="1"/>
              <a:t>pervz</a:t>
            </a:r>
            <a:r>
              <a:rPr lang="en-US" dirty="0"/>
              <a:t> As Single</a:t>
            </a:r>
          </a:p>
          <a:p>
            <a:pPr marL="0" indent="0">
              <a:buNone/>
            </a:pPr>
            <a:r>
              <a:rPr lang="en-US" dirty="0"/>
              <a:t> Dim </a:t>
            </a:r>
            <a:r>
              <a:rPr lang="en-US" dirty="0" err="1"/>
              <a:t>poslz</a:t>
            </a:r>
            <a:r>
              <a:rPr lang="en-US" dirty="0"/>
              <a:t> As Single</a:t>
            </a:r>
          </a:p>
          <a:p>
            <a:pPr marL="0" indent="0">
              <a:buNone/>
            </a:pPr>
            <a:r>
              <a:rPr lang="en-US" dirty="0" err="1"/>
              <a:t>eps</a:t>
            </a:r>
            <a:r>
              <a:rPr lang="en-US" dirty="0"/>
              <a:t> = 0.05</a:t>
            </a:r>
          </a:p>
          <a:p>
            <a:pPr marL="0" indent="0">
              <a:buNone/>
            </a:pPr>
            <a:r>
              <a:rPr lang="en-US" dirty="0" err="1"/>
              <a:t>Rashet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pervz</a:t>
            </a:r>
            <a:r>
              <a:rPr lang="en-US" dirty="0"/>
              <a:t>, </a:t>
            </a:r>
            <a:r>
              <a:rPr lang="en-US" dirty="0" err="1"/>
              <a:t>poslz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pervz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poslz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Abs(a - b) &gt; </a:t>
            </a:r>
            <a:r>
              <a:rPr lang="en-US" dirty="0" err="1"/>
              <a:t>eps</a:t>
            </a:r>
            <a:r>
              <a:rPr lang="en-US" dirty="0"/>
              <a:t> </a:t>
            </a:r>
            <a:r>
              <a:rPr lang="en-US" dirty="0" smtClean="0"/>
              <a:t>Then</a:t>
            </a:r>
            <a:r>
              <a:rPr lang="ru-RU" dirty="0" smtClean="0">
                <a:solidFill>
                  <a:srgbClr val="00B050"/>
                </a:solidFill>
              </a:rPr>
              <a:t>//расчет с заданной точностью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C = (a + b - </a:t>
            </a:r>
            <a:r>
              <a:rPr lang="en-US" dirty="0" err="1"/>
              <a:t>eps</a:t>
            </a:r>
            <a:r>
              <a:rPr lang="en-US" dirty="0"/>
              <a:t>) / 2</a:t>
            </a:r>
          </a:p>
          <a:p>
            <a:pPr marL="0" indent="0">
              <a:buNone/>
            </a:pPr>
            <a:r>
              <a:rPr lang="en-US" dirty="0"/>
              <a:t>D = (a + b + </a:t>
            </a:r>
            <a:r>
              <a:rPr lang="en-US" dirty="0" err="1"/>
              <a:t>eps</a:t>
            </a:r>
            <a:r>
              <a:rPr lang="en-US" dirty="0"/>
              <a:t>) / 2</a:t>
            </a:r>
          </a:p>
          <a:p>
            <a:pPr marL="0" indent="0">
              <a:buNone/>
            </a:pPr>
            <a:r>
              <a:rPr lang="en-US" dirty="0"/>
              <a:t>Worksheets(1).Cells(</a:t>
            </a:r>
            <a:r>
              <a:rPr lang="en-US" dirty="0" err="1"/>
              <a:t>i</a:t>
            </a:r>
            <a:r>
              <a:rPr lang="en-US" dirty="0"/>
              <a:t> + 8, 6).Value = C</a:t>
            </a:r>
          </a:p>
          <a:p>
            <a:pPr marL="0" indent="0">
              <a:buNone/>
            </a:pPr>
            <a:r>
              <a:rPr lang="en-US" dirty="0"/>
              <a:t>E = Worksheets(1).Cells(</a:t>
            </a:r>
            <a:r>
              <a:rPr lang="en-US" dirty="0" err="1"/>
              <a:t>i</a:t>
            </a:r>
            <a:r>
              <a:rPr lang="en-US" dirty="0"/>
              <a:t> + 8, 7).Value</a:t>
            </a:r>
          </a:p>
          <a:p>
            <a:pPr marL="0" indent="0">
              <a:buNone/>
            </a:pPr>
            <a:r>
              <a:rPr lang="en-US" dirty="0"/>
              <a:t>Worksheets(1).Cells(</a:t>
            </a:r>
            <a:r>
              <a:rPr lang="en-US" dirty="0" err="1"/>
              <a:t>i</a:t>
            </a:r>
            <a:r>
              <a:rPr lang="en-US" dirty="0"/>
              <a:t> + 8, 6).Value = D</a:t>
            </a:r>
          </a:p>
          <a:p>
            <a:pPr marL="0" indent="0">
              <a:buNone/>
            </a:pPr>
            <a:r>
              <a:rPr lang="en-US" dirty="0"/>
              <a:t>F = Worksheets(1).Cells(</a:t>
            </a:r>
            <a:r>
              <a:rPr lang="en-US" dirty="0" err="1"/>
              <a:t>i</a:t>
            </a:r>
            <a:r>
              <a:rPr lang="en-US" dirty="0"/>
              <a:t> + 8, 7).Value</a:t>
            </a:r>
          </a:p>
          <a:p>
            <a:pPr marL="0" indent="0">
              <a:buNone/>
            </a:pPr>
            <a:r>
              <a:rPr lang="en-US" dirty="0"/>
              <a:t>  If E &gt; F Then</a:t>
            </a:r>
          </a:p>
          <a:p>
            <a:pPr marL="0" indent="0">
              <a:buNone/>
            </a:pPr>
            <a:r>
              <a:rPr lang="en-US" dirty="0"/>
              <a:t>    b = D</a:t>
            </a:r>
          </a:p>
          <a:p>
            <a:pPr marL="0" indent="0">
              <a:buNone/>
            </a:pPr>
            <a:r>
              <a:rPr lang="en-US" dirty="0"/>
              <a:t>  Else</a:t>
            </a:r>
          </a:p>
          <a:p>
            <a:pPr marL="0" indent="0">
              <a:buNone/>
            </a:pPr>
            <a:r>
              <a:rPr lang="en-US" dirty="0"/>
              <a:t>    a = C</a:t>
            </a:r>
          </a:p>
          <a:p>
            <a:pPr marL="0" indent="0">
              <a:buNone/>
            </a:pPr>
            <a:r>
              <a:rPr lang="en-US" dirty="0"/>
              <a:t>  End If</a:t>
            </a:r>
          </a:p>
          <a:p>
            <a:pPr marL="0" indent="0">
              <a:buNone/>
            </a:pPr>
            <a:r>
              <a:rPr lang="en-US" dirty="0"/>
              <a:t>Loop While Abs(a - b) &gt; 2 * </a:t>
            </a:r>
            <a:r>
              <a:rPr lang="en-US" dirty="0" err="1"/>
              <a:t>eps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If</a:t>
            </a:r>
          </a:p>
          <a:p>
            <a:pPr marL="0" indent="0">
              <a:buNone/>
            </a:pPr>
            <a:r>
              <a:rPr lang="en-US" dirty="0" err="1"/>
              <a:t>Xmax</a:t>
            </a:r>
            <a:r>
              <a:rPr lang="en-US" dirty="0"/>
              <a:t> = (a + b) / 2</a:t>
            </a:r>
          </a:p>
          <a:p>
            <a:pPr marL="0" indent="0">
              <a:buNone/>
            </a:pPr>
            <a:r>
              <a:rPr lang="en-US" dirty="0"/>
              <a:t>Worksheets(1).Cells(</a:t>
            </a:r>
            <a:r>
              <a:rPr lang="en-US" dirty="0" err="1"/>
              <a:t>i</a:t>
            </a:r>
            <a:r>
              <a:rPr lang="en-US" dirty="0"/>
              <a:t> + 8, 6).Value = </a:t>
            </a:r>
            <a:r>
              <a:rPr lang="en-US" dirty="0" err="1"/>
              <a:t>Xmax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Worksheets(1).Cells(</a:t>
            </a:r>
            <a:r>
              <a:rPr lang="en-US" dirty="0" err="1"/>
              <a:t>i</a:t>
            </a:r>
            <a:r>
              <a:rPr lang="en-US" dirty="0"/>
              <a:t> + 8, 5).Value = </a:t>
            </a:r>
            <a:r>
              <a:rPr lang="en-US" dirty="0" smtClean="0"/>
              <a:t>«</a:t>
            </a:r>
            <a:r>
              <a:rPr lang="ru-RU" dirty="0" smtClean="0"/>
              <a:t>Максимум</a:t>
            </a:r>
            <a:r>
              <a:rPr lang="en-US" dirty="0" smtClean="0"/>
              <a:t>: 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End Sub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9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Шаблон2</Template>
  <TotalTime>215</TotalTime>
  <Words>1181</Words>
  <Application>Microsoft Office PowerPoint</Application>
  <PresentationFormat>Широкоэкранный</PresentationFormat>
  <Paragraphs>141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Шаблон2</vt:lpstr>
      <vt:lpstr>Лабораторная работа № 1:  «Нахождение экстремума функции методом дихотомии»</vt:lpstr>
      <vt:lpstr>Цель работы:</vt:lpstr>
      <vt:lpstr>Задание:</vt:lpstr>
      <vt:lpstr>Общие сведения</vt:lpstr>
      <vt:lpstr>Общие сведения</vt:lpstr>
      <vt:lpstr>Общие сведения</vt:lpstr>
      <vt:lpstr>Общие сведения</vt:lpstr>
      <vt:lpstr>Общие сведения</vt:lpstr>
      <vt:lpstr>Листинг на VBA. Часть 1</vt:lpstr>
      <vt:lpstr>Листинг на VBA. Часть 2</vt:lpstr>
      <vt:lpstr>Листинг на VBA. Часть 3</vt:lpstr>
      <vt:lpstr>Листинг на VBA. Часть 4</vt:lpstr>
      <vt:lpstr>Общий вид программы</vt:lpstr>
      <vt:lpstr>График заданной функции</vt:lpstr>
      <vt:lpstr>Контрольные вопросы</vt:lpstr>
      <vt:lpstr>Ответы</vt:lpstr>
      <vt:lpstr>Ответы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1:  «Нахождение экстремума функции методом дихотомии»</dc:title>
  <dc:creator>mron</dc:creator>
  <cp:lastModifiedBy>mron</cp:lastModifiedBy>
  <cp:revision>22</cp:revision>
  <dcterms:created xsi:type="dcterms:W3CDTF">2017-02-17T05:52:52Z</dcterms:created>
  <dcterms:modified xsi:type="dcterms:W3CDTF">2017-03-27T09:51:29Z</dcterms:modified>
</cp:coreProperties>
</file>