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9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46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11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0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58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40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50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1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1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2BD5-F97E-4A44-9D12-42B322D6DEE8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EE11-DA34-44A9-9346-B642D04D9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34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>
                    <a:lumMod val="85000"/>
                  </a:schemeClr>
                </a:solidFill>
              </a:rPr>
              <a:t>Лабораторная работа № </a:t>
            </a:r>
            <a:r>
              <a:rPr lang="ru-RU" sz="3200" b="1" dirty="0" smtClean="0">
                <a:solidFill>
                  <a:schemeClr val="tx1">
                    <a:lumMod val="85000"/>
                  </a:schemeClr>
                </a:solidFill>
              </a:rPr>
              <a:t>2:</a:t>
            </a:r>
            <a:r>
              <a:rPr lang="ru-RU" sz="32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sz="32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 smtClean="0">
                <a:solidFill>
                  <a:srgbClr val="FF0000"/>
                </a:solidFill>
              </a:rPr>
              <a:t>«</a:t>
            </a:r>
            <a:r>
              <a:rPr lang="ru-RU" sz="3200" dirty="0">
                <a:solidFill>
                  <a:srgbClr val="FF0000"/>
                </a:solidFill>
              </a:rPr>
              <a:t>Моделирование основной задачи управления </a:t>
            </a:r>
            <a:r>
              <a:rPr lang="ru-RU" sz="3200" dirty="0" smtClean="0">
                <a:solidFill>
                  <a:srgbClr val="FF0000"/>
                </a:solidFill>
              </a:rPr>
              <a:t>запасами (модель Харриса)»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9333" y="5452533"/>
            <a:ext cx="7415448" cy="140546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Дисциплина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 </a:t>
            </a:r>
            <a:r>
              <a:rPr lang="ru-RU" dirty="0" smtClean="0">
                <a:solidFill>
                  <a:srgbClr val="FF0000"/>
                </a:solidFill>
              </a:rPr>
              <a:t>ИНФОРМАЦИОННЫЕ СИСТЕМЫ И ТЕХНОЛОГИИ</a:t>
            </a:r>
            <a:r>
              <a:rPr lang="ru-RU" dirty="0">
                <a:solidFill>
                  <a:schemeClr val="accent1"/>
                </a:solidFill>
              </a:rPr>
              <a:t/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Преподаватель</a:t>
            </a: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r>
              <a:rPr lang="ru-RU" dirty="0" smtClean="0">
                <a:solidFill>
                  <a:srgbClr val="FFCC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Кушнир Надежда Владимировна</a:t>
            </a:r>
            <a:r>
              <a:rPr lang="ru-RU" dirty="0" smtClean="0">
                <a:solidFill>
                  <a:srgbClr val="FFCC00"/>
                </a:solidFill>
              </a:rPr>
              <a:t>                 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Подготовил студент </a:t>
            </a:r>
            <a:r>
              <a:rPr lang="ru-RU" dirty="0" smtClean="0">
                <a:solidFill>
                  <a:srgbClr val="FF0000"/>
                </a:solidFill>
              </a:rPr>
              <a:t>15-КБ-ПИ1 Ручка Артем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9841" y="2820079"/>
            <a:ext cx="308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Для направления подготовки бакалавров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09.03.03 «Прикладная информатика»</a:t>
            </a:r>
          </a:p>
        </p:txBody>
      </p:sp>
    </p:spTree>
    <p:extLst>
      <p:ext uri="{BB962C8B-B14F-4D97-AF65-F5344CB8AC3E}">
        <p14:creationId xmlns:p14="http://schemas.microsoft.com/office/powerpoint/2010/main" val="1454052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>
                <a:solidFill>
                  <a:srgbClr val="FF0000"/>
                </a:solidFill>
              </a:rPr>
              <a:t>VBA. </a:t>
            </a:r>
            <a:r>
              <a:rPr lang="ru-RU" b="1" i="1" dirty="0">
                <a:solidFill>
                  <a:srgbClr val="FF0000"/>
                </a:solidFill>
              </a:rPr>
              <a:t>Часть </a:t>
            </a:r>
            <a:r>
              <a:rPr lang="ru-RU" b="1" i="1" dirty="0" smtClean="0">
                <a:solidFill>
                  <a:srgbClr val="FF0000"/>
                </a:solidFill>
              </a:rPr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//строит график изменения запаса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CommandButton2_Click()</a:t>
            </a:r>
          </a:p>
          <a:p>
            <a:pPr marL="0" indent="0">
              <a:buNone/>
            </a:pPr>
            <a:r>
              <a:rPr lang="en-US" dirty="0"/>
              <a:t>Range("E19:F38").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//добавляет </a:t>
            </a:r>
            <a:r>
              <a:rPr lang="ru-RU" dirty="0" err="1" smtClean="0">
                <a:solidFill>
                  <a:srgbClr val="92D050"/>
                </a:solidFill>
              </a:rPr>
              <a:t>чарт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//устанавливает тип </a:t>
            </a:r>
            <a:r>
              <a:rPr lang="ru-RU" dirty="0" err="1" smtClean="0">
                <a:solidFill>
                  <a:srgbClr val="92D050"/>
                </a:solidFill>
              </a:rPr>
              <a:t>чарта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xlXYScatterLinesNoMarkers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//выбор диапазона значений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</a:t>
            </a:r>
            <a:r>
              <a:rPr lang="ru-RU" dirty="0"/>
              <a:t>Первая задача").</a:t>
            </a:r>
            <a:r>
              <a:rPr lang="en-US" dirty="0"/>
              <a:t>Range("E19:F38"),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Изменение запаса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"t"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"Q"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4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Общий вид программы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96" y="2260868"/>
            <a:ext cx="6384910" cy="44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3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График</a:t>
            </a:r>
            <a:r>
              <a:rPr lang="ru-RU" b="1" i="1" dirty="0">
                <a:solidFill>
                  <a:srgbClr val="FF0000"/>
                </a:solidFill>
              </a:rPr>
              <a:t>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26099"/>
            <a:ext cx="4996202" cy="31684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17" y="2726099"/>
            <a:ext cx="5028462" cy="31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Сформулируйте </a:t>
            </a:r>
            <a:r>
              <a:rPr lang="ru-RU" dirty="0"/>
              <a:t>основную задачу управления запасами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2) </a:t>
            </a:r>
            <a:r>
              <a:rPr lang="ru-RU" dirty="0"/>
              <a:t>Объясните формулу суммарных затрат на управление запасами в основной задаче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3)</a:t>
            </a:r>
            <a:r>
              <a:rPr lang="ru-RU" dirty="0"/>
              <a:t> Объясните формулу Харриса для оптимального значения размера партии поставки.</a:t>
            </a:r>
            <a:endParaRPr lang="ru-RU" dirty="0" smtClean="0"/>
          </a:p>
          <a:p>
            <a:r>
              <a:rPr lang="ru-RU" dirty="0" smtClean="0"/>
              <a:t>4) </a:t>
            </a:r>
            <a:r>
              <a:rPr lang="ru-RU" dirty="0"/>
              <a:t>Что  такое  и как определяется периодичность поставок и их число.</a:t>
            </a:r>
            <a:endParaRPr lang="ru-RU" dirty="0" smtClean="0"/>
          </a:p>
          <a:p>
            <a:r>
              <a:rPr lang="ru-RU" dirty="0" smtClean="0"/>
              <a:t>5) </a:t>
            </a:r>
            <a:r>
              <a:rPr lang="ru-RU" dirty="0"/>
              <a:t>Как влияют на затраты  управления  запасами S; d; h?</a:t>
            </a:r>
          </a:p>
        </p:txBody>
      </p:sp>
    </p:spTree>
    <p:extLst>
      <p:ext uri="{BB962C8B-B14F-4D97-AF65-F5344CB8AC3E}">
        <p14:creationId xmlns:p14="http://schemas.microsoft.com/office/powerpoint/2010/main" val="34155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553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dirty="0" smtClean="0"/>
              <a:t>1) </a:t>
            </a:r>
            <a:r>
              <a:rPr lang="ru-RU" dirty="0"/>
              <a:t>Главная цель управления запасами — минимизация различного вида издержек, связанных с приобретением и хранением запасов. Для достижения этой цели решаются две задачи, в каждой из которых определяется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оптимальный размер заказа на пополнение запасов</a:t>
            </a:r>
            <a:r>
              <a:rPr lang="ru-RU" dirty="0" smtClean="0"/>
              <a:t>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— время подачи заказа на пополнение запасов</a:t>
            </a:r>
            <a:r>
              <a:rPr lang="ru-RU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dirty="0" smtClean="0"/>
              <a:t>2) </a:t>
            </a:r>
            <a:r>
              <a:rPr lang="ru-RU" dirty="0"/>
              <a:t>Суммарные издержки на управление запасами в системе  определяются формулой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dirty="0"/>
              <a:t>где первое слагаемое определяет организационные издержки, а </a:t>
            </a:r>
            <a:r>
              <a:rPr lang="ru-RU" dirty="0" smtClean="0"/>
              <a:t>второе </a:t>
            </a:r>
            <a:r>
              <a:rPr lang="ru-RU" dirty="0"/>
              <a:t>затраты на хранение</a:t>
            </a:r>
            <a:r>
              <a:rPr lang="ru-RU" dirty="0" smtClean="0"/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92" y="4897736"/>
            <a:ext cx="1485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3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3) </a:t>
            </a:r>
            <a:r>
              <a:rPr lang="ru-RU" dirty="0"/>
              <a:t>Оптимальный размер партии поставки q ,  при котором  функция издержек C=f(q) достигает минимума C </a:t>
            </a:r>
            <a:r>
              <a:rPr lang="ru-RU" dirty="0" err="1"/>
              <a:t>min</a:t>
            </a:r>
            <a:r>
              <a:rPr lang="ru-RU" dirty="0"/>
              <a:t> , легко определяется путем дифференцирования функции С по g и приравниванием производной к нулю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4) </a:t>
            </a:r>
            <a:r>
              <a:rPr lang="ru-RU" dirty="0"/>
              <a:t>Периодичность поставок, т.е. количество поставок за год в единицу </a:t>
            </a:r>
            <a:r>
              <a:rPr lang="ru-RU" dirty="0" smtClean="0"/>
              <a:t>времени</a:t>
            </a:r>
          </a:p>
          <a:p>
            <a:endParaRPr lang="ru-RU" dirty="0" smtClean="0"/>
          </a:p>
          <a:p>
            <a:r>
              <a:rPr lang="ru-RU" dirty="0" smtClean="0"/>
              <a:t>5) </a:t>
            </a:r>
            <a:r>
              <a:rPr lang="ru-RU" dirty="0"/>
              <a:t>При увеличении </a:t>
            </a:r>
            <a:r>
              <a:rPr lang="en-US" dirty="0"/>
              <a:t>S</a:t>
            </a:r>
            <a:r>
              <a:rPr lang="ru-RU" dirty="0"/>
              <a:t> и </a:t>
            </a:r>
            <a:r>
              <a:rPr lang="en-US" dirty="0"/>
              <a:t>d</a:t>
            </a:r>
            <a:r>
              <a:rPr lang="ru-RU" dirty="0"/>
              <a:t> увеличивается, при увеличении </a:t>
            </a:r>
            <a:r>
              <a:rPr lang="en-US" dirty="0"/>
              <a:t>q</a:t>
            </a:r>
            <a:r>
              <a:rPr lang="ru-RU" dirty="0"/>
              <a:t> уменьшается.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42" y="4288277"/>
            <a:ext cx="704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9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65" y="744174"/>
            <a:ext cx="10122166" cy="1080938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Цель работы и порядок </a:t>
            </a:r>
            <a:r>
              <a:rPr lang="ru-RU" dirty="0">
                <a:solidFill>
                  <a:srgbClr val="FF0000"/>
                </a:solidFill>
              </a:rPr>
              <a:t>выполнения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Цель  работы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- моделирование на ЭВМ основной задачи управления запасами и исследование системы управления  запасами  на разработанной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65" y="3494638"/>
            <a:ext cx="1136881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Порядок выполнения </a:t>
            </a:r>
            <a:r>
              <a:rPr lang="ru-RU" sz="3600" dirty="0" smtClean="0">
                <a:solidFill>
                  <a:srgbClr val="FF0000"/>
                </a:solidFill>
              </a:rPr>
              <a:t>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ознакомиться с описанием работы;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разработать  схему алгоритма и программу реализации модели на ЭВМ;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ввести программу в ЭВМ и произвести её отладку;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провести в соответствии с заданием исследования на модели;</a:t>
            </a:r>
          </a:p>
        </p:txBody>
      </p:sp>
    </p:spTree>
    <p:extLst>
      <p:ext uri="{BB962C8B-B14F-4D97-AF65-F5344CB8AC3E}">
        <p14:creationId xmlns:p14="http://schemas.microsoft.com/office/powerpoint/2010/main" val="3064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Задание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812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Разработать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форму и метод моделирования средствами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EXCEL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основной задачи управления запасами.  Помимо определения  вывода на экран дисплея оптимальных параметров системы управления запасами,  программа должна рассчитывать и  выводить  на экран  с  шагом  0,2q  в  диапазоне от 0,1q до 2q таблицы значений функции затрат и ее график.</a:t>
            </a: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Решить 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основную задачу управления запасами по исходным данным своего варианта.</a:t>
            </a: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Определить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чувствительность функции издержек на  левой и  правой ветви при изменениях размера партии поставок на величину + 0,5q по отношению к q (чувствительность v= C/C </a:t>
            </a:r>
            <a:r>
              <a:rPr lang="ru-RU" baseline="-25000" dirty="0" err="1">
                <a:solidFill>
                  <a:schemeClr val="tx1">
                    <a:lumMod val="85000"/>
                  </a:schemeClr>
                </a:solidFill>
              </a:rPr>
              <a:t>min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).</a:t>
            </a: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Увеличить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затраты на хранение h в два раза и вновь решить задачу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. 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Увеличить 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годовой спрос d в четыре раза и снова решить задачу.  Сравнить  q  с 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C</a:t>
            </a:r>
            <a:r>
              <a:rPr lang="ru-RU" baseline="-25000" dirty="0" err="1">
                <a:solidFill>
                  <a:schemeClr val="tx1">
                    <a:lumMod val="85000"/>
                  </a:schemeClr>
                </a:solidFill>
              </a:rPr>
              <a:t>min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  с  первым вариантом </a:t>
            </a:r>
            <a:r>
              <a:rPr lang="ru-RU" dirty="0" smtClean="0">
                <a:solidFill>
                  <a:schemeClr val="tx1">
                    <a:lumMod val="85000"/>
                  </a:schemeClr>
                </a:solidFill>
              </a:rPr>
              <a:t>решения</a:t>
            </a:r>
            <a:endParaRPr lang="ru-RU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288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Основная задача управления запасами формулируется  следующим образом.</a:t>
            </a:r>
          </a:p>
          <a:p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ЗАДАНЫ : d [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ед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/год] - годовой спрос на хранимый на складе товар; s [ р./партия] - организационные издержки на поставку на склад одной партии товара;  h [р./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ед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] - издержки на хранение на складе единицы товара в год. Требуется определить оптимальный размер партии поставки  товара на склад q, при котором суммарные затраты на управление запасами будут минимальными C </a:t>
            </a:r>
            <a:r>
              <a:rPr lang="ru-RU" dirty="0" err="1">
                <a:solidFill>
                  <a:schemeClr val="tx1">
                    <a:lumMod val="85000"/>
                  </a:schemeClr>
                </a:solidFill>
              </a:rPr>
              <a:t>min</a:t>
            </a:r>
            <a:r>
              <a:rPr lang="ru-RU" dirty="0">
                <a:solidFill>
                  <a:schemeClr val="tx1">
                    <a:lumMod val="85000"/>
                  </a:schemeClr>
                </a:solidFill>
              </a:rPr>
              <a:t>, а также определить периодичность T поставок и их количество n в течение года.  </a:t>
            </a:r>
          </a:p>
        </p:txBody>
      </p:sp>
    </p:spTree>
    <p:extLst>
      <p:ext uri="{BB962C8B-B14F-4D97-AF65-F5344CB8AC3E}">
        <p14:creationId xmlns:p14="http://schemas.microsoft.com/office/powerpoint/2010/main" val="3992689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641717"/>
          </a:xfrm>
        </p:spPr>
        <p:txBody>
          <a:bodyPr/>
          <a:lstStyle/>
          <a:p>
            <a:r>
              <a:rPr lang="ru-RU" dirty="0"/>
              <a:t>График изменения запаса приведен на рисунке </a:t>
            </a:r>
            <a:r>
              <a:rPr lang="ru-RU" dirty="0" smtClean="0"/>
              <a:t>1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57" y="3075773"/>
            <a:ext cx="6962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Суммарные издержки на управление запасами в системе  определяются </a:t>
            </a:r>
            <a:r>
              <a:rPr lang="ru-RU" dirty="0" smtClean="0"/>
              <a:t>формулой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/>
              <a:t>где первое слагаемое определяет организационные издержки, а </a:t>
            </a:r>
            <a:r>
              <a:rPr lang="ru-RU" dirty="0" err="1"/>
              <a:t>вто</a:t>
            </a:r>
            <a:r>
              <a:rPr lang="ru-RU" dirty="0"/>
              <a:t> рое затраты на хранение.</a:t>
            </a:r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863" y="3122360"/>
            <a:ext cx="2390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750359"/>
          </a:xfrm>
        </p:spPr>
        <p:txBody>
          <a:bodyPr/>
          <a:lstStyle/>
          <a:p>
            <a:r>
              <a:rPr lang="ru-RU" dirty="0"/>
              <a:t>Вид функции затрат C=f( q )представлен на рисунке </a:t>
            </a:r>
            <a:r>
              <a:rPr lang="ru-RU" dirty="0" smtClean="0"/>
              <a:t>2.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93" y="3087232"/>
            <a:ext cx="52197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Общие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Оптимальный размер партии поставки q ,  при котором  функция издержек C=f(q) достигает минимума C </a:t>
            </a:r>
            <a:r>
              <a:rPr lang="ru-RU" dirty="0" err="1"/>
              <a:t>min</a:t>
            </a:r>
            <a:r>
              <a:rPr lang="ru-RU" dirty="0"/>
              <a:t> , легко определяется путем дифференцирования функции С по g и приравниванием производной к нулю.</a:t>
            </a:r>
          </a:p>
          <a:p>
            <a:r>
              <a:rPr lang="ru-RU" dirty="0"/>
              <a:t>В результате получим</a:t>
            </a:r>
          </a:p>
          <a:p>
            <a:endParaRPr lang="en-US" dirty="0" smtClean="0"/>
          </a:p>
          <a:p>
            <a:r>
              <a:rPr lang="ru-RU" dirty="0" smtClean="0"/>
              <a:t>При этом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01" y="3798393"/>
            <a:ext cx="2019300" cy="676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35" y="4681349"/>
            <a:ext cx="2181225" cy="428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37" y="4624403"/>
            <a:ext cx="1143000" cy="581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45" y="4614877"/>
            <a:ext cx="101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>
                <a:solidFill>
                  <a:srgbClr val="FF0000"/>
                </a:solidFill>
              </a:rPr>
              <a:t>VBA. </a:t>
            </a:r>
            <a:r>
              <a:rPr lang="ru-RU" b="1" i="1" dirty="0">
                <a:solidFill>
                  <a:srgbClr val="FF0000"/>
                </a:solidFill>
              </a:rPr>
              <a:t>Часть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pPr marL="0" indent="0">
              <a:buNone/>
            </a:pPr>
            <a:r>
              <a:rPr lang="ru-RU" dirty="0" smtClean="0"/>
              <a:t>//строит график затрат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CommandButton1_Click()</a:t>
            </a:r>
          </a:p>
          <a:p>
            <a:pPr marL="0" indent="0">
              <a:buNone/>
            </a:pPr>
            <a:r>
              <a:rPr lang="en-US" dirty="0"/>
              <a:t>Range("B19:C28").</a:t>
            </a:r>
            <a:r>
              <a:rPr lang="en-US" dirty="0" smtClean="0"/>
              <a:t>Select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//добавляет </a:t>
            </a:r>
            <a:r>
              <a:rPr lang="ru-RU" dirty="0" err="1">
                <a:solidFill>
                  <a:srgbClr val="92D050"/>
                </a:solidFill>
              </a:rPr>
              <a:t>чарт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Charts.Add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//устанавливает тип </a:t>
            </a:r>
            <a:r>
              <a:rPr lang="ru-RU" dirty="0" err="1">
                <a:solidFill>
                  <a:srgbClr val="92D050"/>
                </a:solidFill>
              </a:rPr>
              <a:t>чарта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ActiveChart.ChartType</a:t>
            </a:r>
            <a:r>
              <a:rPr lang="en-US" dirty="0"/>
              <a:t> = </a:t>
            </a:r>
            <a:r>
              <a:rPr lang="en-US" dirty="0" err="1" smtClean="0"/>
              <a:t>xlXYScatterSmoothNoMarkers</a:t>
            </a:r>
            <a:endParaRPr lang="ru-RU" dirty="0" smtClean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//выбор диапазона значений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ActiveChart.SetSourceData</a:t>
            </a:r>
            <a:r>
              <a:rPr lang="en-US" dirty="0"/>
              <a:t> Source:=Sheets("</a:t>
            </a:r>
            <a:r>
              <a:rPr lang="ru-RU" dirty="0"/>
              <a:t>Первая задача").</a:t>
            </a:r>
            <a:r>
              <a:rPr lang="en-US" dirty="0"/>
              <a:t>Range("B19:C28"), </a:t>
            </a:r>
            <a:r>
              <a:rPr lang="en-US" dirty="0" err="1"/>
              <a:t>PlotBy</a:t>
            </a:r>
            <a:r>
              <a:rPr lang="en-US" dirty="0"/>
              <a:t>:= _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xlColumns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ActiveChart.Location</a:t>
            </a:r>
            <a:r>
              <a:rPr lang="en-US" dirty="0"/>
              <a:t> Where:=</a:t>
            </a:r>
            <a:r>
              <a:rPr lang="en-US" dirty="0" err="1"/>
              <a:t>xlLocationAsNewSheet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ChartTitle.Characters.Text</a:t>
            </a:r>
            <a:r>
              <a:rPr lang="en-US" dirty="0"/>
              <a:t> = "</a:t>
            </a:r>
            <a:r>
              <a:rPr lang="ru-RU" dirty="0"/>
              <a:t>Функция затрат "</a:t>
            </a:r>
          </a:p>
          <a:p>
            <a:pPr marL="0" indent="0">
              <a:buNone/>
            </a:pPr>
            <a:r>
              <a:rPr lang="ru-RU" dirty="0"/>
              <a:t>        .</a:t>
            </a:r>
            <a:r>
              <a:rPr lang="en-US" dirty="0"/>
              <a:t>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xlCategory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"q"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HasTitle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.Axes(</a:t>
            </a:r>
            <a:r>
              <a:rPr lang="en-US" dirty="0" err="1"/>
              <a:t>xlValue</a:t>
            </a:r>
            <a:r>
              <a:rPr lang="en-US" dirty="0"/>
              <a:t>, </a:t>
            </a:r>
            <a:r>
              <a:rPr lang="en-US" dirty="0" err="1"/>
              <a:t>xlPrimary</a:t>
            </a:r>
            <a:r>
              <a:rPr lang="en-US" dirty="0"/>
              <a:t>).</a:t>
            </a:r>
            <a:r>
              <a:rPr lang="en-US" dirty="0" err="1"/>
              <a:t>AxisTitle.Characters.Text</a:t>
            </a:r>
            <a:r>
              <a:rPr lang="en-US" dirty="0"/>
              <a:t> = "C"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xlCategory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ActiveChart.Axes</a:t>
            </a:r>
            <a:r>
              <a:rPr lang="en-US" dirty="0"/>
              <a:t>(</a:t>
            </a:r>
            <a:r>
              <a:rPr lang="en-US" dirty="0" err="1"/>
              <a:t>xlValue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HasMajorGridlines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    .</a:t>
            </a:r>
            <a:r>
              <a:rPr lang="en-US" dirty="0" err="1"/>
              <a:t>HasMinorGridlines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With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ActiveChart.HasLegend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800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82</TotalTime>
  <Words>866</Words>
  <Application>Microsoft Office PowerPoint</Application>
  <PresentationFormat>Широкоэкранный</PresentationFormat>
  <Paragraphs>113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Берлин</vt:lpstr>
      <vt:lpstr>Лабораторная работа № 2:  «Моделирование основной задачи управления запасами (модель Харриса)»</vt:lpstr>
      <vt:lpstr>Цель работы и порядок выполнения работы</vt:lpstr>
      <vt:lpstr>Задание </vt:lpstr>
      <vt:lpstr>Общие сведения</vt:lpstr>
      <vt:lpstr>Общие сведения</vt:lpstr>
      <vt:lpstr>Общие сведения</vt:lpstr>
      <vt:lpstr>Общие сведения</vt:lpstr>
      <vt:lpstr>Общие сведения</vt:lpstr>
      <vt:lpstr>Листинг на VBA. Часть 1</vt:lpstr>
      <vt:lpstr>Листинг на VBA. Часть 2</vt:lpstr>
      <vt:lpstr>Общий вид программы</vt:lpstr>
      <vt:lpstr>Графики</vt:lpstr>
      <vt:lpstr>Контрольные вопросы</vt:lpstr>
      <vt:lpstr>Ответы</vt:lpstr>
      <vt:lpstr>Ответы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2:  «Моделирование основной задачи управления запасами (модель Харриса)»</dc:title>
  <dc:creator>mron</dc:creator>
  <cp:lastModifiedBy>mron</cp:lastModifiedBy>
  <cp:revision>11</cp:revision>
  <dcterms:created xsi:type="dcterms:W3CDTF">2017-03-10T06:07:09Z</dcterms:created>
  <dcterms:modified xsi:type="dcterms:W3CDTF">2017-03-27T09:49:18Z</dcterms:modified>
</cp:coreProperties>
</file>