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6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01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0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34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1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0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11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0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9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3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E763-5DC3-472B-9632-A1D2F8818906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B9D3FB-D769-4E84-AF57-AB583A21B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3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Лабораторная работа № </a:t>
            </a:r>
            <a:r>
              <a:rPr lang="ru-RU" sz="3200" b="1" dirty="0" smtClean="0">
                <a:solidFill>
                  <a:srgbClr val="92D050"/>
                </a:solidFill>
              </a:rPr>
              <a:t>3:</a:t>
            </a:r>
            <a:r>
              <a:rPr lang="ru-RU" sz="3200" dirty="0">
                <a:solidFill>
                  <a:srgbClr val="92D050"/>
                </a:solidFill>
              </a:rPr>
              <a:t/>
            </a:r>
            <a:br>
              <a:rPr lang="ru-RU" sz="3200" dirty="0">
                <a:solidFill>
                  <a:srgbClr val="92D05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chemeClr val="accent3"/>
                </a:solidFill>
              </a:rPr>
              <a:t>«</a:t>
            </a:r>
            <a:r>
              <a:rPr lang="ru-RU" sz="3200" dirty="0">
                <a:solidFill>
                  <a:schemeClr val="accent3"/>
                </a:solidFill>
              </a:rPr>
              <a:t>Моделирование задачи управления запасами при производственных </a:t>
            </a:r>
            <a:r>
              <a:rPr lang="ru-RU" sz="3200" dirty="0" smtClean="0">
                <a:solidFill>
                  <a:schemeClr val="accent3"/>
                </a:solidFill>
              </a:rPr>
              <a:t>поставках»</a:t>
            </a:r>
            <a:endParaRPr lang="ru-RU" sz="3200" dirty="0">
              <a:solidFill>
                <a:schemeClr val="accent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260957" cy="112628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Направление: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3"/>
                </a:solidFill>
              </a:rPr>
              <a:t>09.03.03 </a:t>
            </a:r>
            <a:r>
              <a:rPr lang="ru-RU" dirty="0">
                <a:solidFill>
                  <a:schemeClr val="accent3"/>
                </a:solidFill>
              </a:rPr>
              <a:t>«Прикладная </a:t>
            </a:r>
            <a:r>
              <a:rPr lang="ru-RU" dirty="0" smtClean="0">
                <a:solidFill>
                  <a:schemeClr val="accent3"/>
                </a:solidFill>
              </a:rPr>
              <a:t>информатика» </a:t>
            </a:r>
            <a:r>
              <a:rPr lang="ru-RU" dirty="0" smtClean="0">
                <a:solidFill>
                  <a:srgbClr val="92D050"/>
                </a:solidFill>
              </a:rPr>
              <a:t>Дисциплина</a:t>
            </a:r>
            <a:r>
              <a:rPr lang="ru-RU" dirty="0">
                <a:solidFill>
                  <a:srgbClr val="92D050"/>
                </a:solidFill>
              </a:rPr>
              <a:t>: </a:t>
            </a:r>
            <a:r>
              <a:rPr lang="ru-RU" dirty="0">
                <a:solidFill>
                  <a:schemeClr val="accent3"/>
                </a:solidFill>
              </a:rPr>
              <a:t>ИНФОРМАЦИОННЫЕ СИСТЕМЫ И ТЕХНОЛОГИИ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dirty="0">
                <a:solidFill>
                  <a:srgbClr val="92D050"/>
                </a:solidFill>
              </a:rPr>
              <a:t>Преподаватель: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accent3"/>
                </a:solidFill>
              </a:rPr>
              <a:t>Кушнир Надежда Владимировна      </a:t>
            </a:r>
            <a:r>
              <a:rPr lang="ru-RU" dirty="0" smtClean="0">
                <a:solidFill>
                  <a:schemeClr val="accent3"/>
                </a:solidFill>
              </a:rPr>
              <a:t>  </a:t>
            </a:r>
            <a:r>
              <a:rPr lang="ru-RU" dirty="0" smtClean="0">
                <a:solidFill>
                  <a:srgbClr val="92D050"/>
                </a:solidFill>
              </a:rPr>
              <a:t>Подготовил </a:t>
            </a:r>
            <a:r>
              <a:rPr lang="ru-RU" dirty="0">
                <a:solidFill>
                  <a:srgbClr val="92D050"/>
                </a:solidFill>
              </a:rPr>
              <a:t>студент </a:t>
            </a:r>
            <a:r>
              <a:rPr lang="ru-RU" dirty="0">
                <a:solidFill>
                  <a:schemeClr val="accent3"/>
                </a:solidFill>
              </a:rPr>
              <a:t>15-КБ-ПИ1 Ручка </a:t>
            </a:r>
            <a:r>
              <a:rPr lang="ru-RU" dirty="0" smtClean="0">
                <a:solidFill>
                  <a:schemeClr val="accent3"/>
                </a:solidFill>
              </a:rPr>
              <a:t>Артем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3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17" y="1420875"/>
            <a:ext cx="5161601" cy="32778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94" y="3036483"/>
            <a:ext cx="5382474" cy="3492779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39839" y="565524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Графики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38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Вопросы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94233"/>
            <a:ext cx="8915400" cy="4499573"/>
          </a:xfrm>
        </p:spPr>
        <p:txBody>
          <a:bodyPr>
            <a:normAutofit lnSpcReduction="10000"/>
          </a:bodyPr>
          <a:lstStyle/>
          <a:p>
            <a:pPr lvl="0">
              <a:buFont typeface="+mj-lt"/>
              <a:buAutoNum type="arabicPeriod"/>
            </a:pPr>
            <a:r>
              <a:rPr lang="ru-RU" dirty="0"/>
              <a:t>Сформулируйте  задачу  управления  запасами при производственных поставках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buFont typeface="+mj-lt"/>
              <a:buAutoNum type="arabicPeriod"/>
            </a:pPr>
            <a:endParaRPr lang="en-US" dirty="0" smtClean="0"/>
          </a:p>
          <a:p>
            <a:pPr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endParaRPr lang="en-US" dirty="0" smtClean="0"/>
          </a:p>
          <a:p>
            <a:pPr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endParaRPr lang="en-US" dirty="0" smtClean="0"/>
          </a:p>
          <a:p>
            <a:pPr lvl="0">
              <a:buFont typeface="+mj-lt"/>
              <a:buAutoNum type="arabicPeriod"/>
            </a:pPr>
            <a:r>
              <a:rPr lang="ru-RU" dirty="0" smtClean="0"/>
              <a:t>Что </a:t>
            </a:r>
            <a:r>
              <a:rPr lang="ru-RU" dirty="0"/>
              <a:t>такое  скорость  поставки</a:t>
            </a:r>
            <a:r>
              <a:rPr lang="ru-RU" dirty="0" smtClean="0"/>
              <a:t>?</a:t>
            </a:r>
            <a:endParaRPr lang="en-US" dirty="0" smtClean="0"/>
          </a:p>
          <a:p>
            <a:pPr lvl="0">
              <a:buFont typeface="+mj-lt"/>
              <a:buAutoNum type="arabicPeriod"/>
            </a:pPr>
            <a:endParaRPr lang="ru-RU" dirty="0" smtClean="0"/>
          </a:p>
          <a:p>
            <a:pPr lvl="0"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Как влияют на суммарные затраты управления запасами величины S, d, h, p?</a:t>
            </a:r>
          </a:p>
          <a:p>
            <a:pPr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endParaRPr lang="en-US" dirty="0" smtClean="0"/>
          </a:p>
          <a:p>
            <a:pPr lvl="0">
              <a:buFont typeface="+mj-lt"/>
              <a:buAutoNum type="arabicPeriod"/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35130" y="2059071"/>
            <a:ext cx="8223564" cy="156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400"/>
            </a:pPr>
            <a:r>
              <a:rPr lang="ru-RU" sz="1700" dirty="0">
                <a:ea typeface="Times New Roman" panose="02020603050405020304" pitchFamily="18" charset="0"/>
                <a:cs typeface="Times New Roman" panose="02020603050405020304" pitchFamily="18" charset="0"/>
              </a:rPr>
              <a:t>Задача управления  запасами при производственных поставках формулируется практически так же,  как и основная задача,  с  тем отличием,  что  поставки  партий  товара на склад производятся не мгновенно, а равномерно в течение определенного промежутка времени </a:t>
            </a:r>
            <a:r>
              <a:rPr lang="ru-RU" sz="17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tп</a:t>
            </a:r>
            <a:r>
              <a:rPr lang="ru-RU" sz="1700" dirty="0">
                <a:ea typeface="Times New Roman" panose="02020603050405020304" pitchFamily="18" charset="0"/>
                <a:cs typeface="Times New Roman" panose="02020603050405020304" pitchFamily="18" charset="0"/>
              </a:rPr>
              <a:t>, т.е. задана и скорость поставки </a:t>
            </a:r>
            <a:r>
              <a:rPr lang="ru-RU" sz="17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endParaRPr lang="ru-RU" sz="17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35130" y="4252999"/>
            <a:ext cx="8223564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400"/>
            </a:pPr>
            <a:r>
              <a:rPr lang="ru-RU" sz="1700" dirty="0"/>
              <a:t>Скорость поставки – это поставка  партий  товара на склад в течение определенного промежутка времени</a:t>
            </a:r>
            <a:endParaRPr lang="ru-RU" sz="17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35130" y="5713454"/>
            <a:ext cx="8223564" cy="36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400"/>
            </a:pPr>
            <a:r>
              <a:rPr lang="ru-RU" sz="1700" dirty="0"/>
              <a:t>При увеличении </a:t>
            </a:r>
            <a:r>
              <a:rPr lang="en-US" sz="1700" dirty="0"/>
              <a:t>S</a:t>
            </a:r>
            <a:r>
              <a:rPr lang="ru-RU" sz="1700" dirty="0"/>
              <a:t> или р или </a:t>
            </a:r>
            <a:r>
              <a:rPr lang="en-US" sz="1700" dirty="0"/>
              <a:t>d</a:t>
            </a:r>
            <a:r>
              <a:rPr lang="ru-RU" sz="1700" dirty="0"/>
              <a:t> увеличиваются  и суммарные затраты.</a:t>
            </a:r>
            <a:endParaRPr lang="ru-RU" sz="17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682" y="1226744"/>
            <a:ext cx="9488111" cy="5631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>
                <a:solidFill>
                  <a:srgbClr val="92D050"/>
                </a:solidFill>
              </a:rPr>
              <a:t>Цель </a:t>
            </a:r>
            <a:r>
              <a:rPr lang="ru-RU" sz="3200" b="1" i="1" dirty="0" smtClean="0">
                <a:solidFill>
                  <a:srgbClr val="92D050"/>
                </a:solidFill>
              </a:rPr>
              <a:t>работы</a:t>
            </a:r>
            <a:r>
              <a:rPr lang="ru-RU" sz="3200" b="1" i="1" dirty="0">
                <a:solidFill>
                  <a:srgbClr val="92D050"/>
                </a:solidFill>
              </a:rPr>
              <a:t>:</a:t>
            </a:r>
            <a:endParaRPr lang="ru-RU" sz="3200" dirty="0">
              <a:solidFill>
                <a:srgbClr val="92D050"/>
              </a:solidFill>
            </a:endParaRPr>
          </a:p>
          <a:p>
            <a:r>
              <a:rPr lang="ru-RU" dirty="0"/>
              <a:t>Цель  работы - моделирование на ЭВМ основной задачи управления запасами и исследование системы управления  запасами  на разработанной модели.</a:t>
            </a:r>
          </a:p>
          <a:p>
            <a:pPr marL="0" indent="0">
              <a:buNone/>
            </a:pPr>
            <a:r>
              <a:rPr lang="ru-RU" sz="3200" b="1" i="1" dirty="0">
                <a:solidFill>
                  <a:srgbClr val="92D050"/>
                </a:solidFill>
              </a:rPr>
              <a:t>Порядок выполнения работы:</a:t>
            </a:r>
            <a:endParaRPr lang="ru-RU" sz="3200" dirty="0">
              <a:solidFill>
                <a:srgbClr val="92D050"/>
              </a:solidFill>
            </a:endParaRPr>
          </a:p>
          <a:p>
            <a:pPr lvl="0"/>
            <a:r>
              <a:rPr lang="ru-RU" dirty="0"/>
              <a:t>ознакомиться с описанием работы;</a:t>
            </a:r>
          </a:p>
          <a:p>
            <a:pPr lvl="0"/>
            <a:r>
              <a:rPr lang="ru-RU" dirty="0"/>
              <a:t>разработать  схему алгоритма и программу реализации модели на ЭВМ;</a:t>
            </a:r>
          </a:p>
          <a:p>
            <a:pPr lvl="0"/>
            <a:r>
              <a:rPr lang="ru-RU" dirty="0"/>
              <a:t>ввести программу в ЭВМ и произвести её отладку;</a:t>
            </a:r>
          </a:p>
          <a:p>
            <a:pPr lvl="0"/>
            <a:r>
              <a:rPr lang="ru-RU" dirty="0"/>
              <a:t>провести в соответствии с заданием исследования на модели;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5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129" y="660324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Задание(вариант 10)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6784" y="1789567"/>
            <a:ext cx="9920256" cy="463839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Разработать форму и метод моделирования средствами </a:t>
            </a:r>
            <a:r>
              <a:rPr lang="en-US" dirty="0"/>
              <a:t>EXCEL</a:t>
            </a:r>
            <a:r>
              <a:rPr lang="ru-RU" dirty="0"/>
              <a:t> задачи управления запасами при производственных поставках. Помимо определения и вывода на печать оптимальных параметров системы (q ,</a:t>
            </a:r>
            <a:r>
              <a:rPr lang="ru-RU" dirty="0" err="1"/>
              <a:t>C</a:t>
            </a:r>
            <a:r>
              <a:rPr lang="ru-RU" baseline="-25000" dirty="0" err="1"/>
              <a:t>min</a:t>
            </a:r>
            <a:r>
              <a:rPr lang="ru-RU" dirty="0"/>
              <a:t>,  T ,n ,  </a:t>
            </a:r>
            <a:r>
              <a:rPr lang="ru-RU" dirty="0" err="1"/>
              <a:t>t</a:t>
            </a:r>
            <a:r>
              <a:rPr lang="ru-RU" baseline="-25000" dirty="0" err="1"/>
              <a:t>n</a:t>
            </a:r>
            <a:r>
              <a:rPr lang="ru-RU" dirty="0"/>
              <a:t>,  </a:t>
            </a:r>
            <a:r>
              <a:rPr lang="ru-RU" dirty="0" err="1"/>
              <a:t>Q</a:t>
            </a:r>
            <a:r>
              <a:rPr lang="ru-RU" baseline="-25000" dirty="0" err="1"/>
              <a:t>cp</a:t>
            </a:r>
            <a:r>
              <a:rPr lang="ru-RU" dirty="0"/>
              <a:t> ),  программа должна рассчитывать и выводить на печать с шагом от 0,1 q до 2 q таблицу значений функции издержек и её график.</a:t>
            </a:r>
          </a:p>
          <a:p>
            <a:r>
              <a:rPr lang="ru-RU" dirty="0" smtClean="0"/>
              <a:t>Решить </a:t>
            </a:r>
            <a:r>
              <a:rPr lang="ru-RU" dirty="0"/>
              <a:t>средствами </a:t>
            </a:r>
            <a:r>
              <a:rPr lang="en-US" dirty="0"/>
              <a:t>EXCEL</a:t>
            </a:r>
            <a:r>
              <a:rPr lang="ru-RU" dirty="0"/>
              <a:t> задачу управления запасами при производственных  поставках по исходным данным своего варианта.</a:t>
            </a:r>
          </a:p>
          <a:p>
            <a:r>
              <a:rPr lang="ru-RU" dirty="0" smtClean="0"/>
              <a:t>Провести </a:t>
            </a:r>
            <a:r>
              <a:rPr lang="ru-RU" dirty="0"/>
              <a:t>исследование  системы  управления  запасами  на разработанной модели.</a:t>
            </a:r>
          </a:p>
          <a:p>
            <a:r>
              <a:rPr lang="ru-RU" dirty="0" smtClean="0"/>
              <a:t>Сделать </a:t>
            </a:r>
            <a:r>
              <a:rPr lang="ru-RU" dirty="0"/>
              <a:t>p=10d,  решить задачу и сравнить результаты  с первым  решением и результатами первого решения основной задачи (предыдущая лабораторная  работа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Сделать </a:t>
            </a:r>
            <a:r>
              <a:rPr lang="ru-RU" dirty="0"/>
              <a:t>p=d, решить задачу и,  кроме того, построить по полученным данным график изменения запасов во </a:t>
            </a:r>
            <a:r>
              <a:rPr lang="ru-RU" dirty="0" smtClean="0"/>
              <a:t>времени</a:t>
            </a:r>
            <a:endParaRPr lang="en-US" dirty="0" smtClean="0"/>
          </a:p>
          <a:p>
            <a:r>
              <a:rPr lang="ru-RU" dirty="0" smtClean="0"/>
              <a:t>Исходные данные: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78" y="5911440"/>
            <a:ext cx="6267450" cy="352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78" y="6263865"/>
            <a:ext cx="6276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2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2D050"/>
                </a:solidFill>
              </a:rPr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6662" y="1454590"/>
            <a:ext cx="8915400" cy="3777622"/>
          </a:xfrm>
        </p:spPr>
        <p:txBody>
          <a:bodyPr/>
          <a:lstStyle/>
          <a:p>
            <a:r>
              <a:rPr lang="ru-RU" dirty="0"/>
              <a:t>Задача управления  запасами при производственных поставках формулируется практически так же,  как и основная задача,  с  тем отличием,  что  поставки  партий  товара на склад производятся не мгновенно, а равномерно в течение определенного промежутка времени </a:t>
            </a:r>
            <a:r>
              <a:rPr lang="ru-RU" dirty="0" err="1"/>
              <a:t>tп</a:t>
            </a:r>
            <a:r>
              <a:rPr lang="ru-RU" dirty="0"/>
              <a:t>, т.е. задана и скорость поставки Р [ </a:t>
            </a:r>
            <a:r>
              <a:rPr lang="ru-RU" dirty="0" err="1"/>
              <a:t>ед</a:t>
            </a:r>
            <a:r>
              <a:rPr lang="ru-RU" dirty="0"/>
              <a:t>/</a:t>
            </a:r>
            <a:r>
              <a:rPr lang="ru-RU" dirty="0" err="1"/>
              <a:t>ед.времени</a:t>
            </a:r>
            <a:r>
              <a:rPr lang="ru-RU" dirty="0"/>
              <a:t>] (рисунок </a:t>
            </a:r>
            <a:r>
              <a:rPr lang="ru-RU" dirty="0" smtClean="0"/>
              <a:t>1</a:t>
            </a:r>
            <a:r>
              <a:rPr lang="ru-RU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50" y="3452842"/>
            <a:ext cx="4333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54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8523" y="648256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rgbClr val="92D050"/>
                </a:solidFill>
              </a:rPr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492" y="2115493"/>
            <a:ext cx="8915400" cy="3777622"/>
          </a:xfrm>
        </p:spPr>
        <p:txBody>
          <a:bodyPr/>
          <a:lstStyle/>
          <a:p>
            <a:r>
              <a:rPr lang="ru-RU" dirty="0"/>
              <a:t>Допущения те же, что и в основной задаче, кроме последнего, которое формулируется так:</a:t>
            </a:r>
          </a:p>
          <a:p>
            <a:r>
              <a:rPr lang="ru-RU" dirty="0"/>
              <a:t>при уменьшении запасов на складе  до  нуля  начинаются производственные поставки и продолжаются до тех пор, пока не будет поставлена одна партия.  При этом отгрузка товаров на  складе не прекращается</a:t>
            </a:r>
            <a:r>
              <a:rPr lang="ru-RU" dirty="0" smtClean="0"/>
              <a:t>.</a:t>
            </a:r>
          </a:p>
          <a:p>
            <a:r>
              <a:rPr lang="ru-RU" dirty="0"/>
              <a:t>Суммарные издержки в заданной системе могут быть записаны в виде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где </a:t>
            </a:r>
          </a:p>
          <a:p>
            <a:r>
              <a:rPr lang="ru-RU" dirty="0"/>
              <a:t>Размер партии </a:t>
            </a:r>
            <a:r>
              <a:rPr lang="ru-RU" dirty="0" smtClean="0"/>
              <a:t>поставки</a:t>
            </a:r>
          </a:p>
          <a:p>
            <a:r>
              <a:rPr lang="ru-RU" dirty="0"/>
              <a:t>откуда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92" y="4004304"/>
            <a:ext cx="1191835" cy="454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458993"/>
            <a:ext cx="1819275" cy="371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392" y="4830468"/>
            <a:ext cx="1323975" cy="419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754" y="5249568"/>
            <a:ext cx="1257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5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0664" y="587896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rgbClr val="92D050"/>
                </a:solidFill>
              </a:rPr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6951" y="2097386"/>
            <a:ext cx="8915400" cy="3777622"/>
          </a:xfrm>
        </p:spPr>
        <p:txBody>
          <a:bodyPr/>
          <a:lstStyle/>
          <a:p>
            <a:r>
              <a:rPr lang="ru-RU" dirty="0"/>
              <a:t>Подставив значение </a:t>
            </a:r>
            <a:r>
              <a:rPr lang="ru-RU" dirty="0" err="1"/>
              <a:t>t</a:t>
            </a:r>
            <a:r>
              <a:rPr lang="ru-RU" baseline="-25000" dirty="0" err="1"/>
              <a:t>n</a:t>
            </a:r>
            <a:r>
              <a:rPr lang="ru-RU" dirty="0"/>
              <a:t> через q в формулу для </a:t>
            </a:r>
            <a:r>
              <a:rPr lang="ru-RU" dirty="0" err="1"/>
              <a:t>Q</a:t>
            </a:r>
            <a:r>
              <a:rPr lang="ru-RU" baseline="-25000" dirty="0" err="1"/>
              <a:t>m</a:t>
            </a:r>
            <a:r>
              <a:rPr lang="ru-RU" dirty="0"/>
              <a:t>, получим окончательно для издержек:</a:t>
            </a:r>
          </a:p>
          <a:p>
            <a:endParaRPr lang="ru-RU" dirty="0" smtClean="0"/>
          </a:p>
          <a:p>
            <a:r>
              <a:rPr lang="ru-RU" dirty="0"/>
              <a:t>Продифференцировав C по q и приравняв производную нулю, получим для оптимального размера партии поставки:</a:t>
            </a:r>
          </a:p>
          <a:p>
            <a:endParaRPr lang="ru-RU" dirty="0" smtClean="0"/>
          </a:p>
          <a:p>
            <a:r>
              <a:rPr lang="ru-RU" dirty="0"/>
              <a:t>Подставив q  в формулу для суммарных издержек,  получим минимально возможные издержки в системе:</a:t>
            </a:r>
          </a:p>
          <a:p>
            <a:endParaRPr lang="ru-RU" dirty="0" smtClean="0"/>
          </a:p>
          <a:p>
            <a:r>
              <a:rPr lang="ru-RU" dirty="0"/>
              <a:t>остальные параметры: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033" y="3538867"/>
            <a:ext cx="175260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31" y="4722263"/>
            <a:ext cx="1219200" cy="323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007" y="5313033"/>
            <a:ext cx="1257300" cy="561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294" y="5322338"/>
            <a:ext cx="1533525" cy="600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206" y="2510497"/>
            <a:ext cx="2219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26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Листинг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2464" y="1493821"/>
            <a:ext cx="8915400" cy="4273235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команда выводит график затрат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CommandButton1_Click()</a:t>
            </a:r>
          </a:p>
          <a:p>
            <a:pPr marL="0" indent="0">
              <a:buNone/>
            </a:pPr>
            <a:r>
              <a:rPr lang="en-US" dirty="0"/>
              <a:t>Range("C17:D26").</a:t>
            </a:r>
            <a:r>
              <a:rPr lang="en-US" dirty="0" smtClean="0"/>
              <a:t>Select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//добавляет </a:t>
            </a:r>
            <a:r>
              <a:rPr lang="ru-RU" dirty="0" err="1" smtClean="0">
                <a:solidFill>
                  <a:srgbClr val="92D050"/>
                </a:solidFill>
              </a:rPr>
              <a:t>чарт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Charts.Add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//задает его тип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ActiveChart.ChartType</a:t>
            </a:r>
            <a:r>
              <a:rPr lang="en-US" dirty="0"/>
              <a:t> = </a:t>
            </a:r>
            <a:r>
              <a:rPr lang="en-US" dirty="0" err="1" smtClean="0"/>
              <a:t>xlXYScatterSmoothNoMarkers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//задает диапазон значений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ActiveChart.SetSourceData</a:t>
            </a:r>
            <a:r>
              <a:rPr lang="en-US" dirty="0"/>
              <a:t> Source:=Sheets("</a:t>
            </a:r>
            <a:r>
              <a:rPr lang="ru-RU" dirty="0"/>
              <a:t>Основная задача").</a:t>
            </a:r>
            <a:r>
              <a:rPr lang="en-US" dirty="0"/>
              <a:t>Range("C17:D26"), </a:t>
            </a:r>
            <a:r>
              <a:rPr lang="en-US" dirty="0" err="1"/>
              <a:t>PlotBy</a:t>
            </a:r>
            <a:r>
              <a:rPr lang="en-US" dirty="0"/>
              <a:t>:= _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ActiveChart.Location</a:t>
            </a:r>
            <a:r>
              <a:rPr lang="en-US" dirty="0"/>
              <a:t> Where:=</a:t>
            </a:r>
            <a:r>
              <a:rPr lang="en-US" dirty="0" err="1"/>
              <a:t>xlLocationAsNewSheet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ChartTitle.Characters.Text</a:t>
            </a:r>
            <a:r>
              <a:rPr lang="en-US" dirty="0"/>
              <a:t> = "</a:t>
            </a:r>
            <a:r>
              <a:rPr lang="ru-RU" dirty="0"/>
              <a:t>Функция затрат "</a:t>
            </a:r>
          </a:p>
          <a:p>
            <a:pPr marL="0" indent="0">
              <a:buNone/>
            </a:pPr>
            <a:r>
              <a:rPr lang="ru-RU" dirty="0"/>
              <a:t>        .</a:t>
            </a:r>
            <a:r>
              <a:rPr lang="en-US" dirty="0"/>
              <a:t>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"q"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"C"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xlCategory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ActiveChart.HasLegend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1639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Листинг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47319"/>
            <a:ext cx="8915400" cy="4163903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//команда выводит график изменения запаса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CommandButton2_Click()</a:t>
            </a:r>
          </a:p>
          <a:p>
            <a:pPr marL="0" indent="0">
              <a:buNone/>
            </a:pPr>
            <a:r>
              <a:rPr lang="en-US" dirty="0"/>
              <a:t>Range("P17:Q50").</a:t>
            </a:r>
            <a:r>
              <a:rPr lang="en-US" dirty="0" smtClean="0"/>
              <a:t>Select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//добавляет </a:t>
            </a:r>
            <a:r>
              <a:rPr lang="ru-RU" dirty="0" err="1" smtClean="0">
                <a:solidFill>
                  <a:srgbClr val="92D050"/>
                </a:solidFill>
              </a:rPr>
              <a:t>чарт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Charts.Add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//устанавливает его тип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ActiveChart.ChartType</a:t>
            </a:r>
            <a:r>
              <a:rPr lang="en-US" dirty="0"/>
              <a:t> = </a:t>
            </a:r>
            <a:r>
              <a:rPr lang="en-US" dirty="0" err="1" smtClean="0"/>
              <a:t>xlXYScatterLinesNoMarkers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//задает диапазон значений </a:t>
            </a:r>
            <a:r>
              <a:rPr lang="ru-RU" dirty="0" err="1" smtClean="0">
                <a:solidFill>
                  <a:srgbClr val="92D050"/>
                </a:solidFill>
              </a:rPr>
              <a:t>чарт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ActiveChart.SetSourceData</a:t>
            </a:r>
            <a:r>
              <a:rPr lang="en-US" dirty="0"/>
              <a:t> Source:=Sheets("</a:t>
            </a:r>
            <a:r>
              <a:rPr lang="ru-RU" dirty="0"/>
              <a:t>Основная задача").</a:t>
            </a:r>
            <a:r>
              <a:rPr lang="en-US" dirty="0"/>
              <a:t>Range("P17:Q50"), </a:t>
            </a:r>
            <a:r>
              <a:rPr lang="en-US" dirty="0" err="1"/>
              <a:t>PlotBy</a:t>
            </a:r>
            <a:r>
              <a:rPr lang="en-US" dirty="0"/>
              <a:t>:= _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ActiveChart.Location</a:t>
            </a:r>
            <a:r>
              <a:rPr lang="en-US" dirty="0"/>
              <a:t> Where:=</a:t>
            </a:r>
            <a:r>
              <a:rPr lang="en-US" dirty="0" err="1"/>
              <a:t>xlLocationAsNewSheet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ChartTitle.Characters.Text</a:t>
            </a:r>
            <a:r>
              <a:rPr lang="en-US" dirty="0"/>
              <a:t> = "</a:t>
            </a:r>
            <a:r>
              <a:rPr lang="ru-RU" dirty="0"/>
              <a:t>Изменение запаса "</a:t>
            </a:r>
          </a:p>
          <a:p>
            <a:pPr marL="0" indent="0">
              <a:buNone/>
            </a:pPr>
            <a:r>
              <a:rPr lang="ru-RU" dirty="0"/>
              <a:t>        .</a:t>
            </a:r>
            <a:r>
              <a:rPr lang="en-US" dirty="0"/>
              <a:t>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"t"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"Q"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xlCategory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ActiveChart.HasLegend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End Sub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9759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Результат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50299"/>
            <a:ext cx="6978252" cy="48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794</Words>
  <Application>Microsoft Office PowerPoint</Application>
  <PresentationFormat>Широкоэкранный</PresentationFormat>
  <Paragraphs>110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Легкий дым</vt:lpstr>
      <vt:lpstr>Лабораторная работа № 3:  «Моделирование задачи управления запасами при производственных поставках»</vt:lpstr>
      <vt:lpstr>Презентация PowerPoint</vt:lpstr>
      <vt:lpstr>Задание(вариант 10)</vt:lpstr>
      <vt:lpstr>Общие сведения</vt:lpstr>
      <vt:lpstr>Общие сведения</vt:lpstr>
      <vt:lpstr>Общие сведения</vt:lpstr>
      <vt:lpstr>Листинг</vt:lpstr>
      <vt:lpstr>Листинг</vt:lpstr>
      <vt:lpstr>Результат</vt:lpstr>
      <vt:lpstr>Графики</vt:lpstr>
      <vt:lpstr>Вопросы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3:  «Моделирование задачи управления запасами при производственных поставках»</dc:title>
  <dc:creator>mron</dc:creator>
  <cp:lastModifiedBy>mron</cp:lastModifiedBy>
  <cp:revision>9</cp:revision>
  <dcterms:created xsi:type="dcterms:W3CDTF">2017-03-17T07:39:13Z</dcterms:created>
  <dcterms:modified xsi:type="dcterms:W3CDTF">2017-03-27T09:50:17Z</dcterms:modified>
</cp:coreProperties>
</file>