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2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5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0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9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9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8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8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982DE-DE8E-454B-815A-ACAC31D3E747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337F44-FB64-4632-AF7B-3E67BD72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B050"/>
                </a:solidFill>
              </a:rPr>
              <a:t>Лабораторная работа № </a:t>
            </a:r>
            <a:r>
              <a:rPr lang="ru-RU" sz="2800" b="1" dirty="0" smtClean="0">
                <a:solidFill>
                  <a:srgbClr val="00B050"/>
                </a:solidFill>
              </a:rPr>
              <a:t>4:</a:t>
            </a:r>
            <a:r>
              <a:rPr lang="ru-RU" sz="2800" dirty="0">
                <a:solidFill>
                  <a:srgbClr val="00B050"/>
                </a:solidFill>
              </a:rPr>
              <a:t/>
            </a:r>
            <a:br>
              <a:rPr lang="ru-RU" sz="2800" dirty="0">
                <a:solidFill>
                  <a:srgbClr val="00B050"/>
                </a:solidFill>
              </a:rPr>
            </a:b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chemeClr val="accent3"/>
                </a:solidFill>
              </a:rPr>
              <a:t>«</a:t>
            </a:r>
            <a:r>
              <a:rPr lang="ru-RU" sz="2800" dirty="0"/>
              <a:t>Моделирование задачи управления запасами, включающей штрафы</a:t>
            </a:r>
            <a:r>
              <a:rPr lang="ru-RU" sz="2800" dirty="0" smtClean="0">
                <a:solidFill>
                  <a:schemeClr val="accent3"/>
                </a:solidFill>
              </a:rPr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4773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7200" dirty="0">
                <a:solidFill>
                  <a:srgbClr val="00B050"/>
                </a:solidFill>
              </a:rPr>
              <a:t>Направление:</a:t>
            </a:r>
            <a:r>
              <a:rPr lang="ru-RU" sz="7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7200" dirty="0">
                <a:solidFill>
                  <a:schemeClr val="accent3"/>
                </a:solidFill>
              </a:rPr>
              <a:t>09.03.03 «Прикладная </a:t>
            </a:r>
            <a:r>
              <a:rPr lang="ru-RU" sz="7200" dirty="0" smtClean="0">
                <a:solidFill>
                  <a:schemeClr val="accent3"/>
                </a:solidFill>
              </a:rPr>
              <a:t>информатика» </a:t>
            </a:r>
          </a:p>
          <a:p>
            <a:pPr algn="l"/>
            <a:r>
              <a:rPr lang="ru-RU" sz="7200" dirty="0" smtClean="0">
                <a:solidFill>
                  <a:srgbClr val="00B050"/>
                </a:solidFill>
              </a:rPr>
              <a:t>Дисциплина</a:t>
            </a:r>
            <a:r>
              <a:rPr lang="ru-RU" sz="7200" dirty="0" smtClean="0">
                <a:solidFill>
                  <a:srgbClr val="92D050"/>
                </a:solidFill>
              </a:rPr>
              <a:t>: </a:t>
            </a:r>
            <a:r>
              <a:rPr lang="ru-RU" sz="7200" dirty="0" smtClean="0"/>
              <a:t>«</a:t>
            </a:r>
            <a:r>
              <a:rPr lang="ru-RU" sz="7200" dirty="0" smtClean="0">
                <a:solidFill>
                  <a:schemeClr val="accent3"/>
                </a:solidFill>
              </a:rPr>
              <a:t>Информационные системы и технологии»</a:t>
            </a:r>
            <a:endParaRPr lang="ru-RU" sz="72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ru-RU" sz="7200" dirty="0" smtClean="0">
                <a:solidFill>
                  <a:srgbClr val="00B050"/>
                </a:solidFill>
              </a:rPr>
              <a:t>Преподаватель</a:t>
            </a:r>
            <a:r>
              <a:rPr lang="ru-RU" sz="7200" dirty="0">
                <a:solidFill>
                  <a:srgbClr val="92D050"/>
                </a:solidFill>
              </a:rPr>
              <a:t>:</a:t>
            </a:r>
            <a:r>
              <a:rPr lang="ru-RU" sz="7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7200" dirty="0">
                <a:solidFill>
                  <a:schemeClr val="accent3"/>
                </a:solidFill>
              </a:rPr>
              <a:t>Кушнир Надежда Владимировна        </a:t>
            </a:r>
            <a:endParaRPr lang="ru-RU" sz="7200" dirty="0" smtClean="0">
              <a:solidFill>
                <a:schemeClr val="accent3"/>
              </a:solidFill>
            </a:endParaRPr>
          </a:p>
          <a:p>
            <a:pPr algn="l"/>
            <a:r>
              <a:rPr lang="ru-RU" sz="7200" dirty="0" smtClean="0">
                <a:solidFill>
                  <a:srgbClr val="00B050"/>
                </a:solidFill>
              </a:rPr>
              <a:t>Подготовил</a:t>
            </a:r>
            <a:r>
              <a:rPr lang="ru-RU" sz="7200" dirty="0" smtClean="0">
                <a:solidFill>
                  <a:srgbClr val="92D050"/>
                </a:solidFill>
              </a:rPr>
              <a:t> </a:t>
            </a:r>
            <a:r>
              <a:rPr lang="ru-RU" sz="7200" dirty="0">
                <a:solidFill>
                  <a:srgbClr val="00B050"/>
                </a:solidFill>
              </a:rPr>
              <a:t>студент</a:t>
            </a:r>
            <a:r>
              <a:rPr lang="ru-RU" sz="7200" dirty="0">
                <a:solidFill>
                  <a:srgbClr val="92D050"/>
                </a:solidFill>
              </a:rPr>
              <a:t> </a:t>
            </a:r>
            <a:r>
              <a:rPr lang="ru-RU" sz="7200" dirty="0">
                <a:solidFill>
                  <a:schemeClr val="accent3"/>
                </a:solidFill>
              </a:rPr>
              <a:t>15-КБ-ПИ1 Ручка Артем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7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4454" y="1199415"/>
            <a:ext cx="9601196" cy="69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Общий вид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02" y="2475700"/>
            <a:ext cx="4457301" cy="33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4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Построенные графики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93752"/>
            <a:ext cx="4771521" cy="2992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93" y="2693752"/>
            <a:ext cx="4678353" cy="29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20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Цель  работы </a:t>
            </a:r>
            <a:r>
              <a:rPr lang="ru-RU" dirty="0"/>
              <a:t>- моделирование на ЭВМ основной задачи управления запасами и исследование системы управления  запасами  на разработанной модели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i="1" dirty="0">
                <a:solidFill>
                  <a:srgbClr val="00B050"/>
                </a:solidFill>
              </a:rPr>
              <a:t>Порядок выполнения работы:</a:t>
            </a:r>
            <a:endParaRPr lang="ru-RU" dirty="0">
              <a:solidFill>
                <a:srgbClr val="00B050"/>
              </a:solidFill>
            </a:endParaRPr>
          </a:p>
          <a:p>
            <a:pPr lvl="0"/>
            <a:r>
              <a:rPr lang="ru-RU" dirty="0"/>
              <a:t>ознакомиться с описанием работы;</a:t>
            </a:r>
          </a:p>
          <a:p>
            <a:pPr lvl="0"/>
            <a:r>
              <a:rPr lang="ru-RU" dirty="0"/>
              <a:t>разработать  схему алгоритма и программу реализации модели на ЭВМ;</a:t>
            </a:r>
          </a:p>
          <a:p>
            <a:pPr lvl="0"/>
            <a:r>
              <a:rPr lang="ru-RU" dirty="0"/>
              <a:t>ввести программу в ЭВМ и произвести её отладку;</a:t>
            </a:r>
          </a:p>
          <a:p>
            <a:pPr lvl="0"/>
            <a:r>
              <a:rPr lang="ru-RU" dirty="0"/>
              <a:t>провести в соответствии с заданием исследования на модели;</a:t>
            </a:r>
          </a:p>
          <a:p>
            <a:pPr lvl="0"/>
            <a:r>
              <a:rPr lang="ru-RU" dirty="0"/>
              <a:t>оформить отчет.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 интервал времени Т требуется поставить со склада заказчику q единиц товара. Скорость отгрузки товара- постоянная и составляет  d </a:t>
            </a:r>
            <a:r>
              <a:rPr lang="ru-RU" dirty="0" err="1"/>
              <a:t>ед.в</a:t>
            </a:r>
            <a:r>
              <a:rPr lang="ru-RU" dirty="0"/>
              <a:t> единицу времени ,т.е. q=</a:t>
            </a:r>
            <a:r>
              <a:rPr lang="ru-RU" dirty="0" err="1"/>
              <a:t>dT</a:t>
            </a:r>
            <a:r>
              <a:rPr lang="ru-RU" dirty="0"/>
              <a:t> .Значения q и Т зафиксированы договором. В случае, если в единицу времени заказчику  будет  недопоставлена единица товара,  с исполнителя взимается штраф Н рублей.  Иногда выгоднее платить штрафы за недопоставку Заказчику товара, чтобы суммарные </a:t>
            </a:r>
            <a:r>
              <a:rPr lang="ru-RU" dirty="0" smtClean="0"/>
              <a:t>издержки</a:t>
            </a:r>
            <a:r>
              <a:rPr lang="en-US" dirty="0" smtClean="0"/>
              <a:t>(</a:t>
            </a:r>
            <a:r>
              <a:rPr lang="ru-RU" dirty="0" smtClean="0"/>
              <a:t>Рисунок </a:t>
            </a:r>
            <a:r>
              <a:rPr lang="en-US" dirty="0" smtClean="0"/>
              <a:t>1)</a:t>
            </a:r>
            <a:r>
              <a:rPr lang="ru-RU" dirty="0" smtClean="0"/>
              <a:t> свести </a:t>
            </a:r>
            <a:r>
              <a:rPr lang="ru-RU" dirty="0"/>
              <a:t>к минимуму.  Поэтому управление запасами может быть организовано следующим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142763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2" y="2718411"/>
            <a:ext cx="5286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начале периода Т производится накопление запасов в размере y&lt;q. Затем производится равномерная отгрузка товара Заказчику, со скоростью d. По истечении времени </a:t>
            </a:r>
            <a:r>
              <a:rPr lang="ru-RU" dirty="0" err="1"/>
              <a:t>t</a:t>
            </a:r>
            <a:r>
              <a:rPr lang="ru-RU" baseline="-25000" dirty="0" err="1"/>
              <a:t>c</a:t>
            </a:r>
            <a:r>
              <a:rPr lang="ru-RU" dirty="0"/>
              <a:t> запасы снижаются до нуля и в течение времени t накапливаются до уровня Q =q - y,  невыполненные  заявки,  за  которые положено платить штрафы.</a:t>
            </a:r>
          </a:p>
          <a:p>
            <a:r>
              <a:rPr lang="ru-RU" dirty="0"/>
              <a:t>Невыполненные заявки будут удовлетворены как только поступит следующая  партия  товаров в количестве q ,а на складе вновь будет находиться исходный уровень запасов, равный y (рисунок </a:t>
            </a:r>
            <a:r>
              <a:rPr lang="ru-RU" dirty="0" smtClean="0"/>
              <a:t>1</a:t>
            </a:r>
            <a:r>
              <a:rPr lang="ru-RU" dirty="0"/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1520043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этой  задаче требуется определить оптимальное значение начального уровня запасов y.</a:t>
            </a:r>
          </a:p>
          <a:p>
            <a:r>
              <a:rPr lang="ru-RU" dirty="0"/>
              <a:t>Суммарные издержки С, зависящие от уровня имеют две составляющие: издержки на хранение запасов в интервале </a:t>
            </a:r>
            <a:r>
              <a:rPr lang="ru-RU" dirty="0" err="1"/>
              <a:t>t</a:t>
            </a:r>
            <a:r>
              <a:rPr lang="ru-RU" baseline="-25000" dirty="0" err="1"/>
              <a:t>c</a:t>
            </a:r>
            <a:r>
              <a:rPr lang="ru-RU" dirty="0"/>
              <a:t>; издержки на штрафы в интервале t .</a:t>
            </a:r>
          </a:p>
          <a:p>
            <a:r>
              <a:rPr lang="ru-RU" dirty="0"/>
              <a:t>Учитывая, что отгрузка товаров и накопление оштрафованных заявок имеют одинаковые скорости, равные , получим для С: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709" y="5146990"/>
            <a:ext cx="2066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5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Продифференцировав C по у и приравняв производную нулю, получим оптимальное значение у 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Подставив y  в формулу для C, </a:t>
            </a:r>
            <a:r>
              <a:rPr lang="ru-RU" dirty="0" smtClean="0"/>
              <a:t>получим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Остальные </a:t>
            </a:r>
            <a:r>
              <a:rPr lang="ru-RU" dirty="0"/>
              <a:t>оптимальные параметры определяются по формулам: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61" y="2947939"/>
            <a:ext cx="1104900" cy="752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61" y="3595110"/>
            <a:ext cx="1857375" cy="781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39" y="5014912"/>
            <a:ext cx="1028700" cy="485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854" y="5014912"/>
            <a:ext cx="1162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Листинг. График функции затрат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5226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Private Sub CommandButton1_Click()</a:t>
            </a:r>
          </a:p>
          <a:p>
            <a:pPr marL="0" indent="0">
              <a:buNone/>
            </a:pPr>
            <a:r>
              <a:rPr lang="en-US" dirty="0"/>
              <a:t>Range("C16:D33").</a:t>
            </a:r>
            <a:r>
              <a:rPr lang="en-US" dirty="0" smtClean="0"/>
              <a:t>Select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//добавляем график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Charts.Add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//указываем тип графика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ActiveChart.ChartType</a:t>
            </a:r>
            <a:r>
              <a:rPr lang="en-US" dirty="0"/>
              <a:t> = </a:t>
            </a:r>
            <a:r>
              <a:rPr lang="en-US" dirty="0" err="1" smtClean="0"/>
              <a:t>xlXYScatterSmoothNoMarkers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//указываем диапазон данных графика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ActiveChart.SetSourceData</a:t>
            </a:r>
            <a:r>
              <a:rPr lang="en-US" dirty="0"/>
              <a:t> Source:=Sheets("H=5H").Range("C16:D33"), </a:t>
            </a:r>
            <a:r>
              <a:rPr lang="en-US" dirty="0" err="1"/>
              <a:t>PlotBy</a:t>
            </a:r>
            <a:r>
              <a:rPr lang="en-US" dirty="0"/>
              <a:t>:= _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ActiveChart.Location</a:t>
            </a:r>
            <a:r>
              <a:rPr lang="en-US" dirty="0"/>
              <a:t> Where:=</a:t>
            </a:r>
            <a:r>
              <a:rPr lang="en-US" dirty="0" err="1"/>
              <a:t>xlLocationAsNewSheet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ChartTitle.Characters.Text</a:t>
            </a:r>
            <a:r>
              <a:rPr lang="en-US" dirty="0"/>
              <a:t> = "</a:t>
            </a:r>
            <a:r>
              <a:rPr lang="ru-RU" dirty="0"/>
              <a:t>Функция затрат "</a:t>
            </a:r>
          </a:p>
          <a:p>
            <a:pPr marL="0" indent="0">
              <a:buNone/>
            </a:pPr>
            <a:r>
              <a:rPr lang="ru-RU" dirty="0"/>
              <a:t>        .</a:t>
            </a:r>
            <a:r>
              <a:rPr lang="en-US" dirty="0"/>
              <a:t>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"y"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"C"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xlCategory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ActiveChart.HasLegend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00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Листинг. График функции изменения запаса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3745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Private Sub CommandButton2_Click()</a:t>
            </a:r>
          </a:p>
          <a:p>
            <a:pPr marL="0" indent="0">
              <a:buNone/>
            </a:pPr>
            <a:r>
              <a:rPr lang="en-US" dirty="0"/>
              <a:t>Range("L16:M40").</a:t>
            </a:r>
            <a:r>
              <a:rPr lang="en-US" dirty="0" smtClean="0"/>
              <a:t>Select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//добавляем график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Charts.Add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//указываем тип графика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ActiveChart.ChartType</a:t>
            </a:r>
            <a:r>
              <a:rPr lang="en-US" dirty="0"/>
              <a:t> = </a:t>
            </a:r>
            <a:r>
              <a:rPr lang="en-US" dirty="0" err="1" smtClean="0"/>
              <a:t>xlXYScatterLinesNoMarkers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//указываем диапазон значений графика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ActiveChart.SetSourceData</a:t>
            </a:r>
            <a:r>
              <a:rPr lang="en-US" dirty="0"/>
              <a:t> Source:=Sheets("H=5H").Range("L16:M40"), </a:t>
            </a:r>
            <a:r>
              <a:rPr lang="en-US" dirty="0" err="1"/>
              <a:t>PlotBy</a:t>
            </a:r>
            <a:r>
              <a:rPr lang="en-US" dirty="0"/>
              <a:t>:= _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ActiveChart.Location</a:t>
            </a:r>
            <a:r>
              <a:rPr lang="en-US" dirty="0"/>
              <a:t> Where:=</a:t>
            </a:r>
            <a:r>
              <a:rPr lang="en-US" dirty="0" err="1"/>
              <a:t>xlLocationAsNewSheet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ChartTitle.Characters.Text</a:t>
            </a:r>
            <a:r>
              <a:rPr lang="en-US" dirty="0"/>
              <a:t> = "</a:t>
            </a:r>
            <a:r>
              <a:rPr lang="ru-RU" dirty="0"/>
              <a:t>Изменение запаса "</a:t>
            </a:r>
          </a:p>
          <a:p>
            <a:pPr marL="0" indent="0">
              <a:buNone/>
            </a:pPr>
            <a:r>
              <a:rPr lang="ru-RU" dirty="0"/>
              <a:t>        .</a:t>
            </a:r>
            <a:r>
              <a:rPr lang="en-US" dirty="0"/>
              <a:t>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"t"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"Q"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xlCategory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ActiveChart.HasLegend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End Sub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50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666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Лабораторная работа № 4:  «Моделирование задачи управления запасами, включающей штрафы»</vt:lpstr>
      <vt:lpstr>Цель  работы</vt:lpstr>
      <vt:lpstr>Общие сведения</vt:lpstr>
      <vt:lpstr>Общие сведения</vt:lpstr>
      <vt:lpstr>Общие сведения</vt:lpstr>
      <vt:lpstr>Общие сведения</vt:lpstr>
      <vt:lpstr>Общие сведения</vt:lpstr>
      <vt:lpstr>Листинг. График функции затрат</vt:lpstr>
      <vt:lpstr>Листинг. График функции изменения запаса</vt:lpstr>
      <vt:lpstr>Общий вид</vt:lpstr>
      <vt:lpstr>Построенные графики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4:  «Моделирование задачи управления запасами, включающей штрафы»</dc:title>
  <dc:creator>mron</dc:creator>
  <cp:lastModifiedBy>mron</cp:lastModifiedBy>
  <cp:revision>7</cp:revision>
  <dcterms:created xsi:type="dcterms:W3CDTF">2017-03-31T05:05:49Z</dcterms:created>
  <dcterms:modified xsi:type="dcterms:W3CDTF">2017-04-06T08:53:47Z</dcterms:modified>
</cp:coreProperties>
</file>