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on" initials="m" lastIdx="1" clrIdx="0">
    <p:extLst>
      <p:ext uri="{19B8F6BF-5375-455C-9EA6-DF929625EA0E}">
        <p15:presenceInfo xmlns:p15="http://schemas.microsoft.com/office/powerpoint/2012/main" userId="mr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7T08:44:21.82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4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99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08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57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3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387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20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861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30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2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9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83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2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8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1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75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27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716DE-1F26-4382-BC93-F47D05AA4033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5DB7-4E4B-419C-AFFE-C51C7F05C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684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https://slovari.yandex.ru/~%D0%BA%D0%BD%D0%B8%D0%B3%D0%B8/%D0%9B%D0%BE%D0%BF%D0%B0%D1%82%D0%BD%D0%B8%D0%BA%D0%BE%D0%B2/%D0%A0%D0%B5%D1%88%D0%B5%D0%BD%D0%B8%D0%B5/" TargetMode="External"/><Relationship Id="rId7" Type="http://schemas.openxmlformats.org/officeDocument/2006/relationships/hyperlink" Target="https://slovari.yandex.ru/~%D0%BA%D0%BD%D0%B8%D0%B3%D0%B8/%D0%9B%D0%BE%D0%BF%D0%B0%D1%82%D0%BD%D0%B8%D0%BA%D0%BE%D0%B2/%D0%9B%D0%B8%D0%BD%D0%B5%D0%B9%D0%BD%D0%B0%D1%8F%20%D0%BA%D0%BE%D0%BC%D0%B1%D0%B8%D0%BD%D0%B0%D1%86%D0%B8%D1%8F%20%D0%B2%D0%B5%D0%BA%D1%82%D0%BE%D1%80%D0%BE%D0%B2/" TargetMode="External"/><Relationship Id="rId2" Type="http://schemas.openxmlformats.org/officeDocument/2006/relationships/hyperlink" Target="https://slovari.yandex.ru/~%D0%BA%D0%BD%D0%B8%D0%B3%D0%B8/%D0%9B%D0%BE%D0%BF%D0%B0%D1%82%D0%BD%D0%B8%D0%BA%D0%BE%D0%B2/%D0%9B%D0%B8%D0%BD%D0%B5%D0%B9%D0%BD%D0%BE%D0%B5%20%D0%BF%D1%80%D0%BE%D0%B3%D1%80%D0%B0%D0%BC%D0%BC%D0%B8%D1%80%D0%BE%D0%B2%D0%B0%D0%BD%D0%B8%D0%B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ovari.yandex.ru/~%D0%BA%D0%BD%D0%B8%D0%B3%D0%B8/%D0%9B%D0%BE%D0%BF%D0%B0%D1%82%D0%BD%D0%B8%D0%BA%D0%BE%D0%B2/%D0%9B%D0%B8%D0%BD%D0%B5%D0%B9%D0%BD%D0%BE%D0%B5%20%D0%BE%D0%B3%D1%80%D0%B0%D0%BD%D0%B8%D1%87%D0%B5%D0%BD%D0%B8%D0%B5/" TargetMode="External"/><Relationship Id="rId5" Type="http://schemas.openxmlformats.org/officeDocument/2006/relationships/hyperlink" Target="https://slovari.yandex.ru/~%D0%BA%D0%BD%D0%B8%D0%B3%D0%B8/%D0%9B%D0%BE%D0%BF%D0%B0%D1%82%D0%BD%D0%B8%D0%BA%D0%BE%D0%B2/%D0%9E%D0%B1%D0%BB%D0%B0%D1%81%D1%82%D1%8C%20%D0%B4%D0%BE%D0%BF%D1%83%D1%81%D1%82%D0%B8%D0%BC%D1%8B%D1%85%20%D1%80%D0%B5%D1%88%D0%B5%D0%BD%D0%B8%D0%B9/" TargetMode="External"/><Relationship Id="rId4" Type="http://schemas.openxmlformats.org/officeDocument/2006/relationships/hyperlink" Target="https://slovari.yandex.ru/~%D0%BA%D0%BD%D0%B8%D0%B3%D0%B8/%D0%9B%D0%BE%D0%BF%D0%B0%D1%82%D0%BD%D0%B8%D0%BA%D0%BE%D0%B2/%D0%92%D0%B5%D1%80%D1%88%D0%B8%D0%BD%D0%B0%20%D0%B3%D1%80%D0%B0%D1%84%D0%B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b="1" dirty="0">
                <a:solidFill>
                  <a:srgbClr val="00B050"/>
                </a:solidFill>
              </a:rPr>
              <a:t>Лабораторная работа </a:t>
            </a:r>
            <a:r>
              <a:rPr lang="ru-RU" sz="3200" b="1">
                <a:solidFill>
                  <a:srgbClr val="00B050"/>
                </a:solidFill>
              </a:rPr>
              <a:t>№ </a:t>
            </a:r>
            <a:r>
              <a:rPr lang="ru-RU" sz="3200" b="1" smtClean="0">
                <a:solidFill>
                  <a:srgbClr val="00B050"/>
                </a:solidFill>
              </a:rPr>
              <a:t>5:</a:t>
            </a:r>
            <a:r>
              <a:rPr lang="ru-RU" sz="3200" dirty="0">
                <a:solidFill>
                  <a:srgbClr val="00B050"/>
                </a:solidFill>
              </a:rPr>
              <a:t/>
            </a:r>
            <a:br>
              <a:rPr lang="ru-RU" sz="3200" dirty="0">
                <a:solidFill>
                  <a:srgbClr val="00B050"/>
                </a:solidFill>
              </a:rPr>
            </a:b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«Моделирование задачи линейного программирования»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81937" y="2733709"/>
            <a:ext cx="3194561" cy="1439501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ru-RU" dirty="0">
                <a:solidFill>
                  <a:srgbClr val="FF0000"/>
                </a:solidFill>
              </a:rPr>
              <a:t>Направление: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dirty="0"/>
              <a:t>09.03.03 «Прикладная информатика» </a:t>
            </a:r>
          </a:p>
          <a:p>
            <a:pPr algn="l"/>
            <a:r>
              <a:rPr lang="ru-RU" dirty="0">
                <a:solidFill>
                  <a:srgbClr val="FF0000"/>
                </a:solidFill>
              </a:rPr>
              <a:t>Дисциплина:</a:t>
            </a:r>
            <a:r>
              <a:rPr lang="ru-RU" dirty="0">
                <a:solidFill>
                  <a:srgbClr val="92D050"/>
                </a:solidFill>
              </a:rPr>
              <a:t> </a:t>
            </a:r>
            <a:r>
              <a:rPr lang="ru-RU" dirty="0"/>
              <a:t>«Информационные системы и технологии»</a:t>
            </a:r>
          </a:p>
          <a:p>
            <a:pPr algn="l"/>
            <a:r>
              <a:rPr lang="ru-RU" dirty="0">
                <a:solidFill>
                  <a:srgbClr val="FF0000"/>
                </a:solidFill>
              </a:rPr>
              <a:t>Преподаватель:</a:t>
            </a:r>
            <a:r>
              <a:rPr lang="ru-RU" dirty="0"/>
              <a:t> Кушнир Надежда Владимировна        </a:t>
            </a:r>
          </a:p>
          <a:p>
            <a:pPr algn="l"/>
            <a:r>
              <a:rPr lang="ru-RU" dirty="0">
                <a:solidFill>
                  <a:srgbClr val="FF0000"/>
                </a:solidFill>
              </a:rPr>
              <a:t>Подготовил студент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15-КБ-ПИ1 Ручка Артем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573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Цель 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Цель работы </a:t>
            </a:r>
            <a:r>
              <a:rPr lang="ru-RU" dirty="0"/>
              <a:t>– овладеть приёмами моделирования задач линейного программирования (ЛП) и научиться работать с программой решения задач ЛП.</a:t>
            </a:r>
          </a:p>
          <a:p>
            <a:pPr marL="0" indent="0">
              <a:buNone/>
            </a:pPr>
            <a:r>
              <a:rPr lang="ru-RU" b="1" i="1" dirty="0">
                <a:solidFill>
                  <a:srgbClr val="FF0000"/>
                </a:solidFill>
              </a:rPr>
              <a:t>Порядок выполнения работы:</a:t>
            </a:r>
            <a:endParaRPr lang="ru-RU" dirty="0">
              <a:solidFill>
                <a:srgbClr val="FF0000"/>
              </a:solidFill>
            </a:endParaRPr>
          </a:p>
          <a:p>
            <a:pPr lvl="0"/>
            <a:r>
              <a:rPr lang="ru-RU" dirty="0"/>
              <a:t>ознакомиться с описанием работы;</a:t>
            </a:r>
          </a:p>
          <a:p>
            <a:pPr lvl="0"/>
            <a:r>
              <a:rPr lang="ru-RU" dirty="0"/>
              <a:t>выполнить работу по указанному варианту</a:t>
            </a:r>
          </a:p>
          <a:p>
            <a:pPr lvl="0"/>
            <a:r>
              <a:rPr lang="ru-RU" dirty="0"/>
              <a:t>оформить отчет.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1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Задание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921287" cy="3599316"/>
          </a:xfrm>
        </p:spPr>
        <p:txBody>
          <a:bodyPr/>
          <a:lstStyle/>
          <a:p>
            <a:pPr algn="just"/>
            <a:r>
              <a:rPr lang="ru-RU" dirty="0"/>
              <a:t>Есть три вида станков: А1,А2,А3. На этих станках последовательно обрабатываются детали четырех видов:В1,В2,В3,В4. Известно сколько часов каждая деталь изготавливается на каждом станке, сколько может проработать каждый станок и какая прибыль может быть получена при продаже одной детали каждого типа. Данные сведены в табл. 1.</a:t>
            </a:r>
          </a:p>
          <a:p>
            <a:pPr algn="just"/>
            <a:r>
              <a:rPr lang="ru-RU" dirty="0"/>
              <a:t>Требуется найти оптимальный план работы станков, т.е. установить, сколько деталей и каких видов надо выпустить, чтобы получить максимальную прибыль.</a:t>
            </a:r>
          </a:p>
        </p:txBody>
      </p:sp>
    </p:spTree>
    <p:extLst>
      <p:ext uri="{BB962C8B-B14F-4D97-AF65-F5344CB8AC3E}">
        <p14:creationId xmlns:p14="http://schemas.microsoft.com/office/powerpoint/2010/main" val="1502209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Задание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Повторите решение,  уменьшив фонд времени станка А3 до 24 часов. Сравните с 1-м решением и объясните полученное различие.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16" y="3158103"/>
            <a:ext cx="4729304" cy="337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980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Общий </a:t>
            </a:r>
            <a:r>
              <a:rPr lang="ru-RU" dirty="0" smtClean="0">
                <a:solidFill>
                  <a:srgbClr val="00B050"/>
                </a:solidFill>
              </a:rPr>
              <a:t>вид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документа </a:t>
            </a:r>
            <a:r>
              <a:rPr lang="en-US" dirty="0" smtClean="0">
                <a:solidFill>
                  <a:srgbClr val="00B050"/>
                </a:solidFill>
              </a:rPr>
              <a:t>Excel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4" y="2217957"/>
            <a:ext cx="11058475" cy="40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320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676378"/>
            <a:ext cx="9613861" cy="418162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Задача </a:t>
            </a:r>
            <a:r>
              <a:rPr lang="ru-RU" dirty="0"/>
              <a:t>ЛП в общем виде формулируется следующим образом.</a:t>
            </a:r>
          </a:p>
          <a:p>
            <a:pPr marL="0" indent="0">
              <a:buNone/>
            </a:pPr>
            <a:r>
              <a:rPr lang="ru-RU" dirty="0"/>
              <a:t>Найти экстремум (максимум или минимум функции</a:t>
            </a:r>
            <a:r>
              <a:rPr lang="ru-RU" dirty="0" smtClean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ограничениях</a:t>
            </a:r>
          </a:p>
          <a:p>
            <a:pPr marL="0" indent="0">
              <a:buNone/>
            </a:pPr>
            <a:r>
              <a:rPr lang="ru-RU" dirty="0" smtClean="0"/>
              <a:t>где </a:t>
            </a:r>
            <a:r>
              <a:rPr lang="ru-RU" dirty="0" err="1"/>
              <a:t>Xj</a:t>
            </a:r>
            <a:r>
              <a:rPr lang="ru-RU" dirty="0"/>
              <a:t> - искомые переменные;</a:t>
            </a:r>
          </a:p>
          <a:p>
            <a:pPr marL="0" indent="0">
              <a:buNone/>
            </a:pPr>
            <a:r>
              <a:rPr lang="ru-RU" dirty="0" err="1"/>
              <a:t>Cj</a:t>
            </a:r>
            <a:r>
              <a:rPr lang="ru-RU" dirty="0"/>
              <a:t> - нормы показателя эффективности;</a:t>
            </a:r>
          </a:p>
          <a:p>
            <a:pPr marL="0" indent="0">
              <a:buNone/>
            </a:pPr>
            <a:r>
              <a:rPr lang="ru-RU" dirty="0" err="1"/>
              <a:t>Aij</a:t>
            </a:r>
            <a:r>
              <a:rPr lang="ru-RU" dirty="0"/>
              <a:t> - коэффициенты затрат-выпуска;</a:t>
            </a:r>
          </a:p>
          <a:p>
            <a:pPr marL="0" indent="0">
              <a:buNone/>
            </a:pPr>
            <a:r>
              <a:rPr lang="ru-RU" dirty="0" err="1"/>
              <a:t>Bi</a:t>
            </a:r>
            <a:r>
              <a:rPr lang="ru-RU" dirty="0"/>
              <a:t> - </a:t>
            </a:r>
            <a:r>
              <a:rPr lang="ru-RU" dirty="0" err="1"/>
              <a:t>обьемы</a:t>
            </a:r>
            <a:r>
              <a:rPr lang="ru-RU" dirty="0"/>
              <a:t> ресурсов или производства;</a:t>
            </a:r>
          </a:p>
          <a:p>
            <a:pPr marL="0" indent="0">
              <a:buNone/>
            </a:pPr>
            <a:r>
              <a:rPr lang="ru-RU" dirty="0"/>
              <a:t>j - номер переменной;</a:t>
            </a:r>
          </a:p>
          <a:p>
            <a:pPr marL="0" indent="0">
              <a:buNone/>
            </a:pPr>
            <a:r>
              <a:rPr lang="ru-RU" dirty="0"/>
              <a:t>i - номер ресурса или </a:t>
            </a:r>
            <a:r>
              <a:rPr lang="ru-RU" dirty="0" smtClean="0"/>
              <a:t>продукции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776" y="3129241"/>
            <a:ext cx="2171527" cy="4593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081" y="3554185"/>
            <a:ext cx="2348667" cy="4593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48" y="3588602"/>
            <a:ext cx="1381125" cy="390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321" y="2165606"/>
            <a:ext cx="5522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1) Сформулируйте общую задачу ЛП.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525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0" y="2717119"/>
            <a:ext cx="9613861" cy="3599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rgbClr val="FF0000"/>
                </a:solidFill>
              </a:rPr>
              <a:t>БАЗИСНОЕ </a:t>
            </a:r>
            <a:r>
              <a:rPr lang="ru-RU" b="1" dirty="0">
                <a:solidFill>
                  <a:srgbClr val="FF0000"/>
                </a:solidFill>
              </a:rPr>
              <a:t>РЕШЕНИЕ</a:t>
            </a:r>
            <a:r>
              <a:rPr lang="ru-RU" dirty="0"/>
              <a:t> — термин </a:t>
            </a:r>
            <a:r>
              <a:rPr lang="ru-RU" u="sng" dirty="0">
                <a:hlinkClick r:id="rId2"/>
              </a:rPr>
              <a:t>линейного программирования</a:t>
            </a:r>
            <a:r>
              <a:rPr lang="ru-RU" dirty="0"/>
              <a:t>, одно из допустимых </a:t>
            </a:r>
            <a:r>
              <a:rPr lang="ru-RU" u="sng" dirty="0">
                <a:hlinkClick r:id="rId3"/>
              </a:rPr>
              <a:t>решений</a:t>
            </a:r>
            <a:r>
              <a:rPr lang="ru-RU" dirty="0"/>
              <a:t>, находящихся в </a:t>
            </a:r>
            <a:r>
              <a:rPr lang="ru-RU" u="sng" dirty="0">
                <a:hlinkClick r:id="rId4"/>
              </a:rPr>
              <a:t>вершинах</a:t>
            </a:r>
            <a:r>
              <a:rPr lang="ru-RU" i="1" dirty="0"/>
              <a:t> </a:t>
            </a:r>
            <a:r>
              <a:rPr lang="ru-RU" u="sng" dirty="0">
                <a:hlinkClick r:id="rId5"/>
              </a:rPr>
              <a:t>области допустимых решений</a:t>
            </a:r>
            <a:r>
              <a:rPr lang="ru-RU" dirty="0"/>
              <a:t>. Оно является решением </a:t>
            </a:r>
            <a:r>
              <a:rPr lang="ru-RU" u="sng" dirty="0">
                <a:hlinkClick r:id="rId6"/>
              </a:rPr>
              <a:t>системы линейных ограничений</a:t>
            </a:r>
            <a:r>
              <a:rPr lang="ru-RU" dirty="0"/>
              <a:t>, которое нельзя представить в виде </a:t>
            </a:r>
            <a:r>
              <a:rPr lang="ru-RU" u="sng" dirty="0">
                <a:hlinkClick r:id="rId7"/>
              </a:rPr>
              <a:t>линейной комбинации</a:t>
            </a:r>
            <a:r>
              <a:rPr lang="ru-RU" dirty="0"/>
              <a:t> никаких других решений.</a:t>
            </a:r>
          </a:p>
          <a:p>
            <a:pPr marL="0" indent="0" algn="just">
              <a:buNone/>
            </a:pPr>
            <a:r>
              <a:rPr lang="ru-RU" dirty="0"/>
              <a:t>При решении задачи линейного программирования можно поступить следующим образом: найти любое из таких “вершинных” решений — не обязательно оптимальное — и принять его за исходный пункт расчетов. Такое решение и будет базисным.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320" y="2172832"/>
            <a:ext cx="487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2) Что такое базисное решение ?</a:t>
            </a:r>
          </a:p>
        </p:txBody>
      </p:sp>
    </p:spTree>
    <p:extLst>
      <p:ext uri="{BB962C8B-B14F-4D97-AF65-F5344CB8AC3E}">
        <p14:creationId xmlns:p14="http://schemas.microsoft.com/office/powerpoint/2010/main" val="457178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0" y="2771439"/>
            <a:ext cx="9613861" cy="359931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Решение </a:t>
            </a:r>
            <a:r>
              <a:rPr lang="ru-RU" dirty="0"/>
              <a:t>задач производится симплексным методом,  суть которого  состоит в том, что:</a:t>
            </a:r>
          </a:p>
          <a:p>
            <a:pPr marL="0" indent="0" algn="just">
              <a:buNone/>
            </a:pPr>
            <a:r>
              <a:rPr lang="ru-RU" dirty="0"/>
              <a:t>а) находят опорное, т.е. базисное решение;</a:t>
            </a:r>
          </a:p>
          <a:p>
            <a:pPr marL="0" indent="0" algn="just">
              <a:buNone/>
            </a:pPr>
            <a:r>
              <a:rPr lang="ru-RU" dirty="0"/>
              <a:t>б) исследуют его на оптимальность;</a:t>
            </a:r>
          </a:p>
          <a:p>
            <a:pPr marL="0" indent="0" algn="just">
              <a:buNone/>
            </a:pPr>
            <a:r>
              <a:rPr lang="ru-RU" dirty="0"/>
              <a:t>в) в случае, если решение не оптимально, находят улучшенное решение  и т.д. пока полученное решение не удовлетворит условиям оптимальности.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0320" y="2181885"/>
            <a:ext cx="7040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3) В чем суть алгоритма симплексного метода 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810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Контрольные вопросы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735225"/>
            <a:ext cx="9613861" cy="420878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4) </a:t>
            </a:r>
            <a:r>
              <a:rPr lang="ru-RU" dirty="0"/>
              <a:t>Для того, чтобы  решить  задачу ЛП средствами </a:t>
            </a:r>
            <a:r>
              <a:rPr lang="en-US" dirty="0"/>
              <a:t>EXCEL</a:t>
            </a:r>
            <a:r>
              <a:rPr lang="ru-RU" dirty="0"/>
              <a:t>,  ее модель должна быть приведена к каноническому виду,  т.е. система ограничений должна быть представлена в виде уравнений.</a:t>
            </a:r>
          </a:p>
          <a:p>
            <a:pPr algn="just"/>
            <a:r>
              <a:rPr lang="ru-RU" dirty="0"/>
              <a:t>Для приведения неравенства к уравнению,  необходимо  в  него ввести дополнительную переменную со знаком "+" , если неравенство типа "&lt;=", и со знаком "-", если "&gt;=". При этом, во всех уравнениях системы  должны  присутствовать все переменные системы. Это достигается тем, что в уравнение, где данная переменная отсутствует, она вводится с нулевым коэффициентом.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0321" y="2199992"/>
            <a:ext cx="91133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4) Как привести систему ограничений к каноническому виду 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269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22</TotalTime>
  <Words>414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Берлин</vt:lpstr>
      <vt:lpstr>Лабораторная работа № 5:  «Моделирование задачи линейного программирования»</vt:lpstr>
      <vt:lpstr>Цель  работы</vt:lpstr>
      <vt:lpstr>Задание</vt:lpstr>
      <vt:lpstr>Задание</vt:lpstr>
      <vt:lpstr>Общий вид документа Excel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4:  «Моделирование задачи линейного программирования»</dc:title>
  <dc:creator>mron</dc:creator>
  <cp:lastModifiedBy>mron</cp:lastModifiedBy>
  <cp:revision>6</cp:revision>
  <dcterms:created xsi:type="dcterms:W3CDTF">2017-04-07T05:26:16Z</dcterms:created>
  <dcterms:modified xsi:type="dcterms:W3CDTF">2017-04-10T12:59:07Z</dcterms:modified>
</cp:coreProperties>
</file>