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59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CE478-B167-44BF-AE89-DD9D3F638122}" type="datetimeFigureOut">
              <a:rPr lang="ru-RU" smtClean="0"/>
              <a:t>10.04.2017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05443F0-35D0-4741-804A-C42EAABF9A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4887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CE478-B167-44BF-AE89-DD9D3F638122}" type="datetimeFigureOut">
              <a:rPr lang="ru-RU" smtClean="0"/>
              <a:t>10.04.2017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05443F0-35D0-4741-804A-C42EAABF9A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1001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CE478-B167-44BF-AE89-DD9D3F638122}" type="datetimeFigureOut">
              <a:rPr lang="ru-RU" smtClean="0"/>
              <a:t>10.04.2017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05443F0-35D0-4741-804A-C42EAABF9A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76762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CE478-B167-44BF-AE89-DD9D3F638122}" type="datetimeFigureOut">
              <a:rPr lang="ru-RU" smtClean="0"/>
              <a:t>10.04.2017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05443F0-35D0-4741-804A-C42EAABF9A39}" type="slidenum">
              <a:rPr lang="ru-RU" smtClean="0"/>
              <a:t>‹#›</a:t>
            </a:fld>
            <a:endParaRPr lang="ru-RU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999971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CE478-B167-44BF-AE89-DD9D3F638122}" type="datetimeFigureOut">
              <a:rPr lang="ru-RU" smtClean="0"/>
              <a:t>10.04.2017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05443F0-35D0-4741-804A-C42EAABF9A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85799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CE478-B167-44BF-AE89-DD9D3F638122}" type="datetimeFigureOut">
              <a:rPr lang="ru-RU" smtClean="0"/>
              <a:t>10.04.2017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443F0-35D0-4741-804A-C42EAABF9A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62993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CE478-B167-44BF-AE89-DD9D3F638122}" type="datetimeFigureOut">
              <a:rPr lang="ru-RU" smtClean="0"/>
              <a:t>10.04.2017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443F0-35D0-4741-804A-C42EAABF9A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04297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CE478-B167-44BF-AE89-DD9D3F638122}" type="datetimeFigureOut">
              <a:rPr lang="ru-RU" smtClean="0"/>
              <a:t>10.04.2017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443F0-35D0-4741-804A-C42EAABF9A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1821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497CE478-B167-44BF-AE89-DD9D3F638122}" type="datetimeFigureOut">
              <a:rPr lang="ru-RU" smtClean="0"/>
              <a:t>10.04.2017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05443F0-35D0-4741-804A-C42EAABF9A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4801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CE478-B167-44BF-AE89-DD9D3F638122}" type="datetimeFigureOut">
              <a:rPr lang="ru-RU" smtClean="0"/>
              <a:t>10.04.2017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443F0-35D0-4741-804A-C42EAABF9A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9295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CE478-B167-44BF-AE89-DD9D3F638122}" type="datetimeFigureOut">
              <a:rPr lang="ru-RU" smtClean="0"/>
              <a:t>10.04.2017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05443F0-35D0-4741-804A-C42EAABF9A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9691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CE478-B167-44BF-AE89-DD9D3F638122}" type="datetimeFigureOut">
              <a:rPr lang="ru-RU" smtClean="0"/>
              <a:t>10.04.2017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443F0-35D0-4741-804A-C42EAABF9A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5786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CE478-B167-44BF-AE89-DD9D3F638122}" type="datetimeFigureOut">
              <a:rPr lang="ru-RU" smtClean="0"/>
              <a:t>10.04.2017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443F0-35D0-4741-804A-C42EAABF9A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8391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CE478-B167-44BF-AE89-DD9D3F638122}" type="datetimeFigureOut">
              <a:rPr lang="ru-RU" smtClean="0"/>
              <a:t>10.04.2017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443F0-35D0-4741-804A-C42EAABF9A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1803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CE478-B167-44BF-AE89-DD9D3F638122}" type="datetimeFigureOut">
              <a:rPr lang="ru-RU" smtClean="0"/>
              <a:t>10.04.2017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443F0-35D0-4741-804A-C42EAABF9A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1960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CE478-B167-44BF-AE89-DD9D3F638122}" type="datetimeFigureOut">
              <a:rPr lang="ru-RU" smtClean="0"/>
              <a:t>10.04.2017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443F0-35D0-4741-804A-C42EAABF9A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3142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CE478-B167-44BF-AE89-DD9D3F638122}" type="datetimeFigureOut">
              <a:rPr lang="ru-RU" smtClean="0"/>
              <a:t>10.04.2017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443F0-35D0-4741-804A-C42EAABF9A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0024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7CE478-B167-44BF-AE89-DD9D3F638122}" type="datetimeFigureOut">
              <a:rPr lang="ru-RU" smtClean="0"/>
              <a:t>10.04.2017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5443F0-35D0-4741-804A-C42EAABF9A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53027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3600" b="1" dirty="0">
                <a:solidFill>
                  <a:srgbClr val="00B050"/>
                </a:solidFill>
              </a:rPr>
              <a:t>Лабораторная работа № </a:t>
            </a:r>
            <a:r>
              <a:rPr lang="ru-RU" sz="3600" b="1" dirty="0">
                <a:solidFill>
                  <a:srgbClr val="00B050"/>
                </a:solidFill>
              </a:rPr>
              <a:t>6</a:t>
            </a:r>
            <a:r>
              <a:rPr lang="ru-RU" sz="3600" b="1" dirty="0" smtClean="0">
                <a:solidFill>
                  <a:srgbClr val="00B050"/>
                </a:solidFill>
              </a:rPr>
              <a:t>:</a:t>
            </a:r>
            <a:r>
              <a:rPr lang="ru-RU" sz="3600" dirty="0">
                <a:solidFill>
                  <a:srgbClr val="00B050"/>
                </a:solidFill>
              </a:rPr>
              <a:t/>
            </a:r>
            <a:br>
              <a:rPr lang="ru-RU" sz="3600" dirty="0">
                <a:solidFill>
                  <a:srgbClr val="00B050"/>
                </a:solidFill>
              </a:rPr>
            </a:br>
            <a:r>
              <a:rPr lang="ru-RU" sz="3600" dirty="0">
                <a:solidFill>
                  <a:srgbClr val="FF0000"/>
                </a:solidFill>
              </a:rPr>
              <a:t> </a:t>
            </a:r>
            <a:r>
              <a:rPr lang="ru-RU" sz="3600" dirty="0" smtClean="0"/>
              <a:t>«</a:t>
            </a:r>
            <a:r>
              <a:rPr lang="ru-RU" sz="3600" dirty="0"/>
              <a:t>Моделирование задач линейного программирования</a:t>
            </a:r>
            <a:r>
              <a:rPr lang="ru-RU" sz="3600" dirty="0" smtClean="0"/>
              <a:t>»</a:t>
            </a:r>
            <a:endParaRPr lang="ru-RU" sz="36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9090437" y="2639828"/>
            <a:ext cx="3197980" cy="1691460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ru-RU" dirty="0">
                <a:effectLst/>
              </a:rPr>
              <a:t>Направление: </a:t>
            </a:r>
            <a:r>
              <a:rPr lang="ru-RU" dirty="0">
                <a:solidFill>
                  <a:srgbClr val="00B0F0"/>
                </a:solidFill>
                <a:effectLst/>
              </a:rPr>
              <a:t>09.03.03 «Прикладная информатика» </a:t>
            </a:r>
            <a:r>
              <a:rPr lang="ru-RU" dirty="0" smtClean="0">
                <a:effectLst/>
              </a:rPr>
              <a:t>Дисциплина</a:t>
            </a:r>
            <a:r>
              <a:rPr lang="ru-RU" dirty="0">
                <a:effectLst/>
              </a:rPr>
              <a:t>: </a:t>
            </a:r>
            <a:r>
              <a:rPr lang="ru-RU" dirty="0">
                <a:solidFill>
                  <a:srgbClr val="00B0F0"/>
                </a:solidFill>
                <a:effectLst/>
              </a:rPr>
              <a:t>«Информационные системы и </a:t>
            </a:r>
            <a:r>
              <a:rPr lang="ru-RU" dirty="0" smtClean="0">
                <a:solidFill>
                  <a:srgbClr val="00B0F0"/>
                </a:solidFill>
                <a:effectLst/>
              </a:rPr>
              <a:t>технологии»      </a:t>
            </a:r>
            <a:r>
              <a:rPr lang="ru-RU" dirty="0" smtClean="0">
                <a:effectLst/>
              </a:rPr>
              <a:t>Преподаватель</a:t>
            </a:r>
            <a:r>
              <a:rPr lang="ru-RU" dirty="0">
                <a:effectLst/>
              </a:rPr>
              <a:t>: </a:t>
            </a:r>
            <a:r>
              <a:rPr lang="ru-RU" dirty="0">
                <a:solidFill>
                  <a:srgbClr val="00B0F0"/>
                </a:solidFill>
                <a:effectLst/>
              </a:rPr>
              <a:t>Кушнир Надежда </a:t>
            </a:r>
            <a:r>
              <a:rPr lang="ru-RU" dirty="0" smtClean="0">
                <a:solidFill>
                  <a:srgbClr val="00B0F0"/>
                </a:solidFill>
                <a:effectLst/>
              </a:rPr>
              <a:t>Владимировна          </a:t>
            </a:r>
            <a:r>
              <a:rPr lang="ru-RU" dirty="0" smtClean="0">
                <a:effectLst/>
              </a:rPr>
              <a:t>Подготовил </a:t>
            </a:r>
            <a:r>
              <a:rPr lang="ru-RU" dirty="0">
                <a:effectLst/>
              </a:rPr>
              <a:t>студент </a:t>
            </a:r>
            <a:r>
              <a:rPr lang="ru-RU" dirty="0">
                <a:solidFill>
                  <a:srgbClr val="00B0F0"/>
                </a:solidFill>
                <a:effectLst/>
              </a:rPr>
              <a:t>15-КБ-ПИ1 Ручка </a:t>
            </a:r>
            <a:r>
              <a:rPr lang="ru-RU" dirty="0" smtClean="0">
                <a:solidFill>
                  <a:srgbClr val="00B0F0"/>
                </a:solidFill>
                <a:effectLst/>
              </a:rPr>
              <a:t>Артем</a:t>
            </a:r>
            <a:endParaRPr lang="ru-RU" dirty="0">
              <a:solidFill>
                <a:srgbClr val="00B0F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4698392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00B050"/>
                </a:solidFill>
              </a:rPr>
              <a:t>Цель работы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>
                <a:solidFill>
                  <a:srgbClr val="00B0F0"/>
                </a:solidFill>
                <a:effectLst/>
              </a:rPr>
              <a:t>Цель </a:t>
            </a:r>
            <a:r>
              <a:rPr lang="ru-RU" dirty="0">
                <a:solidFill>
                  <a:srgbClr val="00B0F0"/>
                </a:solidFill>
                <a:effectLst/>
              </a:rPr>
              <a:t>работы </a:t>
            </a:r>
            <a:r>
              <a:rPr lang="ru-RU" dirty="0">
                <a:effectLst/>
              </a:rPr>
              <a:t>– овладеть приёмами моделирования транспортных задач и их решения распределительным методом.</a:t>
            </a:r>
          </a:p>
          <a:p>
            <a:pPr marL="0" indent="0">
              <a:buNone/>
            </a:pPr>
            <a:endParaRPr lang="ru-RU" b="1" i="1" dirty="0" smtClean="0">
              <a:solidFill>
                <a:srgbClr val="00B050"/>
              </a:solidFill>
              <a:effectLst/>
            </a:endParaRPr>
          </a:p>
          <a:p>
            <a:pPr marL="0" indent="0">
              <a:buNone/>
            </a:pPr>
            <a:r>
              <a:rPr lang="ru-RU" b="1" i="1" dirty="0" smtClean="0">
                <a:solidFill>
                  <a:srgbClr val="00B0F0"/>
                </a:solidFill>
                <a:effectLst/>
              </a:rPr>
              <a:t>Порядок </a:t>
            </a:r>
            <a:r>
              <a:rPr lang="ru-RU" b="1" i="1" dirty="0">
                <a:solidFill>
                  <a:srgbClr val="00B0F0"/>
                </a:solidFill>
                <a:effectLst/>
              </a:rPr>
              <a:t>выполнения работы:</a:t>
            </a:r>
            <a:endParaRPr lang="ru-RU" dirty="0">
              <a:solidFill>
                <a:srgbClr val="00B0F0"/>
              </a:solidFill>
              <a:effectLst/>
            </a:endParaRPr>
          </a:p>
          <a:p>
            <a:pPr lvl="1"/>
            <a:r>
              <a:rPr lang="ru-RU" dirty="0">
                <a:effectLst/>
              </a:rPr>
              <a:t>ознакомиться с описанием работы;</a:t>
            </a:r>
          </a:p>
          <a:p>
            <a:pPr lvl="1"/>
            <a:r>
              <a:rPr lang="ru-RU" dirty="0">
                <a:effectLst/>
              </a:rPr>
              <a:t>выполнить работу по указанному варианту</a:t>
            </a:r>
          </a:p>
          <a:p>
            <a:pPr lvl="1"/>
            <a:r>
              <a:rPr lang="ru-RU" dirty="0">
                <a:effectLst/>
              </a:rPr>
              <a:t>оформить отчет.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9792522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00B050"/>
                </a:solidFill>
              </a:rPr>
              <a:t>Общие сведения</a:t>
            </a:r>
            <a:endParaRPr lang="ru-RU" dirty="0">
              <a:solidFill>
                <a:srgbClr val="00B05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effectLst/>
              </a:rPr>
              <a:t>Пусть имеется три зернохранилища и четыре мукомольных комбината, на которые необходимо развести зерно. Транспортные расходы в тысячах рублей за тонну груза представлены в первых четырех столбцах таблицы, запасы зерна в каждом хранилище в тоннах в пятом столбце, потребности зерна на комбинатах -  в шестом столбце.</a:t>
            </a:r>
          </a:p>
          <a:p>
            <a:r>
              <a:rPr lang="ru-RU" dirty="0">
                <a:effectLst/>
              </a:rPr>
              <a:t>Математическая модель транспортного типа относиться к классу моделей линейного программирования.  Каноническая форма транспортной модели имеет следующий вид.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84748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00B050"/>
                </a:solidFill>
              </a:rPr>
              <a:t>Общие сведения</a:t>
            </a:r>
            <a:endParaRPr lang="ru-RU" dirty="0">
              <a:solidFill>
                <a:srgbClr val="00B05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effectLst/>
              </a:rPr>
              <a:t>Найти такие значения переменных </a:t>
            </a:r>
            <a:r>
              <a:rPr lang="ru-RU" dirty="0" err="1">
                <a:effectLst/>
              </a:rPr>
              <a:t>Хij</a:t>
            </a:r>
            <a:r>
              <a:rPr lang="ru-RU" dirty="0">
                <a:effectLst/>
              </a:rPr>
              <a:t> ,i =1,...,</a:t>
            </a:r>
            <a:r>
              <a:rPr lang="ru-RU" dirty="0" err="1">
                <a:effectLst/>
              </a:rPr>
              <a:t>n,j</a:t>
            </a:r>
            <a:r>
              <a:rPr lang="ru-RU" dirty="0">
                <a:effectLst/>
              </a:rPr>
              <a:t>=1,...m, (</a:t>
            </a:r>
            <a:r>
              <a:rPr lang="ru-RU" dirty="0" err="1">
                <a:effectLst/>
              </a:rPr>
              <a:t>Хij</a:t>
            </a:r>
            <a:r>
              <a:rPr lang="ru-RU" dirty="0">
                <a:effectLst/>
              </a:rPr>
              <a:t>)-количество однородного груза, перевозимого из пункта отправления i в пункт назначения j ),которые удовлетворяли бы ограничениям:</a:t>
            </a:r>
          </a:p>
          <a:p>
            <a:r>
              <a:rPr lang="ru-RU" dirty="0">
                <a:effectLst/>
              </a:rPr>
              <a:t>суммарное количество груза  , вывозимого из каждого i-</a:t>
            </a:r>
            <a:r>
              <a:rPr lang="ru-RU" dirty="0" err="1">
                <a:effectLst/>
              </a:rPr>
              <a:t>го</a:t>
            </a:r>
            <a:r>
              <a:rPr lang="ru-RU" dirty="0">
                <a:effectLst/>
              </a:rPr>
              <a:t> пункта отправления, равняется запасу </a:t>
            </a:r>
            <a:r>
              <a:rPr lang="ru-RU" dirty="0" err="1">
                <a:effectLst/>
              </a:rPr>
              <a:t>Ai</a:t>
            </a:r>
            <a:r>
              <a:rPr lang="ru-RU" dirty="0">
                <a:effectLst/>
              </a:rPr>
              <a:t>  в этом </a:t>
            </a:r>
            <a:r>
              <a:rPr lang="ru-RU" dirty="0" smtClean="0">
                <a:effectLst/>
              </a:rPr>
              <a:t>пункте</a:t>
            </a:r>
          </a:p>
          <a:p>
            <a:endParaRPr lang="ru-RU" dirty="0">
              <a:effectLst/>
            </a:endParaRPr>
          </a:p>
          <a:p>
            <a:r>
              <a:rPr lang="ru-RU" dirty="0">
                <a:effectLst/>
              </a:rPr>
              <a:t>б) суммарное количество груза, ввозимого в каждый пункт назначения, равняется потребности   в этом пункте</a:t>
            </a:r>
          </a:p>
          <a:p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4150" y="4233048"/>
            <a:ext cx="3228975" cy="68580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1697" y="5421555"/>
            <a:ext cx="3257550" cy="71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666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00B050"/>
                </a:solidFill>
              </a:rPr>
              <a:t>Общие сведения</a:t>
            </a:r>
            <a:endParaRPr lang="ru-RU" dirty="0">
              <a:solidFill>
                <a:srgbClr val="00B05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effectLst/>
              </a:rPr>
              <a:t>и условиям не отрицательности</a:t>
            </a:r>
            <a:r>
              <a:rPr lang="ru-RU" dirty="0" smtClean="0">
                <a:effectLst/>
              </a:rPr>
              <a:t>:</a:t>
            </a:r>
            <a:endParaRPr lang="ru-RU" dirty="0" smtClean="0"/>
          </a:p>
          <a:p>
            <a:r>
              <a:rPr lang="ru-RU" dirty="0">
                <a:effectLst/>
              </a:rPr>
              <a:t>так, чтобы целевая функция</a:t>
            </a:r>
          </a:p>
          <a:p>
            <a:endParaRPr lang="ru-RU" dirty="0" smtClean="0"/>
          </a:p>
          <a:p>
            <a:r>
              <a:rPr lang="ru-RU" dirty="0">
                <a:effectLst/>
              </a:rPr>
              <a:t>где </a:t>
            </a:r>
            <a:r>
              <a:rPr lang="ru-RU" dirty="0" err="1">
                <a:effectLst/>
              </a:rPr>
              <a:t>Сij</a:t>
            </a:r>
            <a:r>
              <a:rPr lang="ru-RU" dirty="0">
                <a:effectLst/>
              </a:rPr>
              <a:t> -единичная стоимость перевозки груза из пункта i в пункт j , Z - суммарные транспортные расходы, удовлетворяла критерию</a:t>
            </a:r>
          </a:p>
          <a:p>
            <a:r>
              <a:rPr lang="ru-RU" dirty="0">
                <a:effectLst/>
              </a:rPr>
              <a:t>Если выполняется условие</a:t>
            </a:r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5137" y="2336873"/>
            <a:ext cx="2743200" cy="38100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2537" y="2868155"/>
            <a:ext cx="3543300" cy="70485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0615" y="4490236"/>
            <a:ext cx="838200" cy="285750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16529" y="4825468"/>
            <a:ext cx="2628900" cy="79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2295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00B050"/>
                </a:solidFill>
              </a:rPr>
              <a:t>Задание</a:t>
            </a:r>
            <a:endParaRPr lang="ru-RU" dirty="0">
              <a:solidFill>
                <a:srgbClr val="00B05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>
                <a:effectLst/>
              </a:rPr>
              <a:t>Посчитать </a:t>
            </a:r>
            <a:r>
              <a:rPr lang="ru-RU" dirty="0">
                <a:effectLst/>
              </a:rPr>
              <a:t>суммарные затраты на перевозку грузов для </a:t>
            </a:r>
            <a:r>
              <a:rPr lang="ru-RU" dirty="0" smtClean="0">
                <a:effectLst/>
              </a:rPr>
              <a:t>потребителей имея исходные данные: 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3101" y="3256419"/>
            <a:ext cx="5448300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14266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00B050"/>
                </a:solidFill>
              </a:rPr>
              <a:t>Результат выполнения работы</a:t>
            </a:r>
            <a:endParaRPr lang="ru-RU" dirty="0">
              <a:solidFill>
                <a:srgbClr val="00B050"/>
              </a:solidFill>
            </a:endParaRPr>
          </a:p>
        </p:txBody>
      </p:sp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0165" y="2336800"/>
            <a:ext cx="7775645" cy="3598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496962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Берлин">
  <a:themeElements>
    <a:clrScheme name="Берлин">
      <a:dk1>
        <a:sysClr val="windowText" lastClr="000000"/>
      </a:dk1>
      <a:lt1>
        <a:sysClr val="window" lastClr="FFFFFF"/>
      </a:lt1>
      <a:dk2>
        <a:srgbClr val="6A9C41"/>
      </a:dk2>
      <a:lt2>
        <a:srgbClr val="E7E6E6"/>
      </a:lt2>
      <a:accent1>
        <a:srgbClr val="A7D535"/>
      </a:accent1>
      <a:accent2>
        <a:srgbClr val="EACA4F"/>
      </a:accent2>
      <a:accent3>
        <a:srgbClr val="FD9850"/>
      </a:accent3>
      <a:accent4>
        <a:srgbClr val="F46442"/>
      </a:accent4>
      <a:accent5>
        <a:srgbClr val="54D289"/>
      </a:accent5>
      <a:accent6>
        <a:srgbClr val="6AD8CB"/>
      </a:accent6>
      <a:hlink>
        <a:srgbClr val="CAFB50"/>
      </a:hlink>
      <a:folHlink>
        <a:srgbClr val="DEFF8B"/>
      </a:folHlink>
    </a:clrScheme>
    <a:fontScheme name="Берлин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Берлин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3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B587E4A9-1405-4B4F-8BC3-512EE08D2E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TM04033917[[fn=Берлин]]</Template>
  <TotalTime>19</TotalTime>
  <Words>259</Words>
  <Application>Microsoft Office PowerPoint</Application>
  <PresentationFormat>Широкоэкранный</PresentationFormat>
  <Paragraphs>26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0" baseType="lpstr">
      <vt:lpstr>Arial</vt:lpstr>
      <vt:lpstr>Trebuchet MS</vt:lpstr>
      <vt:lpstr>Берлин</vt:lpstr>
      <vt:lpstr>Лабораторная работа № 6:  «Моделирование задач линейного программирования»</vt:lpstr>
      <vt:lpstr>Цель работы </vt:lpstr>
      <vt:lpstr>Общие сведения</vt:lpstr>
      <vt:lpstr>Общие сведения</vt:lpstr>
      <vt:lpstr>Общие сведения</vt:lpstr>
      <vt:lpstr>Задание</vt:lpstr>
      <vt:lpstr>Результат выполнения работы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Лабораторная работа № 5:  «Моделирование задач линейного программирования»</dc:title>
  <dc:creator>mron</dc:creator>
  <cp:lastModifiedBy>mron</cp:lastModifiedBy>
  <cp:revision>4</cp:revision>
  <dcterms:created xsi:type="dcterms:W3CDTF">2017-04-10T12:36:42Z</dcterms:created>
  <dcterms:modified xsi:type="dcterms:W3CDTF">2017-04-10T12:58:46Z</dcterms:modified>
</cp:coreProperties>
</file>