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78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51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6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08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9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9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65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4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39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4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1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39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2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71B3-E296-4B1D-8746-2375362581DD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559A8-8A51-41F4-9EF4-7289FD2FA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947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3696" y="2873005"/>
            <a:ext cx="8144134" cy="1373070"/>
          </a:xfrm>
        </p:spPr>
        <p:txBody>
          <a:bodyPr/>
          <a:lstStyle/>
          <a:p>
            <a:r>
              <a:rPr lang="ru-RU" sz="2800" b="1" dirty="0">
                <a:solidFill>
                  <a:srgbClr val="00B050"/>
                </a:solidFill>
              </a:rPr>
              <a:t>Лабораторная работа </a:t>
            </a:r>
            <a:r>
              <a:rPr lang="ru-RU" sz="2800" b="1">
                <a:solidFill>
                  <a:srgbClr val="00B050"/>
                </a:solidFill>
              </a:rPr>
              <a:t>№ </a:t>
            </a:r>
            <a:r>
              <a:rPr lang="ru-RU" sz="2800" b="1" smtClean="0">
                <a:solidFill>
                  <a:srgbClr val="00B050"/>
                </a:solidFill>
              </a:rPr>
              <a:t>7:</a:t>
            </a:r>
            <a:r>
              <a:rPr lang="ru-RU" sz="2800" dirty="0">
                <a:solidFill>
                  <a:srgbClr val="00B050"/>
                </a:solidFill>
              </a:rPr>
              <a:t/>
            </a:r>
            <a:br>
              <a:rPr lang="ru-RU" sz="2800" dirty="0">
                <a:solidFill>
                  <a:srgbClr val="00B050"/>
                </a:solidFill>
              </a:rPr>
            </a:b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smtClean="0"/>
              <a:t>«</a:t>
            </a:r>
            <a:r>
              <a:rPr lang="ru-RU" sz="2800" dirty="0"/>
              <a:t>Моделирование многоканальной системы массового обслуживания с отказами (задача Эрланга)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18151" y="2601454"/>
            <a:ext cx="3073849" cy="164462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dirty="0">
                <a:effectLst/>
              </a:rPr>
              <a:t>Направление: </a:t>
            </a:r>
            <a:r>
              <a:rPr lang="ru-RU" dirty="0">
                <a:solidFill>
                  <a:srgbClr val="00B0F0"/>
                </a:solidFill>
                <a:effectLst/>
              </a:rPr>
              <a:t>09.03.03 «Прикладная информатика» </a:t>
            </a:r>
            <a:r>
              <a:rPr lang="ru-RU" dirty="0">
                <a:effectLst/>
              </a:rPr>
              <a:t>Дисциплина: </a:t>
            </a:r>
            <a:r>
              <a:rPr lang="ru-RU" dirty="0">
                <a:solidFill>
                  <a:srgbClr val="00B0F0"/>
                </a:solidFill>
                <a:effectLst/>
              </a:rPr>
              <a:t>«Информационные системы и технологии»      </a:t>
            </a:r>
            <a:r>
              <a:rPr lang="ru-RU" dirty="0">
                <a:effectLst/>
              </a:rPr>
              <a:t>Преподаватель: </a:t>
            </a:r>
            <a:r>
              <a:rPr lang="ru-RU" dirty="0">
                <a:solidFill>
                  <a:srgbClr val="00B0F0"/>
                </a:solidFill>
                <a:effectLst/>
              </a:rPr>
              <a:t>Кушнир Надежда Владимировна          </a:t>
            </a:r>
            <a:r>
              <a:rPr lang="ru-RU" dirty="0">
                <a:effectLst/>
              </a:rPr>
              <a:t>Подготовил студент </a:t>
            </a:r>
            <a:r>
              <a:rPr lang="ru-RU" dirty="0">
                <a:solidFill>
                  <a:srgbClr val="00B0F0"/>
                </a:solidFill>
                <a:effectLst/>
              </a:rPr>
              <a:t>15-КБ-ПИ1 Ручка Артем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669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Цель работы – моделирование на ЭВМ многоканальной СМО с отказами и изучение на модели влияния параметров СМО на показатели её </a:t>
            </a:r>
            <a:r>
              <a:rPr lang="ru-RU" dirty="0" smtClean="0">
                <a:effectLst/>
              </a:rPr>
              <a:t>эффективности</a:t>
            </a:r>
          </a:p>
          <a:p>
            <a:endParaRPr lang="ru-RU" dirty="0">
              <a:effectLst/>
            </a:endParaRPr>
          </a:p>
          <a:p>
            <a:r>
              <a:rPr lang="ru-RU" b="1" i="1" dirty="0">
                <a:effectLst/>
              </a:rPr>
              <a:t>Порядок выполнения работы:</a:t>
            </a:r>
            <a:endParaRPr lang="ru-RU" dirty="0">
              <a:effectLst/>
            </a:endParaRPr>
          </a:p>
          <a:p>
            <a:pPr lvl="1"/>
            <a:r>
              <a:rPr lang="ru-RU" dirty="0">
                <a:effectLst/>
              </a:rPr>
              <a:t>ознакомиться с описанием работы;</a:t>
            </a:r>
          </a:p>
          <a:p>
            <a:pPr lvl="1"/>
            <a:r>
              <a:rPr lang="ru-RU" dirty="0">
                <a:effectLst/>
              </a:rPr>
              <a:t>выполнить работу </a:t>
            </a:r>
          </a:p>
          <a:p>
            <a:pPr lvl="1"/>
            <a:r>
              <a:rPr lang="ru-RU" dirty="0">
                <a:effectLst/>
              </a:rPr>
              <a:t>оформить отчет.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0292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>
                <a:effectLst/>
              </a:rPr>
              <a:t>Программа должна рассчитать и вывести на печать число каналов и показатели эффективности СМО.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effectLst/>
              </a:rPr>
              <a:t>Программа должна вывести на печать таблицу зависимости </a:t>
            </a:r>
            <a:r>
              <a:rPr lang="ru-RU" dirty="0" err="1">
                <a:effectLst/>
              </a:rPr>
              <a:t>Pотк</a:t>
            </a:r>
            <a:r>
              <a:rPr lang="ru-RU" dirty="0">
                <a:effectLst/>
              </a:rPr>
              <a:t> от числа каналов n.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effectLst/>
              </a:rPr>
              <a:t>Ввести в программу исходные данные своего варианта, решить задачу , объяснить результаты.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effectLst/>
              </a:rPr>
              <a:t>Уменьшить </a:t>
            </a:r>
            <a:r>
              <a:rPr lang="ru-RU" dirty="0" err="1">
                <a:effectLst/>
              </a:rPr>
              <a:t>Рotk</a:t>
            </a:r>
            <a:r>
              <a:rPr lang="ru-RU" dirty="0">
                <a:effectLst/>
              </a:rPr>
              <a:t> в два раза и вновь решить задачу.  Сравнить результаты пунктов 2 03.4 и 3.5.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effectLst/>
              </a:rPr>
              <a:t>Увеличить L в 1.5 раза, решить задачу при </a:t>
            </a:r>
            <a:r>
              <a:rPr lang="ru-RU" dirty="0" err="1">
                <a:effectLst/>
              </a:rPr>
              <a:t>Ротк</a:t>
            </a:r>
            <a:r>
              <a:rPr lang="ru-RU" dirty="0">
                <a:effectLst/>
              </a:rPr>
              <a:t> по п.3.4, сравнить и объяснить результаты.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362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вид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162" y="2336800"/>
            <a:ext cx="9063180" cy="39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9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Листинг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2"/>
            <a:ext cx="11306467" cy="4326477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Private Sub CommandButton1_Click()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Range("M12:N20").Select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Charts.Add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ActiveChart.ChartType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xlXYScatterSmoothNoMarkers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ActiveChart.SetSourceData</a:t>
            </a:r>
            <a:r>
              <a:rPr lang="en-US" dirty="0">
                <a:effectLst/>
              </a:rPr>
              <a:t> Source:=Sheets("</a:t>
            </a:r>
            <a:r>
              <a:rPr lang="en-US" dirty="0" err="1">
                <a:effectLst/>
              </a:rPr>
              <a:t>Основная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задача</a:t>
            </a:r>
            <a:r>
              <a:rPr lang="en-US" dirty="0">
                <a:effectLst/>
              </a:rPr>
              <a:t>").Range("M12:N20"), </a:t>
            </a:r>
            <a:r>
              <a:rPr lang="en-US" dirty="0" err="1">
                <a:effectLst/>
              </a:rPr>
              <a:t>PlotBy</a:t>
            </a:r>
            <a:r>
              <a:rPr lang="en-US" dirty="0">
                <a:effectLst/>
              </a:rPr>
              <a:t>:= _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    </a:t>
            </a:r>
            <a:r>
              <a:rPr lang="en-US" dirty="0" err="1">
                <a:effectLst/>
              </a:rPr>
              <a:t>xlColumns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ActiveChart.Location</a:t>
            </a:r>
            <a:r>
              <a:rPr lang="en-US" dirty="0">
                <a:effectLst/>
              </a:rPr>
              <a:t> Where:=</a:t>
            </a:r>
            <a:r>
              <a:rPr lang="en-US" dirty="0" err="1">
                <a:effectLst/>
              </a:rPr>
              <a:t>xlLocationAsNewSheet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With </a:t>
            </a:r>
            <a:r>
              <a:rPr lang="en-US" dirty="0" err="1">
                <a:effectLst/>
              </a:rPr>
              <a:t>ActiveChart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    .</a:t>
            </a:r>
            <a:r>
              <a:rPr lang="en-US" dirty="0" err="1">
                <a:effectLst/>
              </a:rPr>
              <a:t>HasTitle</a:t>
            </a:r>
            <a:r>
              <a:rPr lang="en-US" dirty="0">
                <a:effectLst/>
              </a:rPr>
              <a:t> = True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    .</a:t>
            </a:r>
            <a:r>
              <a:rPr lang="en-US" dirty="0" err="1">
                <a:effectLst/>
              </a:rPr>
              <a:t>ChartTitle.Characters.Text</a:t>
            </a:r>
            <a:r>
              <a:rPr lang="en-US" dirty="0">
                <a:effectLst/>
              </a:rPr>
              <a:t> = "</a:t>
            </a:r>
            <a:r>
              <a:rPr lang="en-US" dirty="0" err="1">
                <a:effectLst/>
              </a:rPr>
              <a:t>Вероятность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отказов</a:t>
            </a:r>
            <a:r>
              <a:rPr lang="en-US" dirty="0">
                <a:effectLst/>
              </a:rPr>
              <a:t>"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    .Axes(</a:t>
            </a:r>
            <a:r>
              <a:rPr lang="en-US" dirty="0" err="1">
                <a:effectLst/>
              </a:rPr>
              <a:t>xlCategory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xlPrimary</a:t>
            </a:r>
            <a:r>
              <a:rPr lang="en-US" dirty="0">
                <a:effectLst/>
              </a:rPr>
              <a:t>).</a:t>
            </a:r>
            <a:r>
              <a:rPr lang="en-US" dirty="0" err="1">
                <a:effectLst/>
              </a:rPr>
              <a:t>HasTitle</a:t>
            </a:r>
            <a:r>
              <a:rPr lang="en-US" dirty="0">
                <a:effectLst/>
              </a:rPr>
              <a:t> = True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    .Axes(</a:t>
            </a:r>
            <a:r>
              <a:rPr lang="en-US" dirty="0" err="1">
                <a:effectLst/>
              </a:rPr>
              <a:t>xlCategory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xlPrimary</a:t>
            </a:r>
            <a:r>
              <a:rPr lang="en-US" dirty="0">
                <a:effectLst/>
              </a:rPr>
              <a:t>).</a:t>
            </a:r>
            <a:r>
              <a:rPr lang="en-US" dirty="0" err="1">
                <a:effectLst/>
              </a:rPr>
              <a:t>AxisTitle.Characters.Text</a:t>
            </a:r>
            <a:r>
              <a:rPr lang="en-US" dirty="0">
                <a:effectLst/>
              </a:rPr>
              <a:t> = "n"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    .Axes(</a:t>
            </a:r>
            <a:r>
              <a:rPr lang="en-US" dirty="0" err="1">
                <a:effectLst/>
              </a:rPr>
              <a:t>xlValue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xlPrimary</a:t>
            </a:r>
            <a:r>
              <a:rPr lang="en-US" dirty="0">
                <a:effectLst/>
              </a:rPr>
              <a:t>).</a:t>
            </a:r>
            <a:r>
              <a:rPr lang="en-US" dirty="0" err="1">
                <a:effectLst/>
              </a:rPr>
              <a:t>HasTitle</a:t>
            </a:r>
            <a:r>
              <a:rPr lang="en-US" dirty="0">
                <a:effectLst/>
              </a:rPr>
              <a:t> = True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    .Axes(</a:t>
            </a:r>
            <a:r>
              <a:rPr lang="en-US" dirty="0" err="1">
                <a:effectLst/>
              </a:rPr>
              <a:t>xlValue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xlPrimary</a:t>
            </a:r>
            <a:r>
              <a:rPr lang="en-US" dirty="0">
                <a:effectLst/>
              </a:rPr>
              <a:t>).</a:t>
            </a:r>
            <a:r>
              <a:rPr lang="en-US" dirty="0" err="1">
                <a:effectLst/>
              </a:rPr>
              <a:t>AxisTitle.Characters.Text</a:t>
            </a:r>
            <a:r>
              <a:rPr lang="en-US" dirty="0">
                <a:effectLst/>
              </a:rPr>
              <a:t> = "P"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End With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With </a:t>
            </a:r>
            <a:r>
              <a:rPr lang="en-US" dirty="0" err="1">
                <a:effectLst/>
              </a:rPr>
              <a:t>ActiveChart.Axes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xlCategory</a:t>
            </a:r>
            <a:r>
              <a:rPr lang="en-US" dirty="0">
                <a:effectLst/>
              </a:rPr>
              <a:t>)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    .</a:t>
            </a:r>
            <a:r>
              <a:rPr lang="en-US" dirty="0" err="1">
                <a:effectLst/>
              </a:rPr>
              <a:t>HasMajorGridlines</a:t>
            </a:r>
            <a:r>
              <a:rPr lang="en-US" dirty="0">
                <a:effectLst/>
              </a:rPr>
              <a:t> = True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    .</a:t>
            </a:r>
            <a:r>
              <a:rPr lang="en-US" dirty="0" err="1">
                <a:effectLst/>
              </a:rPr>
              <a:t>HasMinorGridlines</a:t>
            </a:r>
            <a:r>
              <a:rPr lang="en-US" dirty="0">
                <a:effectLst/>
              </a:rPr>
              <a:t> = False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End With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With </a:t>
            </a:r>
            <a:r>
              <a:rPr lang="en-US" dirty="0" err="1">
                <a:effectLst/>
              </a:rPr>
              <a:t>ActiveChart.Axes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xlValue</a:t>
            </a:r>
            <a:r>
              <a:rPr lang="en-US" dirty="0">
                <a:effectLst/>
              </a:rPr>
              <a:t>)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    .</a:t>
            </a:r>
            <a:r>
              <a:rPr lang="en-US" dirty="0" err="1">
                <a:effectLst/>
              </a:rPr>
              <a:t>HasMajorGridlines</a:t>
            </a:r>
            <a:r>
              <a:rPr lang="en-US" dirty="0">
                <a:effectLst/>
              </a:rPr>
              <a:t> = True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    .</a:t>
            </a:r>
            <a:r>
              <a:rPr lang="en-US" dirty="0" err="1">
                <a:effectLst/>
              </a:rPr>
              <a:t>HasMinorGridlines</a:t>
            </a:r>
            <a:r>
              <a:rPr lang="en-US" dirty="0">
                <a:effectLst/>
              </a:rPr>
              <a:t> = False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End With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ActiveChart.HasLegend</a:t>
            </a:r>
            <a:r>
              <a:rPr lang="en-US" dirty="0">
                <a:effectLst/>
              </a:rPr>
              <a:t> = False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End Sub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8942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>
                <a:effectLst/>
              </a:rPr>
              <a:t>Программа должна рассчитать и вывести на печать число каналов и показатели эффективности СМО.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effectLst/>
              </a:rPr>
              <a:t>Программа должна вывести на печать таблицу зависимости </a:t>
            </a:r>
            <a:r>
              <a:rPr lang="ru-RU" dirty="0" err="1">
                <a:effectLst/>
              </a:rPr>
              <a:t>Pотк</a:t>
            </a:r>
            <a:r>
              <a:rPr lang="ru-RU" dirty="0">
                <a:effectLst/>
              </a:rPr>
              <a:t> от числа каналов n.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effectLst/>
              </a:rPr>
              <a:t>Ввести в программу исходные данные своего варианта, решить задачу , объяснить результаты.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effectLst/>
              </a:rPr>
              <a:t>Уменьшить </a:t>
            </a:r>
            <a:r>
              <a:rPr lang="ru-RU" dirty="0" err="1">
                <a:effectLst/>
              </a:rPr>
              <a:t>Рotk</a:t>
            </a:r>
            <a:r>
              <a:rPr lang="ru-RU" dirty="0">
                <a:effectLst/>
              </a:rPr>
              <a:t> в два раза и вновь решить задачу.  Сравнить результаты пунктов 2 03.4 и 3.5.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Увеличить L в 1.5 раза, решить задачу при </a:t>
            </a:r>
            <a:r>
              <a:rPr lang="ru-RU" dirty="0" err="1">
                <a:effectLst/>
              </a:rPr>
              <a:t>Ротк</a:t>
            </a:r>
            <a:r>
              <a:rPr lang="ru-RU" dirty="0">
                <a:effectLst/>
              </a:rPr>
              <a:t> по п.3.4, сравнить и объяснить результаты.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08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Уменьше</a:t>
            </a:r>
            <a:r>
              <a:rPr lang="ru-RU" b="1" i="1" dirty="0" smtClean="0"/>
              <a:t>н</a:t>
            </a:r>
            <a:r>
              <a:rPr lang="en-US" b="1" i="1" dirty="0" err="1" smtClean="0"/>
              <a:t>ный</a:t>
            </a:r>
            <a:r>
              <a:rPr lang="en-US" b="1" i="1" dirty="0" smtClean="0"/>
              <a:t> </a:t>
            </a:r>
            <a:r>
              <a:rPr lang="en-US" b="1" i="1" dirty="0" err="1" smtClean="0"/>
              <a:t>Potk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994" y="2336800"/>
            <a:ext cx="8972572" cy="389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4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Увеличенный</a:t>
            </a:r>
            <a:r>
              <a:rPr lang="en-US" b="1" i="1" dirty="0"/>
              <a:t> 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76" y="2336800"/>
            <a:ext cx="8902179" cy="40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</TotalTime>
  <Words>325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Берлин</vt:lpstr>
      <vt:lpstr>Лабораторная работа № 7:  «Моделирование многоканальной системы массового обслуживания с отказами (задача Эрланга)»</vt:lpstr>
      <vt:lpstr>Цель работы</vt:lpstr>
      <vt:lpstr>Задание</vt:lpstr>
      <vt:lpstr>Общий вид программы</vt:lpstr>
      <vt:lpstr>Листинг</vt:lpstr>
      <vt:lpstr>Основная задача</vt:lpstr>
      <vt:lpstr>Уменьшенный Potk</vt:lpstr>
      <vt:lpstr>Увеличенный L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6:  «Моделирование многоканальной системы массового обслуживания с отказами (задача Эрланга)»</dc:title>
  <dc:creator>mron</dc:creator>
  <cp:lastModifiedBy>mron</cp:lastModifiedBy>
  <cp:revision>5</cp:revision>
  <dcterms:created xsi:type="dcterms:W3CDTF">2017-04-10T12:57:16Z</dcterms:created>
  <dcterms:modified xsi:type="dcterms:W3CDTF">2017-04-12T07:47:09Z</dcterms:modified>
</cp:coreProperties>
</file>