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5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99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93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80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080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29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329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18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0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3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0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65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29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52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6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CAF8-7B23-48C2-8064-72742EDD7CE1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505FF1-00AC-4AA1-B75E-0B8C87E31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45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400" b="1" dirty="0">
                <a:solidFill>
                  <a:srgbClr val="00B050"/>
                </a:solidFill>
              </a:rPr>
              <a:t>Лабораторная работа </a:t>
            </a:r>
            <a:r>
              <a:rPr lang="ru-RU" sz="2400" b="1" dirty="0" smtClean="0">
                <a:solidFill>
                  <a:srgbClr val="00B050"/>
                </a:solidFill>
              </a:rPr>
              <a:t>№ 8:</a:t>
            </a:r>
            <a:r>
              <a:rPr lang="ru-RU" sz="2400" dirty="0">
                <a:solidFill>
                  <a:srgbClr val="00B050"/>
                </a:solidFill>
              </a:rPr>
              <a:t/>
            </a:r>
            <a:br>
              <a:rPr lang="ru-RU" sz="2400" dirty="0">
                <a:solidFill>
                  <a:srgbClr val="00B050"/>
                </a:solidFill>
              </a:rPr>
            </a:b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«</a:t>
            </a:r>
            <a:r>
              <a:rPr lang="ru-RU" sz="2400" dirty="0"/>
              <a:t>Моделирование многоканальной системы массового обслуживания с неограниченной очередью и её оптимизацией по заданному </a:t>
            </a:r>
            <a:r>
              <a:rPr lang="ru-RU" sz="2400" dirty="0" smtClean="0"/>
              <a:t>критерию»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5607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Направление: </a:t>
            </a:r>
            <a:r>
              <a:rPr lang="ru-RU" dirty="0">
                <a:solidFill>
                  <a:srgbClr val="00B0F0"/>
                </a:solidFill>
              </a:rPr>
              <a:t>09.03.03 «Прикладная информатика» </a:t>
            </a:r>
            <a:endParaRPr lang="ru-RU" dirty="0" smtClean="0">
              <a:solidFill>
                <a:srgbClr val="00B0F0"/>
              </a:solidFill>
            </a:endParaRPr>
          </a:p>
          <a:p>
            <a:pPr algn="ctr"/>
            <a:r>
              <a:rPr lang="ru-RU" dirty="0" smtClean="0"/>
              <a:t>Дисциплина</a:t>
            </a:r>
            <a:r>
              <a:rPr lang="ru-RU" dirty="0"/>
              <a:t>: </a:t>
            </a:r>
            <a:r>
              <a:rPr lang="ru-RU" dirty="0">
                <a:solidFill>
                  <a:srgbClr val="00B0F0"/>
                </a:solidFill>
              </a:rPr>
              <a:t>«Информационные системы и технологии</a:t>
            </a:r>
            <a:r>
              <a:rPr lang="ru-RU" dirty="0" smtClean="0">
                <a:solidFill>
                  <a:srgbClr val="00B0F0"/>
                </a:solidFill>
              </a:rPr>
              <a:t>»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     </a:t>
            </a:r>
            <a:r>
              <a:rPr lang="ru-RU" dirty="0"/>
              <a:t>Преподаватель: </a:t>
            </a:r>
            <a:r>
              <a:rPr lang="ru-RU" dirty="0">
                <a:solidFill>
                  <a:srgbClr val="00B0F0"/>
                </a:solidFill>
              </a:rPr>
              <a:t>Кушнир Надежда Владимировна          </a:t>
            </a:r>
            <a:endParaRPr lang="ru-RU" dirty="0" smtClean="0">
              <a:solidFill>
                <a:srgbClr val="00B0F0"/>
              </a:solidFill>
            </a:endParaRPr>
          </a:p>
          <a:p>
            <a:pPr algn="ctr"/>
            <a:r>
              <a:rPr lang="ru-RU" dirty="0" smtClean="0"/>
              <a:t>Подготовил </a:t>
            </a:r>
            <a:r>
              <a:rPr lang="ru-RU" dirty="0"/>
              <a:t>студент </a:t>
            </a:r>
            <a:r>
              <a:rPr lang="ru-RU" dirty="0">
                <a:solidFill>
                  <a:srgbClr val="00B0F0"/>
                </a:solidFill>
              </a:rPr>
              <a:t>15-КБ-ПИ1 Ручка Артем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441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L*2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48697"/>
            <a:ext cx="10859915" cy="33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41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Цель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работы </a:t>
            </a:r>
            <a:r>
              <a:rPr lang="ru-RU" dirty="0"/>
              <a:t>– моделирование на ЭВМ многоканальной СМО с неограниченной очередью и её оптимизация по одному из показателей эффективности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i="1" dirty="0" smtClean="0">
                <a:solidFill>
                  <a:schemeClr val="accent1"/>
                </a:solidFill>
              </a:rPr>
              <a:t>Порядок </a:t>
            </a:r>
            <a:r>
              <a:rPr lang="ru-RU" b="1" i="1" dirty="0">
                <a:solidFill>
                  <a:schemeClr val="accent1"/>
                </a:solidFill>
              </a:rPr>
              <a:t>выполнения работы:</a:t>
            </a:r>
            <a:endParaRPr lang="ru-RU" dirty="0">
              <a:solidFill>
                <a:schemeClr val="accent1"/>
              </a:solidFill>
            </a:endParaRPr>
          </a:p>
          <a:p>
            <a:pPr lvl="1"/>
            <a:r>
              <a:rPr lang="ru-RU" dirty="0"/>
              <a:t>ознакомиться с описанием работы;</a:t>
            </a:r>
          </a:p>
          <a:p>
            <a:pPr lvl="1"/>
            <a:r>
              <a:rPr lang="ru-RU" dirty="0"/>
              <a:t>выполнить работу </a:t>
            </a:r>
          </a:p>
          <a:p>
            <a:pPr lvl="1"/>
            <a:r>
              <a:rPr lang="ru-RU" dirty="0"/>
              <a:t>оформить отчет.</a:t>
            </a:r>
          </a:p>
        </p:txBody>
      </p:sp>
    </p:spTree>
    <p:extLst>
      <p:ext uri="{BB962C8B-B14F-4D97-AF65-F5344CB8AC3E}">
        <p14:creationId xmlns:p14="http://schemas.microsoft.com/office/powerpoint/2010/main" val="67242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25611"/>
            <a:ext cx="8596668" cy="4167783"/>
          </a:xfrm>
        </p:spPr>
        <p:txBody>
          <a:bodyPr>
            <a:normAutofit/>
          </a:bodyPr>
          <a:lstStyle/>
          <a:p>
            <a:r>
              <a:rPr lang="ru-RU" dirty="0" smtClean="0"/>
              <a:t>Имея исходные данные: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Найти </a:t>
            </a:r>
            <a:r>
              <a:rPr lang="ru-RU" dirty="0" err="1"/>
              <a:t>Po</a:t>
            </a:r>
            <a:r>
              <a:rPr lang="ru-RU" dirty="0"/>
              <a:t>- вероятность состояния </a:t>
            </a:r>
            <a:r>
              <a:rPr lang="ru-RU" dirty="0" err="1" smtClean="0"/>
              <a:t>So</a:t>
            </a:r>
            <a:r>
              <a:rPr lang="en-US" dirty="0" smtClean="0"/>
              <a:t>, </a:t>
            </a:r>
            <a:r>
              <a:rPr lang="ru-RU" dirty="0" err="1"/>
              <a:t>Кср</a:t>
            </a:r>
            <a:r>
              <a:rPr lang="ru-RU" dirty="0"/>
              <a:t>- среднее число занятых </a:t>
            </a:r>
            <a:r>
              <a:rPr lang="ru-RU" dirty="0" smtClean="0"/>
              <a:t>каналов</a:t>
            </a:r>
            <a:r>
              <a:rPr lang="en-US" dirty="0" smtClean="0"/>
              <a:t>, </a:t>
            </a:r>
            <a:r>
              <a:rPr lang="ru-RU" dirty="0" err="1"/>
              <a:t>Loч</a:t>
            </a:r>
            <a:r>
              <a:rPr lang="ru-RU" dirty="0"/>
              <a:t>- число заявок в </a:t>
            </a:r>
            <a:r>
              <a:rPr lang="ru-RU" dirty="0" smtClean="0"/>
              <a:t>очереди</a:t>
            </a:r>
            <a:r>
              <a:rPr lang="en-US" dirty="0" smtClean="0"/>
              <a:t>, </a:t>
            </a:r>
            <a:r>
              <a:rPr lang="ru-RU" dirty="0" err="1"/>
              <a:t>Lcuc</a:t>
            </a:r>
            <a:r>
              <a:rPr lang="ru-RU" dirty="0"/>
              <a:t>- число заявок в </a:t>
            </a:r>
            <a:r>
              <a:rPr lang="ru-RU" dirty="0" smtClean="0"/>
              <a:t>системе</a:t>
            </a:r>
            <a:r>
              <a:rPr lang="en-US" dirty="0" smtClean="0"/>
              <a:t>, </a:t>
            </a:r>
            <a:r>
              <a:rPr lang="ru-RU" dirty="0" err="1"/>
              <a:t>Woч</a:t>
            </a:r>
            <a:r>
              <a:rPr lang="ru-RU" dirty="0"/>
              <a:t>- время нахождения заявки в </a:t>
            </a:r>
            <a:r>
              <a:rPr lang="ru-RU" dirty="0" smtClean="0"/>
              <a:t>очереди</a:t>
            </a:r>
            <a:r>
              <a:rPr lang="en-US" dirty="0" smtClean="0"/>
              <a:t>, </a:t>
            </a:r>
            <a:r>
              <a:rPr lang="ru-RU" dirty="0" err="1"/>
              <a:t>Wcuc</a:t>
            </a:r>
            <a:r>
              <a:rPr lang="ru-RU" dirty="0"/>
              <a:t>- время нахождения заявки в </a:t>
            </a:r>
            <a:r>
              <a:rPr lang="ru-RU" dirty="0" smtClean="0"/>
              <a:t>системе</a:t>
            </a:r>
            <a:r>
              <a:rPr lang="en-US" dirty="0" smtClean="0"/>
              <a:t>.</a:t>
            </a:r>
          </a:p>
          <a:p>
            <a:r>
              <a:rPr lang="ru-RU" dirty="0" smtClean="0"/>
              <a:t>Вывести </a:t>
            </a:r>
            <a:r>
              <a:rPr lang="ru-RU" dirty="0"/>
              <a:t>на печать таблицу значений F </a:t>
            </a:r>
            <a:r>
              <a:rPr lang="ru-RU" dirty="0" err="1"/>
              <a:t>Loч</a:t>
            </a:r>
            <a:r>
              <a:rPr lang="ru-RU" dirty="0"/>
              <a:t> в зависимости от числа пунктов n. Диапазон изменения n от 1 до N </a:t>
            </a:r>
            <a:r>
              <a:rPr lang="ru-RU" dirty="0" err="1"/>
              <a:t>max</a:t>
            </a:r>
            <a:r>
              <a:rPr lang="ru-RU" dirty="0"/>
              <a:t> с шагом 1.</a:t>
            </a:r>
          </a:p>
          <a:p>
            <a:r>
              <a:rPr lang="ru-RU" dirty="0" smtClean="0"/>
              <a:t>Вывести </a:t>
            </a:r>
            <a:r>
              <a:rPr lang="ru-RU" dirty="0"/>
              <a:t>график функции </a:t>
            </a:r>
            <a:r>
              <a:rPr lang="ru-RU" dirty="0" smtClean="0"/>
              <a:t>F. Уменьшить </a:t>
            </a:r>
            <a:r>
              <a:rPr lang="en-US" dirty="0"/>
              <a:t>Z</a:t>
            </a:r>
            <a:r>
              <a:rPr lang="ru-RU" dirty="0"/>
              <a:t>1 в 2 </a:t>
            </a:r>
            <a:r>
              <a:rPr lang="ru-RU" dirty="0" smtClean="0"/>
              <a:t>раза.</a:t>
            </a:r>
            <a:endParaRPr lang="ru-RU" dirty="0"/>
          </a:p>
          <a:p>
            <a:r>
              <a:rPr lang="ru-RU" dirty="0" smtClean="0"/>
              <a:t>Увеличить </a:t>
            </a:r>
            <a:r>
              <a:rPr lang="ru-RU" dirty="0"/>
              <a:t>L в 2 </a:t>
            </a:r>
            <a:r>
              <a:rPr lang="ru-RU" dirty="0" smtClean="0"/>
              <a:t>раза.</a:t>
            </a:r>
            <a:endParaRPr lang="ru-RU" dirty="0"/>
          </a:p>
          <a:p>
            <a:endParaRPr lang="ru-RU" dirty="0"/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88" y="2454761"/>
            <a:ext cx="4705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0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вид документа </a:t>
            </a:r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58" y="2109458"/>
            <a:ext cx="11141267" cy="319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12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687"/>
          </a:xfrm>
        </p:spPr>
        <p:txBody>
          <a:bodyPr/>
          <a:lstStyle/>
          <a:p>
            <a:r>
              <a:rPr lang="ru-RU" dirty="0" smtClean="0"/>
              <a:t>Листинг. Часть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03287"/>
            <a:ext cx="8596668" cy="5314384"/>
          </a:xfrm>
        </p:spPr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ru-RU" b="1" i="1" dirty="0" smtClean="0"/>
              <a:t>UserForm1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// Объявление переменных</a:t>
            </a:r>
          </a:p>
          <a:p>
            <a:pPr marL="0" indent="0">
              <a:buNone/>
            </a:pPr>
            <a:r>
              <a:rPr lang="en-US" dirty="0"/>
              <a:t>Dim z As Integer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Dim </a:t>
            </a:r>
            <a:r>
              <a:rPr lang="en-US" dirty="0" err="1"/>
              <a:t>nmax</a:t>
            </a:r>
            <a:r>
              <a:rPr lang="en-US" dirty="0"/>
              <a:t> As Integer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Dim L As Single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Dim M As Single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Dim Z2 As Single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Dim Z1 As Single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Dim C As Single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///</a:t>
            </a:r>
            <a:r>
              <a:rPr lang="ru-RU" dirty="0">
                <a:solidFill>
                  <a:schemeClr val="accent1"/>
                </a:solidFill>
              </a:rPr>
              <a:t>Команда на нажатие </a:t>
            </a:r>
            <a:r>
              <a:rPr lang="ru-RU" dirty="0" smtClean="0">
                <a:solidFill>
                  <a:schemeClr val="accent1"/>
                </a:solidFill>
              </a:rPr>
              <a:t>кнопки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Private Sub CommandButton1_Click()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chemeClr val="accent1"/>
                </a:solidFill>
              </a:rPr>
              <a:t>//</a:t>
            </a:r>
            <a:r>
              <a:rPr lang="ru-RU" dirty="0">
                <a:solidFill>
                  <a:schemeClr val="accent1"/>
                </a:solidFill>
              </a:rPr>
              <a:t>Получение переменных из </a:t>
            </a:r>
            <a:r>
              <a:rPr lang="en-US" dirty="0" err="1" smtClean="0">
                <a:solidFill>
                  <a:schemeClr val="accent1"/>
                </a:solidFill>
              </a:rPr>
              <a:t>TextBox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If z</a:t>
            </a:r>
            <a:r>
              <a:rPr lang="ru-RU" dirty="0"/>
              <a:t> = 1 </a:t>
            </a:r>
            <a:r>
              <a:rPr lang="en-US" dirty="0"/>
              <a:t>Then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nmax</a:t>
            </a:r>
            <a:r>
              <a:rPr lang="en-US" dirty="0"/>
              <a:t> = Val(TextBox1.Text)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TextBox1.Text = " 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Label1.Caption = "L"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ElseIf</a:t>
            </a:r>
            <a:r>
              <a:rPr lang="en-US" dirty="0"/>
              <a:t> z = 2 Then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 = Val(TextBox1.Text)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TextBox1.Text = " 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Label1.Caption = "M"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ElseIf</a:t>
            </a:r>
            <a:r>
              <a:rPr lang="en-US" dirty="0"/>
              <a:t> z = 3 Then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 = Val(TextBox1.Text)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TextBox1.Text = " 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Label1.Caption = "Z2"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ElseIf</a:t>
            </a:r>
            <a:r>
              <a:rPr lang="en-US" dirty="0"/>
              <a:t> z = 4 Then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Z2 = Val(TextBox1.Text)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TextBox1.Text = " 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Label1.Caption = "Z1"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ElseIf</a:t>
            </a:r>
            <a:r>
              <a:rPr lang="en-US" dirty="0"/>
              <a:t> z = 5 Then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Z1 = Val(TextBox1.Text)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TextBox1.Text = " 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Label1.Caption = "C"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ElseIf</a:t>
            </a:r>
            <a:r>
              <a:rPr lang="en-US" dirty="0"/>
              <a:t> z = 6 Then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 = Val(TextBox1.Text)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TextBox1.Text = " 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Label1.Caption = "</a:t>
            </a:r>
            <a:r>
              <a:rPr lang="en-US" dirty="0" err="1"/>
              <a:t>nmax</a:t>
            </a:r>
            <a:r>
              <a:rPr lang="en-US" dirty="0"/>
              <a:t>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z = 0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Raschet</a:t>
            </a:r>
            <a:r>
              <a:rPr lang="en-US" dirty="0"/>
              <a:t> </a:t>
            </a:r>
            <a:r>
              <a:rPr lang="en-US" dirty="0" err="1"/>
              <a:t>nmax</a:t>
            </a:r>
            <a:r>
              <a:rPr lang="en-US" dirty="0"/>
              <a:t>, L, M, Z2, Z1, C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End If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z = z + 1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End Sub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Sub </a:t>
            </a:r>
            <a:r>
              <a:rPr lang="en-US" dirty="0" err="1"/>
              <a:t>UserForm_Initialize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z = 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TextBox1.Text = " 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Label1.Caption = "</a:t>
            </a:r>
            <a:r>
              <a:rPr lang="en-US" dirty="0" err="1"/>
              <a:t>nmax</a:t>
            </a:r>
            <a:r>
              <a:rPr lang="en-US" dirty="0"/>
              <a:t>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Sub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669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206"/>
          </a:xfrm>
        </p:spPr>
        <p:txBody>
          <a:bodyPr/>
          <a:lstStyle/>
          <a:p>
            <a:r>
              <a:rPr lang="ru-RU" dirty="0" smtClean="0"/>
              <a:t>Листинг. Часть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18205"/>
            <a:ext cx="8596668" cy="5245145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Private Static Sub </a:t>
            </a:r>
            <a:r>
              <a:rPr lang="en-US" dirty="0" err="1"/>
              <a:t>Raschet</a:t>
            </a:r>
            <a:r>
              <a:rPr lang="en-US" dirty="0"/>
              <a:t>(</a:t>
            </a:r>
            <a:r>
              <a:rPr lang="en-US" dirty="0" err="1"/>
              <a:t>nmax</a:t>
            </a:r>
            <a:r>
              <a:rPr lang="en-US" dirty="0"/>
              <a:t> As Integer, L As Single, M As Single, Z2 As Single, Z1 As Single, C As Single)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chemeClr val="accent1"/>
                </a:solidFill>
              </a:rPr>
              <a:t>//Инициализация </a:t>
            </a:r>
            <a:r>
              <a:rPr lang="ru-RU" dirty="0">
                <a:solidFill>
                  <a:schemeClr val="accent1"/>
                </a:solidFill>
              </a:rPr>
              <a:t>расчётных </a:t>
            </a:r>
            <a:r>
              <a:rPr lang="ru-RU" dirty="0" smtClean="0">
                <a:solidFill>
                  <a:schemeClr val="accent1"/>
                </a:solidFill>
              </a:rPr>
              <a:t>переменных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Dim r As Single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Dim n As Integer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Dim </a:t>
            </a:r>
            <a:r>
              <a:rPr lang="en-US" dirty="0" err="1"/>
              <a:t>nfmax</a:t>
            </a:r>
            <a:r>
              <a:rPr lang="en-US" dirty="0"/>
              <a:t> As Integer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r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/>
              <a:t>L</a:t>
            </a:r>
            <a:r>
              <a:rPr lang="ru-RU" dirty="0"/>
              <a:t> / </a:t>
            </a:r>
            <a:r>
              <a:rPr lang="en-US" dirty="0"/>
              <a:t>M </a:t>
            </a:r>
            <a:r>
              <a:rPr lang="ru-RU" dirty="0" smtClean="0">
                <a:solidFill>
                  <a:schemeClr val="accent1"/>
                </a:solidFill>
              </a:rPr>
              <a:t>// </a:t>
            </a:r>
            <a:r>
              <a:rPr lang="ru-RU" dirty="0">
                <a:solidFill>
                  <a:schemeClr val="accent1"/>
                </a:solidFill>
              </a:rPr>
              <a:t>Вычисление параметра, показывающего сколько заявок поступают в систему за время обслуживания одной заявки одним каналом</a:t>
            </a:r>
          </a:p>
          <a:p>
            <a:pPr marL="0" indent="0">
              <a:buNone/>
            </a:pPr>
            <a:r>
              <a:rPr lang="en-US" dirty="0" err="1"/>
              <a:t>nmin</a:t>
            </a:r>
            <a:r>
              <a:rPr lang="ru-RU" dirty="0"/>
              <a:t> = 1 </a:t>
            </a:r>
            <a:r>
              <a:rPr lang="ru-RU" dirty="0" smtClean="0">
                <a:solidFill>
                  <a:schemeClr val="accent1"/>
                </a:solidFill>
              </a:rPr>
              <a:t>//</a:t>
            </a:r>
            <a:r>
              <a:rPr lang="ru-RU" dirty="0">
                <a:solidFill>
                  <a:schemeClr val="accent1"/>
                </a:solidFill>
              </a:rPr>
              <a:t>Начало диапазона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n</a:t>
            </a:r>
            <a:r>
              <a:rPr lang="ru-RU" dirty="0"/>
              <a:t> = </a:t>
            </a:r>
            <a:r>
              <a:rPr lang="en-US" dirty="0" err="1" smtClean="0"/>
              <a:t>nmin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Fmax</a:t>
            </a:r>
            <a:r>
              <a:rPr lang="ru-RU" dirty="0" smtClean="0"/>
              <a:t> </a:t>
            </a:r>
            <a:r>
              <a:rPr lang="ru-RU" dirty="0"/>
              <a:t>= 0</a:t>
            </a:r>
          </a:p>
          <a:p>
            <a:pPr marL="0" indent="0">
              <a:buNone/>
            </a:pPr>
            <a:r>
              <a:rPr lang="en-US" dirty="0"/>
              <a:t>Do While n</a:t>
            </a:r>
            <a:r>
              <a:rPr lang="ru-RU" dirty="0"/>
              <a:t> &lt;= </a:t>
            </a:r>
            <a:r>
              <a:rPr lang="en-US" dirty="0" err="1"/>
              <a:t>nmax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Po</a:t>
            </a:r>
            <a:r>
              <a:rPr lang="ru-RU" dirty="0"/>
              <a:t> = 1 / </a:t>
            </a:r>
            <a:r>
              <a:rPr lang="en-US" dirty="0" err="1"/>
              <a:t>sumr</a:t>
            </a:r>
            <a:r>
              <a:rPr lang="ru-RU" dirty="0"/>
              <a:t>(</a:t>
            </a:r>
            <a:r>
              <a:rPr lang="en-US" dirty="0"/>
              <a:t>r</a:t>
            </a:r>
            <a:r>
              <a:rPr lang="ru-RU" dirty="0"/>
              <a:t>, </a:t>
            </a:r>
            <a:r>
              <a:rPr lang="en-US" dirty="0"/>
              <a:t>n</a:t>
            </a:r>
            <a:r>
              <a:rPr lang="ru-RU" dirty="0"/>
              <a:t>) </a:t>
            </a:r>
            <a:r>
              <a:rPr lang="ru-RU" dirty="0" smtClean="0">
                <a:solidFill>
                  <a:schemeClr val="accent1"/>
                </a:solidFill>
              </a:rPr>
              <a:t>//</a:t>
            </a:r>
            <a:r>
              <a:rPr lang="ru-RU" dirty="0">
                <a:solidFill>
                  <a:schemeClr val="accent1"/>
                </a:solidFill>
              </a:rPr>
              <a:t>Вычисление вероятности состояния </a:t>
            </a:r>
            <a:r>
              <a:rPr lang="ru-RU" dirty="0" err="1">
                <a:solidFill>
                  <a:schemeClr val="accent1"/>
                </a:solidFill>
              </a:rPr>
              <a:t>Sо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/>
              <a:t>Loh</a:t>
            </a:r>
            <a:r>
              <a:rPr lang="ru-RU" dirty="0"/>
              <a:t> = </a:t>
            </a:r>
            <a:r>
              <a:rPr lang="en-US" dirty="0"/>
              <a:t>r</a:t>
            </a:r>
            <a:r>
              <a:rPr lang="ru-RU" dirty="0"/>
              <a:t> ^ (</a:t>
            </a:r>
            <a:r>
              <a:rPr lang="en-US" dirty="0"/>
              <a:t>n</a:t>
            </a:r>
            <a:r>
              <a:rPr lang="ru-RU" dirty="0"/>
              <a:t> + 1) * </a:t>
            </a:r>
            <a:r>
              <a:rPr lang="en-US" dirty="0"/>
              <a:t>Po</a:t>
            </a:r>
            <a:r>
              <a:rPr lang="ru-RU" dirty="0"/>
              <a:t> / (</a:t>
            </a:r>
            <a:r>
              <a:rPr lang="en-US" dirty="0" err="1"/>
              <a:t>factf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)) * </a:t>
            </a:r>
            <a:r>
              <a:rPr lang="en-US" dirty="0"/>
              <a:t>n</a:t>
            </a:r>
            <a:r>
              <a:rPr lang="ru-RU" dirty="0"/>
              <a:t> * (1 - (</a:t>
            </a:r>
            <a:r>
              <a:rPr lang="en-US" dirty="0"/>
              <a:t>r</a:t>
            </a:r>
            <a:r>
              <a:rPr lang="ru-RU" dirty="0"/>
              <a:t> / </a:t>
            </a:r>
            <a:r>
              <a:rPr lang="en-US" dirty="0"/>
              <a:t>n</a:t>
            </a:r>
            <a:r>
              <a:rPr lang="ru-RU" dirty="0"/>
              <a:t>) ^ 2</a:t>
            </a:r>
            <a:r>
              <a:rPr lang="ru-RU" dirty="0" smtClean="0"/>
              <a:t>) </a:t>
            </a:r>
            <a:r>
              <a:rPr lang="ru-RU" dirty="0" smtClean="0">
                <a:solidFill>
                  <a:schemeClr val="accent1"/>
                </a:solidFill>
              </a:rPr>
              <a:t>//</a:t>
            </a:r>
            <a:r>
              <a:rPr lang="ru-RU" dirty="0">
                <a:solidFill>
                  <a:schemeClr val="accent1"/>
                </a:solidFill>
              </a:rPr>
              <a:t>Вычисление числа заявок в очереди</a:t>
            </a:r>
          </a:p>
          <a:p>
            <a:pPr marL="0" indent="0">
              <a:buNone/>
            </a:pPr>
            <a:r>
              <a:rPr lang="en-US" dirty="0" err="1"/>
              <a:t>Loh</a:t>
            </a:r>
            <a:r>
              <a:rPr lang="ru-RU" dirty="0"/>
              <a:t> = (</a:t>
            </a:r>
            <a:r>
              <a:rPr lang="en-US" dirty="0"/>
              <a:t>r</a:t>
            </a:r>
            <a:r>
              <a:rPr lang="ru-RU" dirty="0"/>
              <a:t> / </a:t>
            </a:r>
            <a:r>
              <a:rPr lang="en-US" dirty="0"/>
              <a:t>n</a:t>
            </a:r>
            <a:r>
              <a:rPr lang="ru-RU" dirty="0"/>
              <a:t>) / (1 - </a:t>
            </a:r>
            <a:r>
              <a:rPr lang="en-US" dirty="0"/>
              <a:t>r</a:t>
            </a:r>
            <a:r>
              <a:rPr lang="ru-RU" dirty="0"/>
              <a:t> / </a:t>
            </a:r>
            <a:r>
              <a:rPr lang="en-US" dirty="0"/>
              <a:t>n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dirty="0" err="1"/>
              <a:t>Woh</a:t>
            </a:r>
            <a:r>
              <a:rPr lang="ru-RU" dirty="0"/>
              <a:t> = </a:t>
            </a:r>
            <a:r>
              <a:rPr lang="en-US" dirty="0" err="1"/>
              <a:t>Loh</a:t>
            </a:r>
            <a:r>
              <a:rPr lang="ru-RU" dirty="0"/>
              <a:t> / </a:t>
            </a:r>
            <a:r>
              <a:rPr lang="en-US" dirty="0"/>
              <a:t>L </a:t>
            </a:r>
            <a:r>
              <a:rPr lang="ru-RU" dirty="0" smtClean="0">
                <a:solidFill>
                  <a:schemeClr val="accent1"/>
                </a:solidFill>
              </a:rPr>
              <a:t>//</a:t>
            </a:r>
            <a:r>
              <a:rPr lang="ru-RU" dirty="0">
                <a:solidFill>
                  <a:schemeClr val="accent1"/>
                </a:solidFill>
              </a:rPr>
              <a:t>Вычисление времени нахождения заявки в очереди</a:t>
            </a:r>
          </a:p>
          <a:p>
            <a:pPr marL="0" indent="0">
              <a:buNone/>
            </a:pPr>
            <a:r>
              <a:rPr lang="en-US" dirty="0" err="1"/>
              <a:t>Lsys</a:t>
            </a:r>
            <a:r>
              <a:rPr lang="ru-RU" dirty="0"/>
              <a:t> = </a:t>
            </a:r>
            <a:r>
              <a:rPr lang="en-US" dirty="0" err="1"/>
              <a:t>Loh</a:t>
            </a:r>
            <a:r>
              <a:rPr lang="ru-RU" dirty="0"/>
              <a:t> + </a:t>
            </a:r>
            <a:r>
              <a:rPr lang="en-US" dirty="0"/>
              <a:t>r </a:t>
            </a:r>
            <a:r>
              <a:rPr lang="ru-RU" dirty="0" smtClean="0">
                <a:solidFill>
                  <a:schemeClr val="accent1"/>
                </a:solidFill>
              </a:rPr>
              <a:t>//</a:t>
            </a:r>
            <a:r>
              <a:rPr lang="ru-RU" dirty="0">
                <a:solidFill>
                  <a:schemeClr val="accent1"/>
                </a:solidFill>
              </a:rPr>
              <a:t>Вычисление числа заявок в очереди</a:t>
            </a:r>
          </a:p>
          <a:p>
            <a:pPr marL="0" indent="0">
              <a:buNone/>
            </a:pPr>
            <a:r>
              <a:rPr lang="en-US" dirty="0" err="1"/>
              <a:t>Wsys</a:t>
            </a:r>
            <a:r>
              <a:rPr lang="ru-RU" dirty="0"/>
              <a:t> = </a:t>
            </a:r>
            <a:r>
              <a:rPr lang="en-US" dirty="0" err="1"/>
              <a:t>Lsys</a:t>
            </a:r>
            <a:r>
              <a:rPr lang="ru-RU" dirty="0"/>
              <a:t> / </a:t>
            </a:r>
            <a:r>
              <a:rPr lang="en-US" dirty="0"/>
              <a:t>L </a:t>
            </a:r>
            <a:r>
              <a:rPr lang="ru-RU" dirty="0" smtClean="0">
                <a:solidFill>
                  <a:schemeClr val="accent1"/>
                </a:solidFill>
              </a:rPr>
              <a:t>// </a:t>
            </a:r>
            <a:r>
              <a:rPr lang="ru-RU" dirty="0">
                <a:solidFill>
                  <a:schemeClr val="accent1"/>
                </a:solidFill>
              </a:rPr>
              <a:t>Вычисление числа заявок в системе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ru-RU" dirty="0"/>
              <a:t> = </a:t>
            </a:r>
            <a:r>
              <a:rPr lang="en-US" dirty="0"/>
              <a:t>r</a:t>
            </a:r>
            <a:r>
              <a:rPr lang="ru-RU" dirty="0"/>
              <a:t> * </a:t>
            </a:r>
            <a:r>
              <a:rPr lang="en-US" dirty="0"/>
              <a:t>C</a:t>
            </a:r>
            <a:r>
              <a:rPr lang="ru-RU" dirty="0"/>
              <a:t> - </a:t>
            </a:r>
            <a:r>
              <a:rPr lang="en-US" dirty="0" err="1"/>
              <a:t>Loh</a:t>
            </a:r>
            <a:r>
              <a:rPr lang="ru-RU" dirty="0"/>
              <a:t> * </a:t>
            </a:r>
            <a:r>
              <a:rPr lang="en-US" dirty="0"/>
              <a:t>Z</a:t>
            </a:r>
            <a:r>
              <a:rPr lang="ru-RU" dirty="0"/>
              <a:t>1 - </a:t>
            </a:r>
            <a:r>
              <a:rPr lang="en-US" dirty="0"/>
              <a:t>n</a:t>
            </a:r>
            <a:r>
              <a:rPr lang="ru-RU" dirty="0"/>
              <a:t> * </a:t>
            </a:r>
            <a:r>
              <a:rPr lang="en-US" dirty="0"/>
              <a:t>Z</a:t>
            </a:r>
            <a:r>
              <a:rPr lang="ru-RU" dirty="0"/>
              <a:t>2 </a:t>
            </a:r>
            <a:r>
              <a:rPr lang="ru-RU" dirty="0" smtClean="0">
                <a:solidFill>
                  <a:schemeClr val="accent1"/>
                </a:solidFill>
              </a:rPr>
              <a:t>//</a:t>
            </a:r>
            <a:r>
              <a:rPr lang="ru-RU" dirty="0">
                <a:solidFill>
                  <a:schemeClr val="accent1"/>
                </a:solidFill>
              </a:rPr>
              <a:t>Вычисление значений функции F</a:t>
            </a:r>
          </a:p>
          <a:p>
            <a:pPr marL="0" indent="0">
              <a:buNone/>
            </a:pPr>
            <a:r>
              <a:rPr lang="en-US" dirty="0"/>
              <a:t>If f &gt; </a:t>
            </a:r>
            <a:r>
              <a:rPr lang="en-US" dirty="0" err="1"/>
              <a:t>Fmax</a:t>
            </a:r>
            <a:r>
              <a:rPr lang="en-US" dirty="0"/>
              <a:t> Then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Fmax</a:t>
            </a:r>
            <a:r>
              <a:rPr lang="en-US" dirty="0"/>
              <a:t> = f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nfmax</a:t>
            </a:r>
            <a:r>
              <a:rPr lang="ru-RU" dirty="0"/>
              <a:t> = </a:t>
            </a:r>
            <a:r>
              <a:rPr lang="en-US" dirty="0"/>
              <a:t>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End If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chemeClr val="accent1"/>
                </a:solidFill>
              </a:rPr>
              <a:t>//Вывод </a:t>
            </a:r>
            <a:r>
              <a:rPr lang="ru-RU" dirty="0">
                <a:solidFill>
                  <a:schemeClr val="accent1"/>
                </a:solidFill>
              </a:rPr>
              <a:t>полученных </a:t>
            </a:r>
            <a:r>
              <a:rPr lang="ru-RU" dirty="0" smtClean="0">
                <a:solidFill>
                  <a:schemeClr val="accent1"/>
                </a:solidFill>
              </a:rPr>
              <a:t>значений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Worksheets(1).Cells(n - </a:t>
            </a:r>
            <a:r>
              <a:rPr lang="en-US" dirty="0" err="1"/>
              <a:t>nmin</a:t>
            </a:r>
            <a:r>
              <a:rPr lang="en-US" dirty="0"/>
              <a:t> + 5, 1).Value = 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Worksheets(1).Cells(n - </a:t>
            </a:r>
            <a:r>
              <a:rPr lang="en-US" dirty="0" err="1"/>
              <a:t>nmin</a:t>
            </a:r>
            <a:r>
              <a:rPr lang="en-US" dirty="0"/>
              <a:t> + 5, 2).Value = f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Worksheets(1).Cells(n - </a:t>
            </a:r>
            <a:r>
              <a:rPr lang="en-US" dirty="0" err="1"/>
              <a:t>nmin</a:t>
            </a:r>
            <a:r>
              <a:rPr lang="en-US" dirty="0"/>
              <a:t> + 5, 3).Value = </a:t>
            </a:r>
            <a:r>
              <a:rPr lang="en-US" dirty="0" err="1"/>
              <a:t>Loh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n = n + 1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Loop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Worksheets(1).Cells(9, 5).Value = "</a:t>
            </a:r>
            <a:r>
              <a:rPr lang="en-US" dirty="0" err="1"/>
              <a:t>Fmax</a:t>
            </a:r>
            <a:r>
              <a:rPr lang="en-US" dirty="0"/>
              <a:t>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Worksheets(1).Cells(10, 5).Value = "n(</a:t>
            </a:r>
            <a:r>
              <a:rPr lang="en-US" dirty="0" err="1"/>
              <a:t>Fmax</a:t>
            </a:r>
            <a:r>
              <a:rPr lang="en-US" dirty="0"/>
              <a:t>)"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Worksheets(1).Cells(9, 6).Value = </a:t>
            </a:r>
            <a:r>
              <a:rPr lang="en-US" dirty="0" err="1"/>
              <a:t>Fmax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Worksheets(1).Cells(10, 6).Value = </a:t>
            </a:r>
            <a:r>
              <a:rPr lang="en-US" dirty="0" err="1"/>
              <a:t>nfmax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Worksheets(1).Cells(11, 5).Value = "K</a:t>
            </a:r>
            <a:r>
              <a:rPr lang="ru-RU" dirty="0"/>
              <a:t>ср</a:t>
            </a:r>
            <a:r>
              <a:rPr lang="en-US" dirty="0"/>
              <a:t>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Worksheets(1).Cells(11, 6).Value = 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Worksheets(1).Cells(12, 5).Value = "L</a:t>
            </a:r>
            <a:r>
              <a:rPr lang="ru-RU" dirty="0" err="1"/>
              <a:t>оч</a:t>
            </a:r>
            <a:r>
              <a:rPr lang="en-US" dirty="0"/>
              <a:t>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Worksheets(1).Cells(12, 6).Value = </a:t>
            </a:r>
            <a:r>
              <a:rPr lang="en-US" dirty="0" err="1"/>
              <a:t>Loh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Worksheets(1).Cells(13, 5).Value = "W</a:t>
            </a:r>
            <a:r>
              <a:rPr lang="ru-RU" dirty="0" err="1"/>
              <a:t>оч</a:t>
            </a:r>
            <a:r>
              <a:rPr lang="en-US" dirty="0"/>
              <a:t>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Worksheets(1).Cells(13, 6).Value = </a:t>
            </a:r>
            <a:r>
              <a:rPr lang="en-US" dirty="0" err="1"/>
              <a:t>Woh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Worksheets(1).Cells(14, 5).Value = "L</a:t>
            </a:r>
            <a:r>
              <a:rPr lang="ru-RU" dirty="0" err="1"/>
              <a:t>сис</a:t>
            </a:r>
            <a:r>
              <a:rPr lang="en-US" dirty="0"/>
              <a:t>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Worksheets(1).Cells(14, 6).Value = </a:t>
            </a:r>
            <a:r>
              <a:rPr lang="en-US" dirty="0" err="1"/>
              <a:t>Lsys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Worksheets(1).Cells(15, 5).Value = "W</a:t>
            </a:r>
            <a:r>
              <a:rPr lang="ru-RU" dirty="0" err="1"/>
              <a:t>сис</a:t>
            </a:r>
            <a:r>
              <a:rPr lang="en-US" dirty="0"/>
              <a:t>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Worksheets(1).Cells(15, 6).Value = </a:t>
            </a:r>
            <a:r>
              <a:rPr lang="en-US" dirty="0" err="1"/>
              <a:t>Wsys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End Sub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65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Листинг. Часть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//</a:t>
            </a:r>
            <a:r>
              <a:rPr lang="ru-RU" dirty="0" smtClean="0">
                <a:solidFill>
                  <a:schemeClr val="accent1"/>
                </a:solidFill>
              </a:rPr>
              <a:t>Метод суммирования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Static Function </a:t>
            </a:r>
            <a:r>
              <a:rPr lang="en-US" dirty="0" err="1"/>
              <a:t>sumr</a:t>
            </a:r>
            <a:r>
              <a:rPr lang="en-US" dirty="0"/>
              <a:t>(</a:t>
            </a:r>
            <a:r>
              <a:rPr lang="en-US" dirty="0" err="1"/>
              <a:t>rf</a:t>
            </a:r>
            <a:r>
              <a:rPr lang="en-US" dirty="0"/>
              <a:t> As Single, </a:t>
            </a:r>
            <a:r>
              <a:rPr lang="en-US" dirty="0" err="1"/>
              <a:t>nf</a:t>
            </a:r>
            <a:r>
              <a:rPr lang="en-US" dirty="0"/>
              <a:t> As Integer) As Single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Dim </a:t>
            </a:r>
            <a:r>
              <a:rPr lang="en-US" dirty="0" err="1"/>
              <a:t>sumf</a:t>
            </a:r>
            <a:r>
              <a:rPr lang="en-US" dirty="0"/>
              <a:t> As Single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Dim </a:t>
            </a:r>
            <a:r>
              <a:rPr lang="en-US" dirty="0" err="1"/>
              <a:t>iff</a:t>
            </a:r>
            <a:r>
              <a:rPr lang="en-US" dirty="0"/>
              <a:t> As Integer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sumf</a:t>
            </a:r>
            <a:r>
              <a:rPr lang="en-US" dirty="0"/>
              <a:t> = 0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iff</a:t>
            </a:r>
            <a:r>
              <a:rPr lang="en-US" dirty="0"/>
              <a:t> = 0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Do While </a:t>
            </a:r>
            <a:r>
              <a:rPr lang="en-US" dirty="0" err="1"/>
              <a:t>iff</a:t>
            </a:r>
            <a:r>
              <a:rPr lang="en-US" dirty="0"/>
              <a:t> &lt;= </a:t>
            </a:r>
            <a:r>
              <a:rPr lang="en-US" dirty="0" err="1"/>
              <a:t>nf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sumf</a:t>
            </a:r>
            <a:r>
              <a:rPr lang="en-US" dirty="0"/>
              <a:t> = </a:t>
            </a:r>
            <a:r>
              <a:rPr lang="en-US" dirty="0" err="1"/>
              <a:t>sumf</a:t>
            </a:r>
            <a:r>
              <a:rPr lang="en-US" dirty="0"/>
              <a:t> + </a:t>
            </a:r>
            <a:r>
              <a:rPr lang="en-US" dirty="0" err="1"/>
              <a:t>rf</a:t>
            </a:r>
            <a:r>
              <a:rPr lang="en-US" dirty="0"/>
              <a:t> ^ </a:t>
            </a:r>
            <a:r>
              <a:rPr lang="en-US" dirty="0" err="1"/>
              <a:t>iff</a:t>
            </a:r>
            <a:r>
              <a:rPr lang="en-US" dirty="0"/>
              <a:t> / </a:t>
            </a:r>
            <a:r>
              <a:rPr lang="en-US" dirty="0" err="1"/>
              <a:t>factf</a:t>
            </a:r>
            <a:r>
              <a:rPr lang="en-US" dirty="0"/>
              <a:t>(</a:t>
            </a:r>
            <a:r>
              <a:rPr lang="en-US" dirty="0" err="1"/>
              <a:t>iff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iff</a:t>
            </a:r>
            <a:r>
              <a:rPr lang="en-US" dirty="0"/>
              <a:t> = </a:t>
            </a:r>
            <a:r>
              <a:rPr lang="en-US" dirty="0" err="1"/>
              <a:t>iff</a:t>
            </a:r>
            <a:r>
              <a:rPr lang="en-US" dirty="0"/>
              <a:t> + 1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Loop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sumf</a:t>
            </a:r>
            <a:r>
              <a:rPr lang="en-US" dirty="0"/>
              <a:t> = </a:t>
            </a:r>
            <a:r>
              <a:rPr lang="en-US" dirty="0" err="1"/>
              <a:t>sumf</a:t>
            </a:r>
            <a:r>
              <a:rPr lang="en-US" dirty="0"/>
              <a:t> + </a:t>
            </a:r>
            <a:r>
              <a:rPr lang="en-US" dirty="0" err="1"/>
              <a:t>rf</a:t>
            </a:r>
            <a:r>
              <a:rPr lang="en-US" dirty="0"/>
              <a:t> ^ </a:t>
            </a:r>
            <a:r>
              <a:rPr lang="en-US" dirty="0" err="1"/>
              <a:t>iff</a:t>
            </a:r>
            <a:r>
              <a:rPr lang="en-US" dirty="0"/>
              <a:t> / (</a:t>
            </a:r>
            <a:r>
              <a:rPr lang="en-US" dirty="0" err="1"/>
              <a:t>factf</a:t>
            </a:r>
            <a:r>
              <a:rPr lang="en-US" dirty="0"/>
              <a:t>(</a:t>
            </a:r>
            <a:r>
              <a:rPr lang="en-US" dirty="0" err="1"/>
              <a:t>iff</a:t>
            </a:r>
            <a:r>
              <a:rPr lang="en-US" dirty="0"/>
              <a:t> - 1) * (</a:t>
            </a:r>
            <a:r>
              <a:rPr lang="en-US" dirty="0" err="1"/>
              <a:t>iff</a:t>
            </a:r>
            <a:r>
              <a:rPr lang="en-US" dirty="0"/>
              <a:t> - 1 - </a:t>
            </a:r>
            <a:r>
              <a:rPr lang="en-US" dirty="0" err="1"/>
              <a:t>rf</a:t>
            </a:r>
            <a:r>
              <a:rPr lang="en-US" dirty="0"/>
              <a:t>))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sumr</a:t>
            </a:r>
            <a:r>
              <a:rPr lang="en-US" dirty="0"/>
              <a:t> = </a:t>
            </a:r>
            <a:r>
              <a:rPr lang="en-US" dirty="0" err="1"/>
              <a:t>sumf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End Function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ru-RU" dirty="0" smtClean="0">
                <a:solidFill>
                  <a:schemeClr val="accent1"/>
                </a:solidFill>
              </a:rPr>
              <a:t>/Метод факториал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Function </a:t>
            </a:r>
            <a:r>
              <a:rPr lang="en-US" dirty="0" err="1"/>
              <a:t>factf</a:t>
            </a:r>
            <a:r>
              <a:rPr lang="en-US" dirty="0"/>
              <a:t>(</a:t>
            </a:r>
            <a:r>
              <a:rPr lang="en-US" dirty="0" err="1"/>
              <a:t>iff</a:t>
            </a:r>
            <a:r>
              <a:rPr lang="en-US" dirty="0"/>
              <a:t> As Integer) As Integer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factfr</a:t>
            </a:r>
            <a:r>
              <a:rPr lang="en-US" dirty="0"/>
              <a:t> = 1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jff</a:t>
            </a:r>
            <a:r>
              <a:rPr lang="en-US" dirty="0"/>
              <a:t> = 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If </a:t>
            </a:r>
            <a:r>
              <a:rPr lang="en-US" dirty="0" err="1"/>
              <a:t>iff</a:t>
            </a:r>
            <a:r>
              <a:rPr lang="en-US" dirty="0"/>
              <a:t> &gt; 0 Then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Do While </a:t>
            </a:r>
            <a:r>
              <a:rPr lang="en-US" dirty="0" err="1"/>
              <a:t>jff</a:t>
            </a:r>
            <a:r>
              <a:rPr lang="en-US" dirty="0"/>
              <a:t> &lt;= </a:t>
            </a:r>
            <a:r>
              <a:rPr lang="en-US" dirty="0" err="1"/>
              <a:t>iff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factfr</a:t>
            </a:r>
            <a:r>
              <a:rPr lang="en-US" dirty="0"/>
              <a:t> = </a:t>
            </a:r>
            <a:r>
              <a:rPr lang="en-US" dirty="0" err="1"/>
              <a:t>factfr</a:t>
            </a:r>
            <a:r>
              <a:rPr lang="en-US" dirty="0"/>
              <a:t> * </a:t>
            </a:r>
            <a:r>
              <a:rPr lang="en-US" dirty="0" err="1"/>
              <a:t>jff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jff</a:t>
            </a:r>
            <a:r>
              <a:rPr lang="en-US" dirty="0"/>
              <a:t> = </a:t>
            </a:r>
            <a:r>
              <a:rPr lang="en-US" dirty="0" err="1"/>
              <a:t>jff</a:t>
            </a:r>
            <a:r>
              <a:rPr lang="en-US" dirty="0"/>
              <a:t> + 1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Loop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End If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factf</a:t>
            </a:r>
            <a:r>
              <a:rPr lang="en-US" dirty="0"/>
              <a:t> = </a:t>
            </a:r>
            <a:r>
              <a:rPr lang="en-US" dirty="0" err="1"/>
              <a:t>factfr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Function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937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задача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40511"/>
            <a:ext cx="10911567" cy="330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561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Z1/2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51332"/>
            <a:ext cx="11291858" cy="32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38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860</Words>
  <Application>Microsoft Office PowerPoint</Application>
  <PresentationFormat>Широкоэкранный</PresentationFormat>
  <Paragraphs>141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Грань</vt:lpstr>
      <vt:lpstr>Лабораторная работа № 8:  «Моделирование многоканальной системы массового обслуживания с неограниченной очередью и её оптимизацией по заданному критерию»</vt:lpstr>
      <vt:lpstr>Цель работы</vt:lpstr>
      <vt:lpstr>Задание</vt:lpstr>
      <vt:lpstr>Общий вид документа Excel</vt:lpstr>
      <vt:lpstr>Листинг. Часть 1</vt:lpstr>
      <vt:lpstr>Листинг. Часть 2</vt:lpstr>
      <vt:lpstr>Листинг. Часть 3</vt:lpstr>
      <vt:lpstr>Основная задача</vt:lpstr>
      <vt:lpstr>Z1/2</vt:lpstr>
      <vt:lpstr>L*2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8:  «Моделирование многоканальной системы массового обслуживания с неограниченной очередью и её оптимизацией по заданному критерию»</dc:title>
  <dc:creator>mron</dc:creator>
  <cp:lastModifiedBy>mron</cp:lastModifiedBy>
  <cp:revision>5</cp:revision>
  <dcterms:created xsi:type="dcterms:W3CDTF">2017-04-12T07:45:30Z</dcterms:created>
  <dcterms:modified xsi:type="dcterms:W3CDTF">2017-04-12T10:07:12Z</dcterms:modified>
</cp:coreProperties>
</file>