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6" r:id="rId3"/>
    <p:sldId id="257" r:id="rId4"/>
    <p:sldId id="258" r:id="rId5"/>
    <p:sldId id="277" r:id="rId6"/>
    <p:sldId id="261" r:id="rId7"/>
    <p:sldId id="262" r:id="rId8"/>
    <p:sldId id="263" r:id="rId9"/>
    <p:sldId id="269" r:id="rId10"/>
    <p:sldId id="271" r:id="rId11"/>
    <p:sldId id="268" r:id="rId12"/>
    <p:sldId id="273" r:id="rId13"/>
    <p:sldId id="270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71" autoAdjust="0"/>
  </p:normalViewPr>
  <p:slideViewPr>
    <p:cSldViewPr>
      <p:cViewPr varScale="1">
        <p:scale>
          <a:sx n="62" d="100"/>
          <a:sy n="62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F6F30-1FCC-4342-85F3-B0B3FC27DA5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74166-C523-4AD8-A682-74C45684A7CD}">
      <dgm:prSet phldrT="[Text]"/>
      <dgm:spPr/>
      <dgm:t>
        <a:bodyPr/>
        <a:lstStyle/>
        <a:p>
          <a:r>
            <a:rPr lang="en-US" dirty="0" smtClean="0"/>
            <a:t>Kevin Smith</a:t>
          </a:r>
          <a:endParaRPr lang="en-US" dirty="0"/>
        </a:p>
      </dgm:t>
    </dgm:pt>
    <dgm:pt modelId="{C052D1B5-C9CA-4DD9-8CE1-46673C09CA0C}" type="parTrans" cxnId="{3C1774F7-97EC-4D6F-B78F-F69B657C7039}">
      <dgm:prSet/>
      <dgm:spPr/>
      <dgm:t>
        <a:bodyPr/>
        <a:lstStyle/>
        <a:p>
          <a:endParaRPr lang="en-US"/>
        </a:p>
      </dgm:t>
    </dgm:pt>
    <dgm:pt modelId="{BC58F494-0B43-4799-B97D-46FC3228F49F}" type="sibTrans" cxnId="{3C1774F7-97EC-4D6F-B78F-F69B657C7039}">
      <dgm:prSet/>
      <dgm:spPr/>
      <dgm:t>
        <a:bodyPr/>
        <a:lstStyle/>
        <a:p>
          <a:endParaRPr lang="en-US"/>
        </a:p>
      </dgm:t>
    </dgm:pt>
    <dgm:pt modelId="{9092168F-87BB-49CB-BE8B-0892124C4985}">
      <dgm:prSet phldrT="[Text]"/>
      <dgm:spPr/>
      <dgm:t>
        <a:bodyPr/>
        <a:lstStyle/>
        <a:p>
          <a:r>
            <a:rPr lang="en-US" dirty="0" smtClean="0"/>
            <a:t>Louis Piper</a:t>
          </a:r>
          <a:endParaRPr lang="en-US" dirty="0"/>
        </a:p>
      </dgm:t>
    </dgm:pt>
    <dgm:pt modelId="{D8565A4F-0BA0-4E07-9090-1D8EB5B1AEDB}" type="parTrans" cxnId="{28DD989B-7799-42C0-98EB-5C94106E34EA}">
      <dgm:prSet/>
      <dgm:spPr/>
      <dgm:t>
        <a:bodyPr/>
        <a:lstStyle/>
        <a:p>
          <a:endParaRPr lang="en-US"/>
        </a:p>
      </dgm:t>
    </dgm:pt>
    <dgm:pt modelId="{3B2DA679-C9EB-4184-A5BC-B02D6C10FA8C}" type="sibTrans" cxnId="{28DD989B-7799-42C0-98EB-5C94106E34EA}">
      <dgm:prSet/>
      <dgm:spPr/>
      <dgm:t>
        <a:bodyPr/>
        <a:lstStyle/>
        <a:p>
          <a:endParaRPr lang="en-US"/>
        </a:p>
      </dgm:t>
    </dgm:pt>
    <dgm:pt modelId="{590C5C13-9947-494E-AD0F-6099D3CBEBD8}">
      <dgm:prSet phldrT="[Text]"/>
      <dgm:spPr/>
      <dgm:t>
        <a:bodyPr/>
        <a:lstStyle/>
        <a:p>
          <a:r>
            <a:rPr lang="en-US" dirty="0" smtClean="0"/>
            <a:t>Sang Wan Cho</a:t>
          </a:r>
          <a:endParaRPr lang="en-US" dirty="0"/>
        </a:p>
      </dgm:t>
    </dgm:pt>
    <dgm:pt modelId="{530B36CB-214C-4A84-9C13-B41154F36CEB}" type="parTrans" cxnId="{6B92F73B-7998-4A2A-A931-C675F4924962}">
      <dgm:prSet/>
      <dgm:spPr/>
      <dgm:t>
        <a:bodyPr/>
        <a:lstStyle/>
        <a:p>
          <a:endParaRPr lang="en-US"/>
        </a:p>
      </dgm:t>
    </dgm:pt>
    <dgm:pt modelId="{8F030AD6-791E-4F0E-A204-FF968455F2D5}" type="sibTrans" cxnId="{6B92F73B-7998-4A2A-A931-C675F4924962}">
      <dgm:prSet/>
      <dgm:spPr/>
      <dgm:t>
        <a:bodyPr/>
        <a:lstStyle/>
        <a:p>
          <a:endParaRPr lang="en-US"/>
        </a:p>
      </dgm:t>
    </dgm:pt>
    <dgm:pt modelId="{E1111740-7F11-4D31-81DE-B88FA6733573}">
      <dgm:prSet phldrT="[Text]"/>
      <dgm:spPr/>
      <dgm:t>
        <a:bodyPr/>
        <a:lstStyle/>
        <a:p>
          <a:r>
            <a:rPr lang="en-US" dirty="0" smtClean="0"/>
            <a:t>Alex </a:t>
          </a:r>
          <a:r>
            <a:rPr lang="en-US" dirty="0" err="1" smtClean="0"/>
            <a:t>DeMasi</a:t>
          </a:r>
          <a:endParaRPr lang="en-US" dirty="0"/>
        </a:p>
      </dgm:t>
    </dgm:pt>
    <dgm:pt modelId="{193461E0-9A46-4082-BFAC-BB5B239C0D7F}" type="parTrans" cxnId="{0E88EA42-5B0D-4E82-894F-85065DE7613E}">
      <dgm:prSet/>
      <dgm:spPr/>
      <dgm:t>
        <a:bodyPr/>
        <a:lstStyle/>
        <a:p>
          <a:endParaRPr lang="en-US"/>
        </a:p>
      </dgm:t>
    </dgm:pt>
    <dgm:pt modelId="{085280EF-7AAF-4591-9523-FCBE460E962A}" type="sibTrans" cxnId="{0E88EA42-5B0D-4E82-894F-85065DE7613E}">
      <dgm:prSet/>
      <dgm:spPr/>
      <dgm:t>
        <a:bodyPr/>
        <a:lstStyle/>
        <a:p>
          <a:endParaRPr lang="en-US"/>
        </a:p>
      </dgm:t>
    </dgm:pt>
    <dgm:pt modelId="{0EC2667D-B282-4B23-B494-FB8A320BA6D1}" type="pres">
      <dgm:prSet presAssocID="{DEDF6F30-1FCC-4342-85F3-B0B3FC27DA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E9E46-A9BE-44AA-9842-5F28330A4E4F}" type="pres">
      <dgm:prSet presAssocID="{D3D74166-C523-4AD8-A682-74C45684A7CD}" presName="compNode" presStyleCnt="0"/>
      <dgm:spPr/>
    </dgm:pt>
    <dgm:pt modelId="{75E19449-5F49-4ADE-BDE3-958A2676D1E4}" type="pres">
      <dgm:prSet presAssocID="{D3D74166-C523-4AD8-A682-74C45684A7CD}" presName="pictRect" presStyleLbl="node1" presStyleIdx="0" presStyleCnt="4" custScaleY="169304" custLinFactNeighborY="-4013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4635AFB-1563-4670-BB31-D9EB2F2B67D1}" type="pres">
      <dgm:prSet presAssocID="{D3D74166-C523-4AD8-A682-74C45684A7CD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9E9C-66CC-4876-B458-05948101ADD5}" type="pres">
      <dgm:prSet presAssocID="{BC58F494-0B43-4799-B97D-46FC3228F49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AC748B-325D-46B7-9769-EFF3AD797ABC}" type="pres">
      <dgm:prSet presAssocID="{9092168F-87BB-49CB-BE8B-0892124C4985}" presName="compNode" presStyleCnt="0"/>
      <dgm:spPr/>
    </dgm:pt>
    <dgm:pt modelId="{05C1CC3A-1F99-4998-8871-D1A52044A7F7}" type="pres">
      <dgm:prSet presAssocID="{9092168F-87BB-49CB-BE8B-0892124C4985}" presName="pictRect" presStyleLbl="node1" presStyleIdx="1" presStyleCnt="4" custScaleY="169150" custLinFactNeighborX="239" custLinFactNeighborY="-4002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364C981-0EE7-4515-863B-9254C044D676}" type="pres">
      <dgm:prSet presAssocID="{9092168F-87BB-49CB-BE8B-0892124C498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04FA0-3117-4297-BD39-615F7CD4A785}" type="pres">
      <dgm:prSet presAssocID="{3B2DA679-C9EB-4184-A5BC-B02D6C10FA8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9A2E14E-AE41-4F09-AECD-8927C75FB0AF}" type="pres">
      <dgm:prSet presAssocID="{590C5C13-9947-494E-AD0F-6099D3CBEBD8}" presName="compNode" presStyleCnt="0"/>
      <dgm:spPr/>
    </dgm:pt>
    <dgm:pt modelId="{E006274E-7CB7-43B1-9FD3-3A1EBAE678F3}" type="pres">
      <dgm:prSet presAssocID="{590C5C13-9947-494E-AD0F-6099D3CBEBD8}" presName="pictRect" presStyleLbl="node1" presStyleIdx="2" presStyleCnt="4" custScaleY="169304" custLinFactNeighborX="-1122" custLinFactNeighborY="-4013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A3349B6D-BD43-43C4-BE06-2784E425C31F}" type="pres">
      <dgm:prSet presAssocID="{590C5C13-9947-494E-AD0F-6099D3CBEBD8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F44DA-1383-4CAD-96FF-B22A21863945}" type="pres">
      <dgm:prSet presAssocID="{8F030AD6-791E-4F0E-A204-FF968455F2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F3E448-08DB-40F2-8320-63FF196AE53B}" type="pres">
      <dgm:prSet presAssocID="{E1111740-7F11-4D31-81DE-B88FA6733573}" presName="compNode" presStyleCnt="0"/>
      <dgm:spPr/>
    </dgm:pt>
    <dgm:pt modelId="{78B508F2-EE64-458B-900F-8967FCDBF8A1}" type="pres">
      <dgm:prSet presAssocID="{E1111740-7F11-4D31-81DE-B88FA6733573}" presName="pictRect" presStyleLbl="node1" presStyleIdx="3" presStyleCnt="4" custScaleX="78551" custScaleY="170388" custLinFactNeighborX="-2482" custLinFactNeighborY="-3951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BDBC249-A58E-48A0-AE91-9BFABC44B2AB}" type="pres">
      <dgm:prSet presAssocID="{E1111740-7F11-4D31-81DE-B88FA673357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B6EEC-35CF-4C13-B108-DC6FAD92125A}" type="presOf" srcId="{9092168F-87BB-49CB-BE8B-0892124C4985}" destId="{F364C981-0EE7-4515-863B-9254C044D676}" srcOrd="0" destOrd="0" presId="urn:microsoft.com/office/officeart/2005/8/layout/pList1"/>
    <dgm:cxn modelId="{F5530178-2478-4CF5-B652-B33D3EA77C91}" type="presOf" srcId="{590C5C13-9947-494E-AD0F-6099D3CBEBD8}" destId="{A3349B6D-BD43-43C4-BE06-2784E425C31F}" srcOrd="0" destOrd="0" presId="urn:microsoft.com/office/officeart/2005/8/layout/pList1"/>
    <dgm:cxn modelId="{F8F14C7F-412D-4A44-8F66-0BE98CB4BA14}" type="presOf" srcId="{3B2DA679-C9EB-4184-A5BC-B02D6C10FA8C}" destId="{AFC04FA0-3117-4297-BD39-615F7CD4A785}" srcOrd="0" destOrd="0" presId="urn:microsoft.com/office/officeart/2005/8/layout/pList1"/>
    <dgm:cxn modelId="{E2D7779C-8BD3-4EB3-8656-5E0BDA0135C5}" type="presOf" srcId="{8F030AD6-791E-4F0E-A204-FF968455F2D5}" destId="{54EF44DA-1383-4CAD-96FF-B22A21863945}" srcOrd="0" destOrd="0" presId="urn:microsoft.com/office/officeart/2005/8/layout/pList1"/>
    <dgm:cxn modelId="{28DD989B-7799-42C0-98EB-5C94106E34EA}" srcId="{DEDF6F30-1FCC-4342-85F3-B0B3FC27DA59}" destId="{9092168F-87BB-49CB-BE8B-0892124C4985}" srcOrd="1" destOrd="0" parTransId="{D8565A4F-0BA0-4E07-9090-1D8EB5B1AEDB}" sibTransId="{3B2DA679-C9EB-4184-A5BC-B02D6C10FA8C}"/>
    <dgm:cxn modelId="{71A953CB-E188-46AB-94BC-95CCA07CD08D}" type="presOf" srcId="{DEDF6F30-1FCC-4342-85F3-B0B3FC27DA59}" destId="{0EC2667D-B282-4B23-B494-FB8A320BA6D1}" srcOrd="0" destOrd="0" presId="urn:microsoft.com/office/officeart/2005/8/layout/pList1"/>
    <dgm:cxn modelId="{6B92F73B-7998-4A2A-A931-C675F4924962}" srcId="{DEDF6F30-1FCC-4342-85F3-B0B3FC27DA59}" destId="{590C5C13-9947-494E-AD0F-6099D3CBEBD8}" srcOrd="2" destOrd="0" parTransId="{530B36CB-214C-4A84-9C13-B41154F36CEB}" sibTransId="{8F030AD6-791E-4F0E-A204-FF968455F2D5}"/>
    <dgm:cxn modelId="{AAF96200-56BF-4F79-8F0F-B275112B20B5}" type="presOf" srcId="{D3D74166-C523-4AD8-A682-74C45684A7CD}" destId="{94635AFB-1563-4670-BB31-D9EB2F2B67D1}" srcOrd="0" destOrd="0" presId="urn:microsoft.com/office/officeart/2005/8/layout/pList1"/>
    <dgm:cxn modelId="{A0758A37-FFC5-4BD7-876B-63DFCD7C94DC}" type="presOf" srcId="{BC58F494-0B43-4799-B97D-46FC3228F49F}" destId="{75A29E9C-66CC-4876-B458-05948101ADD5}" srcOrd="0" destOrd="0" presId="urn:microsoft.com/office/officeart/2005/8/layout/pList1"/>
    <dgm:cxn modelId="{3C1774F7-97EC-4D6F-B78F-F69B657C7039}" srcId="{DEDF6F30-1FCC-4342-85F3-B0B3FC27DA59}" destId="{D3D74166-C523-4AD8-A682-74C45684A7CD}" srcOrd="0" destOrd="0" parTransId="{C052D1B5-C9CA-4DD9-8CE1-46673C09CA0C}" sibTransId="{BC58F494-0B43-4799-B97D-46FC3228F49F}"/>
    <dgm:cxn modelId="{0E88EA42-5B0D-4E82-894F-85065DE7613E}" srcId="{DEDF6F30-1FCC-4342-85F3-B0B3FC27DA59}" destId="{E1111740-7F11-4D31-81DE-B88FA6733573}" srcOrd="3" destOrd="0" parTransId="{193461E0-9A46-4082-BFAC-BB5B239C0D7F}" sibTransId="{085280EF-7AAF-4591-9523-FCBE460E962A}"/>
    <dgm:cxn modelId="{0A6168A6-052F-4413-BFEF-367B685E266D}" type="presOf" srcId="{E1111740-7F11-4D31-81DE-B88FA6733573}" destId="{6BDBC249-A58E-48A0-AE91-9BFABC44B2AB}" srcOrd="0" destOrd="0" presId="urn:microsoft.com/office/officeart/2005/8/layout/pList1"/>
    <dgm:cxn modelId="{579FD04A-05BF-44FF-B4C3-C618861268C0}" type="presParOf" srcId="{0EC2667D-B282-4B23-B494-FB8A320BA6D1}" destId="{2DFE9E46-A9BE-44AA-9842-5F28330A4E4F}" srcOrd="0" destOrd="0" presId="urn:microsoft.com/office/officeart/2005/8/layout/pList1"/>
    <dgm:cxn modelId="{A8AFA7DC-6ED2-4B3B-B30E-522612B33F0C}" type="presParOf" srcId="{2DFE9E46-A9BE-44AA-9842-5F28330A4E4F}" destId="{75E19449-5F49-4ADE-BDE3-958A2676D1E4}" srcOrd="0" destOrd="0" presId="urn:microsoft.com/office/officeart/2005/8/layout/pList1"/>
    <dgm:cxn modelId="{9CEB63D6-313B-478E-BEE7-D1AB6D0A8CD7}" type="presParOf" srcId="{2DFE9E46-A9BE-44AA-9842-5F28330A4E4F}" destId="{94635AFB-1563-4670-BB31-D9EB2F2B67D1}" srcOrd="1" destOrd="0" presId="urn:microsoft.com/office/officeart/2005/8/layout/pList1"/>
    <dgm:cxn modelId="{5A5FD7DD-A714-4649-940B-A0BE07DF93BA}" type="presParOf" srcId="{0EC2667D-B282-4B23-B494-FB8A320BA6D1}" destId="{75A29E9C-66CC-4876-B458-05948101ADD5}" srcOrd="1" destOrd="0" presId="urn:microsoft.com/office/officeart/2005/8/layout/pList1"/>
    <dgm:cxn modelId="{123CF2B7-8D78-4AF2-8BF5-10C96DDEF87A}" type="presParOf" srcId="{0EC2667D-B282-4B23-B494-FB8A320BA6D1}" destId="{5CAC748B-325D-46B7-9769-EFF3AD797ABC}" srcOrd="2" destOrd="0" presId="urn:microsoft.com/office/officeart/2005/8/layout/pList1"/>
    <dgm:cxn modelId="{BBAF2D16-6F47-40D8-A1A5-0691CE4A909C}" type="presParOf" srcId="{5CAC748B-325D-46B7-9769-EFF3AD797ABC}" destId="{05C1CC3A-1F99-4998-8871-D1A52044A7F7}" srcOrd="0" destOrd="0" presId="urn:microsoft.com/office/officeart/2005/8/layout/pList1"/>
    <dgm:cxn modelId="{430EC3AC-3B6B-442B-A47C-3F9601993F4C}" type="presParOf" srcId="{5CAC748B-325D-46B7-9769-EFF3AD797ABC}" destId="{F364C981-0EE7-4515-863B-9254C044D676}" srcOrd="1" destOrd="0" presId="urn:microsoft.com/office/officeart/2005/8/layout/pList1"/>
    <dgm:cxn modelId="{715306EA-11F2-4B87-9B25-ED09AF7E9F29}" type="presParOf" srcId="{0EC2667D-B282-4B23-B494-FB8A320BA6D1}" destId="{AFC04FA0-3117-4297-BD39-615F7CD4A785}" srcOrd="3" destOrd="0" presId="urn:microsoft.com/office/officeart/2005/8/layout/pList1"/>
    <dgm:cxn modelId="{12DF9F01-33A3-4D5B-9B36-41E8B4C9848E}" type="presParOf" srcId="{0EC2667D-B282-4B23-B494-FB8A320BA6D1}" destId="{D9A2E14E-AE41-4F09-AECD-8927C75FB0AF}" srcOrd="4" destOrd="0" presId="urn:microsoft.com/office/officeart/2005/8/layout/pList1"/>
    <dgm:cxn modelId="{A6D87840-54AF-4019-8528-7E84730784ED}" type="presParOf" srcId="{D9A2E14E-AE41-4F09-AECD-8927C75FB0AF}" destId="{E006274E-7CB7-43B1-9FD3-3A1EBAE678F3}" srcOrd="0" destOrd="0" presId="urn:microsoft.com/office/officeart/2005/8/layout/pList1"/>
    <dgm:cxn modelId="{CA342AB3-D350-4C6B-ABA3-1988C30528E5}" type="presParOf" srcId="{D9A2E14E-AE41-4F09-AECD-8927C75FB0AF}" destId="{A3349B6D-BD43-43C4-BE06-2784E425C31F}" srcOrd="1" destOrd="0" presId="urn:microsoft.com/office/officeart/2005/8/layout/pList1"/>
    <dgm:cxn modelId="{2AD058B7-07F6-4F70-93B9-B5AD67864BD4}" type="presParOf" srcId="{0EC2667D-B282-4B23-B494-FB8A320BA6D1}" destId="{54EF44DA-1383-4CAD-96FF-B22A21863945}" srcOrd="5" destOrd="0" presId="urn:microsoft.com/office/officeart/2005/8/layout/pList1"/>
    <dgm:cxn modelId="{B6232387-2280-404E-8D1C-89FCE2A02743}" type="presParOf" srcId="{0EC2667D-B282-4B23-B494-FB8A320BA6D1}" destId="{7EF3E448-08DB-40F2-8320-63FF196AE53B}" srcOrd="6" destOrd="0" presId="urn:microsoft.com/office/officeart/2005/8/layout/pList1"/>
    <dgm:cxn modelId="{802C5C21-3F18-44BF-BB3A-E72CD5369C0F}" type="presParOf" srcId="{7EF3E448-08DB-40F2-8320-63FF196AE53B}" destId="{78B508F2-EE64-458B-900F-8967FCDBF8A1}" srcOrd="0" destOrd="0" presId="urn:microsoft.com/office/officeart/2005/8/layout/pList1"/>
    <dgm:cxn modelId="{A0FB50EA-181D-43DE-A989-27B78B724FEF}" type="presParOf" srcId="{7EF3E448-08DB-40F2-8320-63FF196AE53B}" destId="{6BDBC249-A58E-48A0-AE91-9BFABC44B2A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E19449-5F49-4ADE-BDE3-958A2676D1E4}">
      <dsp:nvSpPr>
        <dsp:cNvPr id="0" name=""/>
        <dsp:cNvSpPr/>
      </dsp:nvSpPr>
      <dsp:spPr>
        <a:xfrm>
          <a:off x="3868" y="238341"/>
          <a:ext cx="1841123" cy="2147678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35AFB-1563-4670-BB31-D9EB2F2B67D1}">
      <dsp:nvSpPr>
        <dsp:cNvPr id="0" name=""/>
        <dsp:cNvSpPr/>
      </dsp:nvSpPr>
      <dsp:spPr>
        <a:xfrm>
          <a:off x="3868" y="2455624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Kevin Smith</a:t>
          </a:r>
          <a:endParaRPr lang="en-US" sz="2000" kern="1200" dirty="0"/>
        </a:p>
      </dsp:txBody>
      <dsp:txXfrm>
        <a:off x="3868" y="2455624"/>
        <a:ext cx="1841123" cy="683056"/>
      </dsp:txXfrm>
    </dsp:sp>
    <dsp:sp modelId="{05C1CC3A-1F99-4998-8871-D1A52044A7F7}">
      <dsp:nvSpPr>
        <dsp:cNvPr id="0" name=""/>
        <dsp:cNvSpPr/>
      </dsp:nvSpPr>
      <dsp:spPr>
        <a:xfrm>
          <a:off x="2033582" y="240288"/>
          <a:ext cx="1841123" cy="2145725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4C981-0EE7-4515-863B-9254C044D676}">
      <dsp:nvSpPr>
        <dsp:cNvPr id="0" name=""/>
        <dsp:cNvSpPr/>
      </dsp:nvSpPr>
      <dsp:spPr>
        <a:xfrm>
          <a:off x="2029181" y="2455136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Louis Piper</a:t>
          </a:r>
          <a:endParaRPr lang="en-US" sz="2000" kern="1200" dirty="0"/>
        </a:p>
      </dsp:txBody>
      <dsp:txXfrm>
        <a:off x="2029181" y="2455136"/>
        <a:ext cx="1841123" cy="683056"/>
      </dsp:txXfrm>
    </dsp:sp>
    <dsp:sp modelId="{E006274E-7CB7-43B1-9FD3-3A1EBAE678F3}">
      <dsp:nvSpPr>
        <dsp:cNvPr id="0" name=""/>
        <dsp:cNvSpPr/>
      </dsp:nvSpPr>
      <dsp:spPr>
        <a:xfrm>
          <a:off x="4033837" y="238341"/>
          <a:ext cx="1841123" cy="2147678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9B6D-BD43-43C4-BE06-2784E425C31F}">
      <dsp:nvSpPr>
        <dsp:cNvPr id="0" name=""/>
        <dsp:cNvSpPr/>
      </dsp:nvSpPr>
      <dsp:spPr>
        <a:xfrm>
          <a:off x="4054494" y="2455624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Sang Wan Cho</a:t>
          </a:r>
          <a:endParaRPr lang="en-US" sz="2000" kern="1200" dirty="0"/>
        </a:p>
      </dsp:txBody>
      <dsp:txXfrm>
        <a:off x="4054494" y="2455624"/>
        <a:ext cx="1841123" cy="683056"/>
      </dsp:txXfrm>
    </dsp:sp>
    <dsp:sp modelId="{78B508F2-EE64-458B-900F-8967FCDBF8A1}">
      <dsp:nvSpPr>
        <dsp:cNvPr id="0" name=""/>
        <dsp:cNvSpPr/>
      </dsp:nvSpPr>
      <dsp:spPr>
        <a:xfrm>
          <a:off x="6231562" y="242882"/>
          <a:ext cx="1446220" cy="2161429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C249-A58E-48A0-AE91-9BFABC44B2AB}">
      <dsp:nvSpPr>
        <dsp:cNvPr id="0" name=""/>
        <dsp:cNvSpPr/>
      </dsp:nvSpPr>
      <dsp:spPr>
        <a:xfrm>
          <a:off x="6079807" y="2459062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Alex </a:t>
          </a:r>
          <a:r>
            <a:rPr lang="en-US" sz="2000" kern="1200" dirty="0" err="1" smtClean="0"/>
            <a:t>DeMasi</a:t>
          </a:r>
          <a:endParaRPr lang="en-US" sz="2000" kern="1200" dirty="0"/>
        </a:p>
      </dsp:txBody>
      <dsp:txXfrm>
        <a:off x="6079807" y="2459062"/>
        <a:ext cx="1841123" cy="68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2A5B1-0193-433F-89CB-2A6E6CCCF133}" type="datetimeFigureOut">
              <a:rPr lang="en-US" smtClean="0"/>
              <a:pPr/>
              <a:t>09/12/01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DEC6-5FC4-44E2-B13F-7C7E2C073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Gd</a:t>
            </a:r>
            <a:r>
              <a:rPr lang="en-US" baseline="0" dirty="0" smtClean="0"/>
              <a:t> 4f bands at 5 </a:t>
            </a:r>
            <a:r>
              <a:rPr lang="en-US" baseline="0" dirty="0" err="1" smtClean="0"/>
              <a:t>eV</a:t>
            </a:r>
            <a:endParaRPr lang="en-US" baseline="0" dirty="0" smtClean="0"/>
          </a:p>
          <a:p>
            <a:r>
              <a:rPr lang="en-US" baseline="0" dirty="0" smtClean="0"/>
              <a:t>VB is made up of N p bands</a:t>
            </a:r>
          </a:p>
          <a:p>
            <a:r>
              <a:rPr lang="en-US" baseline="0" dirty="0" smtClean="0"/>
              <a:t>CB is made up of </a:t>
            </a:r>
            <a:r>
              <a:rPr lang="en-US" baseline="0" dirty="0" err="1" smtClean="0"/>
              <a:t>Gd</a:t>
            </a:r>
            <a:r>
              <a:rPr lang="en-US" baseline="0" dirty="0" smtClean="0"/>
              <a:t> 5d and 6s bands</a:t>
            </a:r>
          </a:p>
          <a:p>
            <a:r>
              <a:rPr lang="en-US" baseline="0" dirty="0" smtClean="0"/>
              <a:t>Optical gap at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p-projected</a:t>
            </a:r>
            <a:r>
              <a:rPr lang="en-US" baseline="0" dirty="0" smtClean="0"/>
              <a:t> character. Very little hybridization with 4f bands.</a:t>
            </a:r>
          </a:p>
          <a:p>
            <a:r>
              <a:rPr lang="en-US" baseline="0" dirty="0" smtClean="0"/>
              <a:t>At CBM there is no N p-character between G-X, but along X-K and X-W.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Occupied</a:t>
            </a:r>
            <a:r>
              <a:rPr lang="en-US" baseline="0" dirty="0" smtClean="0"/>
              <a:t> and unoccupied states.</a:t>
            </a:r>
          </a:p>
          <a:p>
            <a:r>
              <a:rPr lang="en-US" baseline="0" dirty="0" smtClean="0"/>
              <a:t>XES is from N p-like valence band states. Shoulder is from states between G-X, G-K and at L.</a:t>
            </a:r>
          </a:p>
          <a:p>
            <a:r>
              <a:rPr lang="en-US" baseline="0" dirty="0" smtClean="0"/>
              <a:t>XAS is the N p-like character of the unoccupied </a:t>
            </a:r>
            <a:r>
              <a:rPr lang="en-US" baseline="0" dirty="0" err="1" smtClean="0"/>
              <a:t>Gd</a:t>
            </a:r>
            <a:r>
              <a:rPr lang="en-US" baseline="0" dirty="0" smtClean="0"/>
              <a:t> 5d and 6s states.</a:t>
            </a:r>
          </a:p>
          <a:p>
            <a:r>
              <a:rPr lang="en-US" baseline="0" dirty="0" smtClean="0"/>
              <a:t>Two main peaks are the </a:t>
            </a:r>
            <a:r>
              <a:rPr lang="en-US" baseline="0" dirty="0" err="1" smtClean="0"/>
              <a:t>Gd</a:t>
            </a:r>
            <a:r>
              <a:rPr lang="en-US" baseline="0" dirty="0" smtClean="0"/>
              <a:t> 5d </a:t>
            </a:r>
            <a:r>
              <a:rPr lang="en-US" baseline="0" dirty="0" err="1" smtClean="0"/>
              <a:t>crystalfield</a:t>
            </a:r>
            <a:r>
              <a:rPr lang="en-US" baseline="0" dirty="0" smtClean="0"/>
              <a:t> split t2g (N pi) and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(N sigma) anti-bonding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Across</a:t>
            </a:r>
            <a:r>
              <a:rPr lang="en-US" baseline="0" dirty="0" smtClean="0"/>
              <a:t> series peak B is stationary, peak C shifts to higher energy. Attributed to differences in N pi/sigma bond with Re 5d crystal field split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Excellent agreement between</a:t>
            </a:r>
            <a:r>
              <a:rPr lang="en-US" baseline="0" dirty="0" smtClean="0"/>
              <a:t> experiment and theory. Aligned by main XES peak (no shift between XAS and XES).</a:t>
            </a:r>
          </a:p>
          <a:p>
            <a:r>
              <a:rPr lang="en-US" baseline="0" dirty="0" smtClean="0"/>
              <a:t>B and C explained by </a:t>
            </a:r>
            <a:r>
              <a:rPr lang="en-US" baseline="0" dirty="0" err="1" smtClean="0"/>
              <a:t>Gd</a:t>
            </a:r>
            <a:r>
              <a:rPr lang="en-US" baseline="0" dirty="0" smtClean="0"/>
              <a:t> 5d states.</a:t>
            </a:r>
          </a:p>
          <a:p>
            <a:r>
              <a:rPr lang="en-US" baseline="0" dirty="0" smtClean="0"/>
              <a:t>Where does double peak structure and peak A come from?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due to s</a:t>
            </a:r>
            <a:r>
              <a:rPr lang="en-US" dirty="0" smtClean="0"/>
              <a:t>pin-split nature of band</a:t>
            </a:r>
            <a:r>
              <a:rPr lang="en-US" baseline="0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XAS: fairly typical atomic </a:t>
            </a:r>
            <a:r>
              <a:rPr lang="en-US" dirty="0" err="1" smtClean="0"/>
              <a:t>multiplet</a:t>
            </a:r>
            <a:r>
              <a:rPr lang="en-US" dirty="0" smtClean="0"/>
              <a:t> spectrum. </a:t>
            </a:r>
            <a:r>
              <a:rPr lang="en-US" dirty="0" err="1" smtClean="0"/>
              <a:t>Gd</a:t>
            </a:r>
            <a:r>
              <a:rPr lang="en-US" dirty="0" smtClean="0"/>
              <a:t> 3+ calculation.</a:t>
            </a:r>
          </a:p>
          <a:p>
            <a:r>
              <a:rPr lang="en-US" dirty="0" smtClean="0"/>
              <a:t>XES:</a:t>
            </a:r>
            <a:r>
              <a:rPr lang="en-US" baseline="0" dirty="0" smtClean="0"/>
              <a:t> low resolution, note 5p peak.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4f final states of 4f8 and 4f6 for XAS and XES are same as XPS/BIS final states.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Estimate the 4f splitting as published for XPS/BIS – get 12.5 </a:t>
            </a:r>
            <a:r>
              <a:rPr lang="en-US" baseline="0" dirty="0" err="1" smtClean="0"/>
              <a:t>eV</a:t>
            </a:r>
            <a:r>
              <a:rPr lang="en-US" baseline="0" dirty="0" smtClean="0"/>
              <a:t>, roughly the same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EC6-5FC4-44E2-B13F-7C7E2C073C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762000"/>
            <a:ext cx="19812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the title of this slide.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5903913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4400" b="1">
                <a:solidFill>
                  <a:srgbClr val="D9D9D9"/>
                </a:solidFill>
                <a:latin typeface="+mn-lt"/>
              </a:defRPr>
            </a:lvl1pPr>
          </a:lstStyle>
          <a:p>
            <a:fld id="{E8ABB289-142E-4259-88A5-50EE17D459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  <a:latin typeface="Arial" charset="0"/>
              </a:rPr>
              <a:t>Boston University</a:t>
            </a:r>
            <a:r>
              <a:rPr lang="en-US" sz="1200">
                <a:solidFill>
                  <a:schemeClr val="bg1"/>
                </a:solidFill>
                <a:latin typeface="Arial" charset="0"/>
              </a:rPr>
              <a:t> Slideshow Title Goes Here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08080"/>
                </a:solidFill>
                <a:latin typeface="+mn-lt"/>
              </a:defRPr>
            </a:lvl1pPr>
          </a:lstStyle>
          <a:p>
            <a:fld id="{BC482C8D-6911-469C-89BF-6E60BC745950}" type="datetimeFigureOut">
              <a:rPr lang="en-US" smtClean="0"/>
              <a:pPr/>
              <a:t>09/12/01</a:t>
            </a:fld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6019800"/>
            <a:ext cx="9683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electronic structure of </a:t>
            </a:r>
            <a:r>
              <a:rPr lang="en-US" dirty="0" err="1" smtClean="0"/>
              <a:t>GdN</a:t>
            </a:r>
            <a:r>
              <a:rPr lang="en-US" dirty="0" smtClean="0"/>
              <a:t> from x-ray spectroscopy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286000"/>
          </a:xfrm>
        </p:spPr>
        <p:txBody>
          <a:bodyPr/>
          <a:lstStyle/>
          <a:p>
            <a:r>
              <a:rPr lang="en-US" dirty="0" smtClean="0"/>
              <a:t>Andrew Preston</a:t>
            </a:r>
          </a:p>
          <a:p>
            <a:r>
              <a:rPr lang="en-US" dirty="0" smtClean="0"/>
              <a:t>andrew@preston.co.nz</a:t>
            </a:r>
          </a:p>
          <a:p>
            <a:endParaRPr lang="en-US" dirty="0" smtClean="0"/>
          </a:p>
          <a:p>
            <a:r>
              <a:rPr lang="en-US" dirty="0" smtClean="0"/>
              <a:t>Department of Physics</a:t>
            </a:r>
          </a:p>
          <a:p>
            <a:r>
              <a:rPr lang="en-US" dirty="0" smtClean="0"/>
              <a:t>Boston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Projects\postdoc\Papers and presentations\20091130 - MRS - GdN\Band Structure p-projected.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49972" y="1524083"/>
            <a:ext cx="6422428" cy="44194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K-edge XXS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Projects\postdoc\Papers and presentations\20091130 - MRS - GdN\K-edge XXS (Fig1)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394" y="1523999"/>
            <a:ext cx="5690606" cy="4495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</a:t>
            </a:r>
            <a:r>
              <a:rPr lang="en-US" dirty="0" smtClean="0"/>
              <a:t> N K-edge 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Projects\PhD\Publications\200812 - Electronic structure of GdN from XXS\20091027 - APL submission\Fig2.XASall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200"/>
            <a:ext cx="7018168" cy="4572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K-edge XXS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Projects\postdoc\Papers and presentations\20091130 - MRS - GdN\K-edge XXS (Fig1)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394" y="1523999"/>
            <a:ext cx="5690606" cy="4495801"/>
          </a:xfrm>
          <a:prstGeom prst="rect">
            <a:avLst/>
          </a:prstGeom>
          <a:noFill/>
        </p:spPr>
      </p:pic>
      <p:pic>
        <p:nvPicPr>
          <p:cNvPr id="10242" name="Picture 2" descr="D:\Projects\postdoc\Papers and presentations\20091130 - MRS - GdN\K-edge XXS (Fig1).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5336" y="1524001"/>
            <a:ext cx="5694463" cy="44988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Spin-resolved PDOS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Projects\postdoc\Papers and presentations\20091130 - MRS - GdN\spin resolved PD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246" y="1600200"/>
            <a:ext cx="5401354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M-edge XAS and 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Projects\PhD\Publications\200812 - Electronic structure of GdN from XXS\20091027 - APL submission\Fig4.M-edge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252" y="1676400"/>
            <a:ext cx="6299348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Appl. Phys. </a:t>
            </a:r>
            <a:r>
              <a:rPr lang="en-US" dirty="0" err="1" smtClean="0"/>
              <a:t>Lett</a:t>
            </a:r>
            <a:r>
              <a:rPr lang="en-US" dirty="0" smtClean="0"/>
              <a:t>. </a:t>
            </a:r>
            <a:r>
              <a:rPr lang="en-US" i="1" dirty="0" smtClean="0"/>
              <a:t>submitted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7924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NML at BU</a:t>
            </a:r>
            <a:endParaRPr lang="en-GB" dirty="0" smtClean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Ruck</a:t>
            </a:r>
            <a:r>
              <a:rPr lang="en-US" dirty="0" smtClean="0"/>
              <a:t>, Joe </a:t>
            </a:r>
            <a:r>
              <a:rPr lang="en-US" dirty="0" err="1" smtClean="0"/>
              <a:t>Trodahl</a:t>
            </a:r>
            <a:endParaRPr lang="en-US" dirty="0" smtClean="0"/>
          </a:p>
          <a:p>
            <a:pPr lvl="1"/>
            <a:r>
              <a:rPr lang="en-US" dirty="0" smtClean="0"/>
              <a:t>Victoria University of Wellington, New Zealand</a:t>
            </a:r>
          </a:p>
          <a:p>
            <a:r>
              <a:rPr lang="en-US" dirty="0" smtClean="0"/>
              <a:t>Walter </a:t>
            </a:r>
            <a:r>
              <a:rPr lang="en-US" dirty="0" err="1" smtClean="0"/>
              <a:t>Lambrecht</a:t>
            </a:r>
            <a:endParaRPr lang="en-US" dirty="0" smtClean="0"/>
          </a:p>
          <a:p>
            <a:pPr lvl="1"/>
            <a:r>
              <a:rPr lang="en-US" dirty="0" smtClean="0"/>
              <a:t>Case Western Reserve</a:t>
            </a:r>
          </a:p>
          <a:p>
            <a:r>
              <a:rPr lang="en-US" dirty="0" smtClean="0"/>
              <a:t>James </a:t>
            </a:r>
            <a:r>
              <a:rPr lang="en-US" dirty="0" err="1" smtClean="0"/>
              <a:t>Downes</a:t>
            </a:r>
            <a:endParaRPr lang="en-US" dirty="0" smtClean="0"/>
          </a:p>
          <a:p>
            <a:pPr lvl="1"/>
            <a:r>
              <a:rPr lang="en-US" dirty="0" err="1" smtClean="0"/>
              <a:t>Macquari</a:t>
            </a:r>
            <a:r>
              <a:rPr lang="en-US" dirty="0" smtClean="0"/>
              <a:t> University, Australia</a:t>
            </a:r>
          </a:p>
          <a:p>
            <a:r>
              <a:rPr lang="en-US" dirty="0" smtClean="0"/>
              <a:t>Louis Piper, Kevin Smith</a:t>
            </a:r>
          </a:p>
          <a:p>
            <a:pPr lvl="1"/>
            <a:r>
              <a:rPr lang="en-US" dirty="0" smtClean="0"/>
              <a:t>Boston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quality thin films</a:t>
            </a:r>
          </a:p>
          <a:p>
            <a:r>
              <a:rPr lang="en-US" dirty="0" smtClean="0"/>
              <a:t>Temperature dependant</a:t>
            </a:r>
          </a:p>
          <a:p>
            <a:r>
              <a:rPr lang="en-US" dirty="0" smtClean="0"/>
              <a:t>X-ray at the N K- and </a:t>
            </a:r>
            <a:r>
              <a:rPr lang="en-US" dirty="0" err="1" smtClean="0"/>
              <a:t>Gd</a:t>
            </a:r>
            <a:r>
              <a:rPr lang="en-US" dirty="0" smtClean="0"/>
              <a:t> </a:t>
            </a:r>
            <a:r>
              <a:rPr lang="en-US" dirty="0" smtClean="0"/>
              <a:t>M-edges</a:t>
            </a:r>
            <a:endParaRPr lang="en-US" dirty="0" smtClean="0"/>
          </a:p>
          <a:p>
            <a:pPr lvl="1"/>
            <a:r>
              <a:rPr lang="en-US" dirty="0" smtClean="0"/>
              <a:t>Absorption</a:t>
            </a:r>
          </a:p>
          <a:p>
            <a:pPr lvl="1"/>
            <a:r>
              <a:rPr lang="en-US" dirty="0" smtClean="0"/>
              <a:t>Emission</a:t>
            </a:r>
          </a:p>
          <a:p>
            <a:pPr lvl="1"/>
            <a:r>
              <a:rPr lang="en-US" dirty="0" smtClean="0"/>
              <a:t>Resonant </a:t>
            </a:r>
            <a:r>
              <a:rPr lang="en-US" dirty="0" smtClean="0"/>
              <a:t>emission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191000"/>
          </a:xfrm>
        </p:spPr>
        <p:txBody>
          <a:bodyPr/>
          <a:lstStyle/>
          <a:p>
            <a:r>
              <a:rPr lang="en-US" dirty="0" smtClean="0"/>
              <a:t>Half-filled </a:t>
            </a:r>
            <a:r>
              <a:rPr lang="en-US" i="1" dirty="0" smtClean="0"/>
              <a:t>4f</a:t>
            </a:r>
            <a:r>
              <a:rPr lang="en-US" dirty="0" smtClean="0"/>
              <a:t> shell</a:t>
            </a:r>
          </a:p>
          <a:p>
            <a:r>
              <a:rPr lang="en-US" dirty="0" smtClean="0"/>
              <a:t>Phys</a:t>
            </a:r>
            <a:r>
              <a:rPr lang="en-US" dirty="0" smtClean="0"/>
              <a:t>. Rev. B 73, 235335 (2006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Semiconducting</a:t>
            </a:r>
          </a:p>
          <a:p>
            <a:pPr lvl="1"/>
            <a:r>
              <a:rPr lang="en-US" dirty="0" smtClean="0"/>
              <a:t>Ferromagnetic 70 K</a:t>
            </a:r>
          </a:p>
          <a:p>
            <a:r>
              <a:rPr lang="en-US" dirty="0" smtClean="0"/>
              <a:t>Phys. Rev. B 76, 085211 (2007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Optical </a:t>
            </a:r>
            <a:r>
              <a:rPr lang="en-US" dirty="0" err="1" smtClean="0"/>
              <a:t>redshift</a:t>
            </a:r>
            <a:endParaRPr lang="en-US" dirty="0" smtClean="0"/>
          </a:p>
          <a:p>
            <a:r>
              <a:rPr lang="en-US" dirty="0" smtClean="0"/>
              <a:t>J. Appl. Phys. 106, 063910 (2009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Epitaxial </a:t>
            </a:r>
            <a:r>
              <a:rPr lang="en-US" dirty="0" err="1" smtClean="0"/>
              <a:t>GdN</a:t>
            </a:r>
            <a:endParaRPr lang="en-US" dirty="0" smtClean="0"/>
          </a:p>
          <a:p>
            <a:pPr lvl="1"/>
            <a:r>
              <a:rPr lang="en-US" dirty="0" smtClean="0"/>
              <a:t>n ~ 4 x 10</a:t>
            </a:r>
            <a:r>
              <a:rPr lang="en-US" baseline="30000" dirty="0" smtClean="0"/>
              <a:t>20</a:t>
            </a:r>
            <a:r>
              <a:rPr lang="en-US" dirty="0" smtClean="0"/>
              <a:t> cm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Negative </a:t>
            </a:r>
            <a:r>
              <a:rPr lang="en-US" dirty="0" err="1" smtClean="0"/>
              <a:t>magnetoresistance</a:t>
            </a:r>
            <a:endParaRPr lang="en-US" dirty="0" smtClean="0"/>
          </a:p>
          <a:p>
            <a:pPr lvl="1"/>
            <a:r>
              <a:rPr lang="en-US" dirty="0" smtClean="0"/>
              <a:t>YSZ capping layer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X-ray absorption (XAS)</a:t>
            </a:r>
            <a:endParaRPr lang="en-GB" smtClean="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3309938" y="1700213"/>
            <a:ext cx="1524000" cy="9906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3309938" y="3071813"/>
            <a:ext cx="1524000" cy="533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1" name="Line 7"/>
          <p:cNvSpPr>
            <a:spLocks noChangeShapeType="1"/>
          </p:cNvSpPr>
          <p:nvPr/>
        </p:nvSpPr>
        <p:spPr bwMode="auto">
          <a:xfrm>
            <a:off x="3309938" y="39100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>
            <a:off x="3309938" y="40624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3309938" y="42148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Oval 11"/>
          <p:cNvSpPr>
            <a:spLocks noChangeArrowheads="1"/>
          </p:cNvSpPr>
          <p:nvPr/>
        </p:nvSpPr>
        <p:spPr bwMode="auto">
          <a:xfrm>
            <a:off x="3919538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6" name="Line 12"/>
          <p:cNvSpPr>
            <a:spLocks noChangeShapeType="1"/>
          </p:cNvSpPr>
          <p:nvPr/>
        </p:nvSpPr>
        <p:spPr bwMode="auto">
          <a:xfrm>
            <a:off x="3081338" y="28432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Text Box 13"/>
          <p:cNvSpPr txBox="1">
            <a:spLocks noChangeArrowheads="1"/>
          </p:cNvSpPr>
          <p:nvPr/>
        </p:nvSpPr>
        <p:spPr bwMode="auto">
          <a:xfrm>
            <a:off x="2700338" y="2617788"/>
            <a:ext cx="44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Unicode MS" pitchFamily="34" charset="-128"/>
              </a:rPr>
              <a:t>E</a:t>
            </a:r>
            <a:r>
              <a:rPr lang="en-US" sz="2400" baseline="-25000">
                <a:latin typeface="Arial Unicode MS" pitchFamily="34" charset="-128"/>
              </a:rPr>
              <a:t>f</a:t>
            </a:r>
            <a:endParaRPr lang="en-AU" sz="2400" baseline="-25000">
              <a:latin typeface="Arial Unicode MS" pitchFamily="34" charset="-128"/>
            </a:endParaRPr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138613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Empty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Filled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grpSp>
        <p:nvGrpSpPr>
          <p:cNvPr id="2" name="Group 19"/>
          <p:cNvGrpSpPr/>
          <p:nvPr/>
        </p:nvGrpSpPr>
        <p:grpSpPr>
          <a:xfrm>
            <a:off x="2843213" y="4500570"/>
            <a:ext cx="914400" cy="947330"/>
            <a:chOff x="2843213" y="4816883"/>
            <a:chExt cx="914400" cy="947330"/>
          </a:xfrm>
        </p:grpSpPr>
        <p:sp>
          <p:nvSpPr>
            <p:cNvPr id="232451" name="Freeform 3"/>
            <p:cNvSpPr>
              <a:spLocks/>
            </p:cNvSpPr>
            <p:nvPr/>
          </p:nvSpPr>
          <p:spPr bwMode="auto">
            <a:xfrm>
              <a:off x="2843213" y="5180013"/>
              <a:ext cx="914400" cy="584200"/>
            </a:xfrm>
            <a:custGeom>
              <a:avLst/>
              <a:gdLst>
                <a:gd name="T0" fmla="*/ 0 w 1488"/>
                <a:gd name="T1" fmla="*/ 2147483647 h 536"/>
                <a:gd name="T2" fmla="*/ 2147483647 w 1488"/>
                <a:gd name="T3" fmla="*/ 2147483647 h 536"/>
                <a:gd name="T4" fmla="*/ 2147483647 w 1488"/>
                <a:gd name="T5" fmla="*/ 2147483647 h 536"/>
                <a:gd name="T6" fmla="*/ 2147483647 w 1488"/>
                <a:gd name="T7" fmla="*/ 2147483647 h 536"/>
                <a:gd name="T8" fmla="*/ 2147483647 w 1488"/>
                <a:gd name="T9" fmla="*/ 2147483647 h 536"/>
                <a:gd name="T10" fmla="*/ 2147483647 w 1488"/>
                <a:gd name="T11" fmla="*/ 2147483647 h 536"/>
                <a:gd name="T12" fmla="*/ 2147483647 w 1488"/>
                <a:gd name="T13" fmla="*/ 2147483647 h 536"/>
                <a:gd name="T14" fmla="*/ 2147483647 w 1488"/>
                <a:gd name="T15" fmla="*/ 2147483647 h 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8"/>
                <a:gd name="T25" fmla="*/ 0 h 536"/>
                <a:gd name="T26" fmla="*/ 1488 w 1488"/>
                <a:gd name="T27" fmla="*/ 536 h 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8" h="536">
                  <a:moveTo>
                    <a:pt x="0" y="320"/>
                  </a:moveTo>
                  <a:cubicBezTo>
                    <a:pt x="40" y="160"/>
                    <a:pt x="80" y="0"/>
                    <a:pt x="144" y="32"/>
                  </a:cubicBezTo>
                  <a:cubicBezTo>
                    <a:pt x="208" y="64"/>
                    <a:pt x="304" y="504"/>
                    <a:pt x="384" y="512"/>
                  </a:cubicBezTo>
                  <a:cubicBezTo>
                    <a:pt x="464" y="520"/>
                    <a:pt x="544" y="80"/>
                    <a:pt x="624" y="80"/>
                  </a:cubicBezTo>
                  <a:cubicBezTo>
                    <a:pt x="704" y="80"/>
                    <a:pt x="784" y="512"/>
                    <a:pt x="864" y="512"/>
                  </a:cubicBezTo>
                  <a:cubicBezTo>
                    <a:pt x="944" y="512"/>
                    <a:pt x="1032" y="80"/>
                    <a:pt x="1104" y="80"/>
                  </a:cubicBezTo>
                  <a:cubicBezTo>
                    <a:pt x="1176" y="80"/>
                    <a:pt x="1232" y="488"/>
                    <a:pt x="1296" y="512"/>
                  </a:cubicBezTo>
                  <a:cubicBezTo>
                    <a:pt x="1360" y="536"/>
                    <a:pt x="1424" y="380"/>
                    <a:pt x="1488" y="22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032116" y="4816883"/>
            <a:ext cx="468314" cy="398067"/>
          </p:xfrm>
          <a:graphic>
            <a:graphicData uri="http://schemas.openxmlformats.org/presentationml/2006/ole">
              <p:oleObj spid="_x0000_s1026" name="Equation" r:id="rId3" imgW="253800" imgH="215640" progId="Equation.3">
                <p:embed/>
              </p:oleObj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357290" y="2571744"/>
          <a:ext cx="428628" cy="612326"/>
        </p:xfrm>
        <a:graphic>
          <a:graphicData uri="http://schemas.openxmlformats.org/presentationml/2006/ole">
            <p:oleObj spid="_x0000_s1027" name="Equation" r:id="rId4" imgW="177480" imgH="25380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274744" y="2571750"/>
          <a:ext cx="582612" cy="612775"/>
        </p:xfrm>
        <a:graphic>
          <a:graphicData uri="http://schemas.openxmlformats.org/presentationml/2006/ole">
            <p:oleObj spid="_x0000_s1028" name="Equation" r:id="rId5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-0.4664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X-ray absorption (XAS)</a:t>
            </a:r>
            <a:endParaRPr lang="en-GB" smtClean="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3309938" y="1700213"/>
            <a:ext cx="1524000" cy="9906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3309938" y="3071813"/>
            <a:ext cx="1524000" cy="533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1" name="Line 7"/>
          <p:cNvSpPr>
            <a:spLocks noChangeShapeType="1"/>
          </p:cNvSpPr>
          <p:nvPr/>
        </p:nvSpPr>
        <p:spPr bwMode="auto">
          <a:xfrm>
            <a:off x="3309938" y="39100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>
            <a:off x="3309938" y="40624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3309938" y="42148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Oval 11"/>
          <p:cNvSpPr>
            <a:spLocks noChangeArrowheads="1"/>
          </p:cNvSpPr>
          <p:nvPr/>
        </p:nvSpPr>
        <p:spPr bwMode="auto">
          <a:xfrm>
            <a:off x="3919538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6" name="Line 12"/>
          <p:cNvSpPr>
            <a:spLocks noChangeShapeType="1"/>
          </p:cNvSpPr>
          <p:nvPr/>
        </p:nvSpPr>
        <p:spPr bwMode="auto">
          <a:xfrm>
            <a:off x="3081338" y="28432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Text Box 13"/>
          <p:cNvSpPr txBox="1">
            <a:spLocks noChangeArrowheads="1"/>
          </p:cNvSpPr>
          <p:nvPr/>
        </p:nvSpPr>
        <p:spPr bwMode="auto">
          <a:xfrm>
            <a:off x="2700338" y="2617788"/>
            <a:ext cx="44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Unicode MS" pitchFamily="34" charset="-128"/>
              </a:rPr>
              <a:t>E</a:t>
            </a:r>
            <a:r>
              <a:rPr lang="en-US" sz="2400" baseline="-25000">
                <a:latin typeface="Arial Unicode MS" pitchFamily="34" charset="-128"/>
              </a:rPr>
              <a:t>f</a:t>
            </a:r>
            <a:endParaRPr lang="en-AU" sz="2400" baseline="-25000">
              <a:latin typeface="Arial Unicode MS" pitchFamily="34" charset="-128"/>
            </a:endParaRPr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138613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Empty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Filled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grpSp>
        <p:nvGrpSpPr>
          <p:cNvPr id="2" name="Group 19"/>
          <p:cNvGrpSpPr/>
          <p:nvPr/>
        </p:nvGrpSpPr>
        <p:grpSpPr>
          <a:xfrm>
            <a:off x="2843213" y="4500563"/>
            <a:ext cx="914400" cy="947337"/>
            <a:chOff x="2843213" y="4816876"/>
            <a:chExt cx="914400" cy="947337"/>
          </a:xfrm>
        </p:grpSpPr>
        <p:sp>
          <p:nvSpPr>
            <p:cNvPr id="232451" name="Freeform 3"/>
            <p:cNvSpPr>
              <a:spLocks/>
            </p:cNvSpPr>
            <p:nvPr/>
          </p:nvSpPr>
          <p:spPr bwMode="auto">
            <a:xfrm>
              <a:off x="2843213" y="5180013"/>
              <a:ext cx="914400" cy="584200"/>
            </a:xfrm>
            <a:custGeom>
              <a:avLst/>
              <a:gdLst>
                <a:gd name="T0" fmla="*/ 0 w 1488"/>
                <a:gd name="T1" fmla="*/ 2147483647 h 536"/>
                <a:gd name="T2" fmla="*/ 2147483647 w 1488"/>
                <a:gd name="T3" fmla="*/ 2147483647 h 536"/>
                <a:gd name="T4" fmla="*/ 2147483647 w 1488"/>
                <a:gd name="T5" fmla="*/ 2147483647 h 536"/>
                <a:gd name="T6" fmla="*/ 2147483647 w 1488"/>
                <a:gd name="T7" fmla="*/ 2147483647 h 536"/>
                <a:gd name="T8" fmla="*/ 2147483647 w 1488"/>
                <a:gd name="T9" fmla="*/ 2147483647 h 536"/>
                <a:gd name="T10" fmla="*/ 2147483647 w 1488"/>
                <a:gd name="T11" fmla="*/ 2147483647 h 536"/>
                <a:gd name="T12" fmla="*/ 2147483647 w 1488"/>
                <a:gd name="T13" fmla="*/ 2147483647 h 536"/>
                <a:gd name="T14" fmla="*/ 2147483647 w 1488"/>
                <a:gd name="T15" fmla="*/ 2147483647 h 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8"/>
                <a:gd name="T25" fmla="*/ 0 h 536"/>
                <a:gd name="T26" fmla="*/ 1488 w 1488"/>
                <a:gd name="T27" fmla="*/ 536 h 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8" h="536">
                  <a:moveTo>
                    <a:pt x="0" y="320"/>
                  </a:moveTo>
                  <a:cubicBezTo>
                    <a:pt x="40" y="160"/>
                    <a:pt x="80" y="0"/>
                    <a:pt x="144" y="32"/>
                  </a:cubicBezTo>
                  <a:cubicBezTo>
                    <a:pt x="208" y="64"/>
                    <a:pt x="304" y="504"/>
                    <a:pt x="384" y="512"/>
                  </a:cubicBezTo>
                  <a:cubicBezTo>
                    <a:pt x="464" y="520"/>
                    <a:pt x="544" y="80"/>
                    <a:pt x="624" y="80"/>
                  </a:cubicBezTo>
                  <a:cubicBezTo>
                    <a:pt x="704" y="80"/>
                    <a:pt x="784" y="512"/>
                    <a:pt x="864" y="512"/>
                  </a:cubicBezTo>
                  <a:cubicBezTo>
                    <a:pt x="944" y="512"/>
                    <a:pt x="1032" y="80"/>
                    <a:pt x="1104" y="80"/>
                  </a:cubicBezTo>
                  <a:cubicBezTo>
                    <a:pt x="1176" y="80"/>
                    <a:pt x="1232" y="488"/>
                    <a:pt x="1296" y="512"/>
                  </a:cubicBezTo>
                  <a:cubicBezTo>
                    <a:pt x="1360" y="536"/>
                    <a:pt x="1424" y="380"/>
                    <a:pt x="1488" y="22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008313" y="4816876"/>
            <a:ext cx="515937" cy="398462"/>
          </p:xfrm>
          <a:graphic>
            <a:graphicData uri="http://schemas.openxmlformats.org/presentationml/2006/ole">
              <p:oleObj spid="_x0000_s2050" name="Equation" r:id="rId3" imgW="279360" imgH="215640" progId="Equation.3">
                <p:embed/>
              </p:oleObj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357290" y="2571744"/>
          <a:ext cx="428628" cy="612326"/>
        </p:xfrm>
        <a:graphic>
          <a:graphicData uri="http://schemas.openxmlformats.org/presentationml/2006/ole">
            <p:oleObj spid="_x0000_s2051" name="Equation" r:id="rId4" imgW="177480" imgH="25380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274744" y="2571750"/>
          <a:ext cx="582612" cy="612775"/>
        </p:xfrm>
        <a:graphic>
          <a:graphicData uri="http://schemas.openxmlformats.org/presentationml/2006/ole">
            <p:oleObj spid="_x0000_s2052" name="Equation" r:id="rId5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-0.55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X-ray emission (XES)</a:t>
            </a:r>
            <a:endParaRPr lang="en-GB" dirty="0" smtClean="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3309938" y="1700213"/>
            <a:ext cx="1524000" cy="9906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3309938" y="3071813"/>
            <a:ext cx="1524000" cy="533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1" name="Line 7"/>
          <p:cNvSpPr>
            <a:spLocks noChangeShapeType="1"/>
          </p:cNvSpPr>
          <p:nvPr/>
        </p:nvSpPr>
        <p:spPr bwMode="auto">
          <a:xfrm>
            <a:off x="3309938" y="39100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>
            <a:off x="3309938" y="40624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3309938" y="42148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5" name="Oval 11"/>
          <p:cNvSpPr>
            <a:spLocks noChangeArrowheads="1"/>
          </p:cNvSpPr>
          <p:nvPr/>
        </p:nvSpPr>
        <p:spPr bwMode="auto">
          <a:xfrm>
            <a:off x="3929058" y="61436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6" name="Line 12"/>
          <p:cNvSpPr>
            <a:spLocks noChangeShapeType="1"/>
          </p:cNvSpPr>
          <p:nvPr/>
        </p:nvSpPr>
        <p:spPr bwMode="auto">
          <a:xfrm>
            <a:off x="3081338" y="28432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7" name="Text Box 13"/>
          <p:cNvSpPr txBox="1">
            <a:spLocks noChangeArrowheads="1"/>
          </p:cNvSpPr>
          <p:nvPr/>
        </p:nvSpPr>
        <p:spPr bwMode="auto">
          <a:xfrm>
            <a:off x="2700338" y="2617788"/>
            <a:ext cx="44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pitchFamily="34" charset="-128"/>
              </a:rPr>
              <a:t>E</a:t>
            </a:r>
            <a:r>
              <a:rPr lang="en-US" sz="2400" baseline="-25000" dirty="0">
                <a:latin typeface="Arial Unicode MS" pitchFamily="34" charset="-128"/>
              </a:rPr>
              <a:t>f</a:t>
            </a:r>
            <a:endParaRPr lang="en-AU" sz="2400" baseline="-25000" dirty="0">
              <a:latin typeface="Arial Unicode MS" pitchFamily="34" charset="-128"/>
            </a:endParaRPr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143372" y="31432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Empty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Filled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232451" name="Freeform 3"/>
          <p:cNvSpPr>
            <a:spLocks/>
          </p:cNvSpPr>
          <p:nvPr/>
        </p:nvSpPr>
        <p:spPr bwMode="auto">
          <a:xfrm>
            <a:off x="2843213" y="5180013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30" name="Freeform 3"/>
          <p:cNvSpPr>
            <a:spLocks/>
          </p:cNvSpPr>
          <p:nvPr/>
        </p:nvSpPr>
        <p:spPr bwMode="auto">
          <a:xfrm>
            <a:off x="4572000" y="5072074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3714744" y="61436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1357313" y="2571750"/>
          <a:ext cx="428625" cy="612775"/>
        </p:xfrm>
        <a:graphic>
          <a:graphicData uri="http://schemas.openxmlformats.org/presentationml/2006/ole">
            <p:oleObj spid="_x0000_s3074" name="Equation" r:id="rId3" imgW="177480" imgH="253800" progId="Equation.3">
              <p:embed/>
            </p:oleObj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274744" y="2571744"/>
          <a:ext cx="582612" cy="612775"/>
        </p:xfrm>
        <a:graphic>
          <a:graphicData uri="http://schemas.openxmlformats.org/presentationml/2006/ole">
            <p:oleObj spid="_x0000_s3075" name="Equation" r:id="rId4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8.59917E-7 L 8.33333E-7 -0.979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8.14061E-7 L -2.77778E-7 0.4361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nimBg="1"/>
      <p:bldP spid="10268" grpId="0" animBg="1"/>
      <p:bldP spid="232451" grpId="0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Projects\postdoc\Papers and presentations\20091130 - MRS - GdN\Band Structure p-projected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972" y="1524000"/>
            <a:ext cx="6422428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bu_powerpoint_template</Template>
  <TotalTime>1731</TotalTime>
  <Words>453</Words>
  <Application>Microsoft Office PowerPoint</Application>
  <PresentationFormat>On-screen Show (4:3)</PresentationFormat>
  <Paragraphs>94</Paragraphs>
  <Slides>16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 Presentation</vt:lpstr>
      <vt:lpstr>Equation</vt:lpstr>
      <vt:lpstr>The electronic structure of GdN from x-ray spectroscopy</vt:lpstr>
      <vt:lpstr>NML at BU</vt:lpstr>
      <vt:lpstr>Co-authors</vt:lpstr>
      <vt:lpstr>Overview</vt:lpstr>
      <vt:lpstr>GdN</vt:lpstr>
      <vt:lpstr>X-ray absorption (XAS)</vt:lpstr>
      <vt:lpstr>X-ray absorption (XAS)</vt:lpstr>
      <vt:lpstr>X-ray emission (XES)</vt:lpstr>
      <vt:lpstr>Band structure</vt:lpstr>
      <vt:lpstr>Band structure</vt:lpstr>
      <vt:lpstr>N K-edge XXS</vt:lpstr>
      <vt:lpstr>ReN N K-edge XAS</vt:lpstr>
      <vt:lpstr>N K-edge XXS</vt:lpstr>
      <vt:lpstr>Spin-resolved PDOS</vt:lpstr>
      <vt:lpstr>M-edge XAS and XES</vt:lpstr>
      <vt:lpstr>Thanks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electronic structure of GdN from x-ray spectroscopy</dc:title>
  <dc:creator>Andrew Preston</dc:creator>
  <cp:lastModifiedBy>Andrew Preston</cp:lastModifiedBy>
  <cp:revision>14</cp:revision>
  <dcterms:created xsi:type="dcterms:W3CDTF">2009-11-28T02:16:35Z</dcterms:created>
  <dcterms:modified xsi:type="dcterms:W3CDTF">2009-12-02T04:43:03Z</dcterms:modified>
</cp:coreProperties>
</file>