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295" r:id="rId3"/>
    <p:sldId id="257" r:id="rId4"/>
    <p:sldId id="296" r:id="rId5"/>
    <p:sldId id="323" r:id="rId6"/>
    <p:sldId id="292" r:id="rId7"/>
    <p:sldId id="351" r:id="rId8"/>
    <p:sldId id="298" r:id="rId9"/>
    <p:sldId id="318" r:id="rId10"/>
    <p:sldId id="324" r:id="rId11"/>
    <p:sldId id="325" r:id="rId12"/>
    <p:sldId id="348" r:id="rId13"/>
    <p:sldId id="310" r:id="rId14"/>
    <p:sldId id="267" r:id="rId15"/>
    <p:sldId id="266" r:id="rId16"/>
    <p:sldId id="345" r:id="rId17"/>
    <p:sldId id="312" r:id="rId18"/>
    <p:sldId id="276" r:id="rId19"/>
    <p:sldId id="313" r:id="rId20"/>
    <p:sldId id="346" r:id="rId21"/>
    <p:sldId id="314" r:id="rId22"/>
    <p:sldId id="315" r:id="rId23"/>
    <p:sldId id="316" r:id="rId24"/>
    <p:sldId id="311" r:id="rId25"/>
    <p:sldId id="283" r:id="rId26"/>
    <p:sldId id="287" r:id="rId27"/>
    <p:sldId id="286" r:id="rId28"/>
    <p:sldId id="317" r:id="rId29"/>
    <p:sldId id="299" r:id="rId30"/>
    <p:sldId id="349" r:id="rId31"/>
    <p:sldId id="326" r:id="rId32"/>
    <p:sldId id="319" r:id="rId33"/>
    <p:sldId id="284" r:id="rId34"/>
    <p:sldId id="288" r:id="rId35"/>
    <p:sldId id="289" r:id="rId36"/>
    <p:sldId id="327" r:id="rId37"/>
    <p:sldId id="321" r:id="rId38"/>
    <p:sldId id="333" r:id="rId39"/>
    <p:sldId id="338" r:id="rId40"/>
    <p:sldId id="300" r:id="rId41"/>
    <p:sldId id="329" r:id="rId42"/>
    <p:sldId id="328" r:id="rId43"/>
    <p:sldId id="330" r:id="rId44"/>
    <p:sldId id="331" r:id="rId45"/>
    <p:sldId id="350" r:id="rId46"/>
    <p:sldId id="344" r:id="rId47"/>
    <p:sldId id="264" r:id="rId48"/>
    <p:sldId id="290" r:id="rId49"/>
    <p:sldId id="263" r:id="rId50"/>
    <p:sldId id="343" r:id="rId51"/>
    <p:sldId id="265" r:id="rId52"/>
    <p:sldId id="285" r:id="rId53"/>
    <p:sldId id="341" r:id="rId54"/>
    <p:sldId id="258" r:id="rId55"/>
    <p:sldId id="301" r:id="rId56"/>
    <p:sldId id="302" r:id="rId57"/>
    <p:sldId id="303" r:id="rId58"/>
    <p:sldId id="282" r:id="rId59"/>
    <p:sldId id="261" r:id="rId60"/>
    <p:sldId id="280" r:id="rId61"/>
    <p:sldId id="294" r:id="rId62"/>
    <p:sldId id="334" r:id="rId63"/>
    <p:sldId id="335" r:id="rId64"/>
    <p:sldId id="336" r:id="rId65"/>
    <p:sldId id="332" r:id="rId6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-6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-6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-6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-6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-6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-6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-6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-6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-6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88" autoAdjust="0"/>
    <p:restoredTop sz="87917" autoAdjust="0"/>
  </p:normalViewPr>
  <p:slideViewPr>
    <p:cSldViewPr>
      <p:cViewPr>
        <p:scale>
          <a:sx n="75" d="100"/>
          <a:sy n="75" d="100"/>
        </p:scale>
        <p:origin x="-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1DD72-0945-45FB-947E-825DCF14B300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7A8DBB4-9B83-4CFB-A323-EC269954DE17}">
      <dgm:prSet phldrT="[Text]"/>
      <dgm:spPr/>
      <dgm:t>
        <a:bodyPr/>
        <a:lstStyle/>
        <a:p>
          <a:r>
            <a:rPr lang="en-US" dirty="0" err="1" smtClean="0"/>
            <a:t>Spintronics</a:t>
          </a:r>
          <a:r>
            <a:rPr lang="en-US" dirty="0" smtClean="0"/>
            <a:t> group</a:t>
          </a:r>
          <a:endParaRPr lang="en-US" dirty="0"/>
        </a:p>
      </dgm:t>
    </dgm:pt>
    <dgm:pt modelId="{E2E1B542-2F9C-4E36-9B5A-ED8620E48A3C}" type="parTrans" cxnId="{6BC48635-CB36-4EF6-9F6A-A1F1056ABCC7}">
      <dgm:prSet/>
      <dgm:spPr/>
      <dgm:t>
        <a:bodyPr/>
        <a:lstStyle/>
        <a:p>
          <a:endParaRPr lang="en-US"/>
        </a:p>
      </dgm:t>
    </dgm:pt>
    <dgm:pt modelId="{664E60F3-AB92-42C1-9545-AFBD29728FD2}" type="sibTrans" cxnId="{6BC48635-CB36-4EF6-9F6A-A1F1056ABCC7}">
      <dgm:prSet/>
      <dgm:spPr/>
      <dgm:t>
        <a:bodyPr/>
        <a:lstStyle/>
        <a:p>
          <a:endParaRPr lang="en-US"/>
        </a:p>
      </dgm:t>
    </dgm:pt>
    <dgm:pt modelId="{C1B8C9DA-89FF-4630-8623-33C7061F59C6}">
      <dgm:prSet phldrT="[Text]"/>
      <dgm:spPr/>
      <dgm:t>
        <a:bodyPr/>
        <a:lstStyle/>
        <a:p>
          <a:r>
            <a:rPr lang="en-US" dirty="0" smtClean="0"/>
            <a:t>Ben </a:t>
          </a:r>
          <a:r>
            <a:rPr lang="en-US" dirty="0" err="1" smtClean="0"/>
            <a:t>Ruck</a:t>
          </a:r>
          <a:r>
            <a:rPr lang="en-US" dirty="0" smtClean="0"/>
            <a:t>, Joe </a:t>
          </a:r>
          <a:r>
            <a:rPr lang="en-US" dirty="0" err="1" smtClean="0"/>
            <a:t>Trodahl</a:t>
          </a:r>
          <a:endParaRPr lang="en-US" dirty="0"/>
        </a:p>
      </dgm:t>
    </dgm:pt>
    <dgm:pt modelId="{46013C3C-F04C-4070-AED5-E7545ED74C81}" type="parTrans" cxnId="{3055FF5A-3E26-4257-9A94-FA789E1F864A}">
      <dgm:prSet/>
      <dgm:spPr/>
      <dgm:t>
        <a:bodyPr/>
        <a:lstStyle/>
        <a:p>
          <a:endParaRPr lang="en-US"/>
        </a:p>
      </dgm:t>
    </dgm:pt>
    <dgm:pt modelId="{67C1D583-B933-43B4-AEA9-656F03E7AAD0}" type="sibTrans" cxnId="{3055FF5A-3E26-4257-9A94-FA789E1F864A}">
      <dgm:prSet/>
      <dgm:spPr/>
      <dgm:t>
        <a:bodyPr/>
        <a:lstStyle/>
        <a:p>
          <a:endParaRPr lang="en-US"/>
        </a:p>
      </dgm:t>
    </dgm:pt>
    <dgm:pt modelId="{18B272D2-ED62-4368-A94C-CFA37C293ACE}">
      <dgm:prSet phldrT="[Text]" phldr="1"/>
      <dgm:spPr/>
      <dgm:t>
        <a:bodyPr/>
        <a:lstStyle/>
        <a:p>
          <a:endParaRPr lang="en-US"/>
        </a:p>
      </dgm:t>
    </dgm:pt>
    <dgm:pt modelId="{BD45F04B-3804-47E4-A62E-7D1110FFE9AA}" type="parTrans" cxnId="{FE5FC28B-E25F-464C-B339-10B1B2B7E4D5}">
      <dgm:prSet/>
      <dgm:spPr/>
      <dgm:t>
        <a:bodyPr/>
        <a:lstStyle/>
        <a:p>
          <a:endParaRPr lang="en-US"/>
        </a:p>
      </dgm:t>
    </dgm:pt>
    <dgm:pt modelId="{4388AEAB-B1B2-4FF0-AF1B-B091D9CD5770}" type="sibTrans" cxnId="{FE5FC28B-E25F-464C-B339-10B1B2B7E4D5}">
      <dgm:prSet/>
      <dgm:spPr/>
      <dgm:t>
        <a:bodyPr/>
        <a:lstStyle/>
        <a:p>
          <a:endParaRPr lang="en-US"/>
        </a:p>
      </dgm:t>
    </dgm:pt>
    <dgm:pt modelId="{06813363-356A-4EE4-BE03-1B844670F33E}">
      <dgm:prSet phldrT="[Text]"/>
      <dgm:spPr/>
      <dgm:t>
        <a:bodyPr/>
        <a:lstStyle/>
        <a:p>
          <a:r>
            <a:rPr lang="en-US" dirty="0" smtClean="0"/>
            <a:t>Electronic structure group</a:t>
          </a:r>
          <a:endParaRPr lang="en-US" dirty="0"/>
        </a:p>
      </dgm:t>
    </dgm:pt>
    <dgm:pt modelId="{76F1A512-84D4-4C33-9AA2-180D8F252938}" type="parTrans" cxnId="{1ECCA329-CE35-4F96-B3F2-872E1774E699}">
      <dgm:prSet/>
      <dgm:spPr/>
      <dgm:t>
        <a:bodyPr/>
        <a:lstStyle/>
        <a:p>
          <a:endParaRPr lang="en-US"/>
        </a:p>
      </dgm:t>
    </dgm:pt>
    <dgm:pt modelId="{A021FFAD-BD13-4C6A-B05C-CE3D452A3901}" type="sibTrans" cxnId="{1ECCA329-CE35-4F96-B3F2-872E1774E699}">
      <dgm:prSet/>
      <dgm:spPr/>
      <dgm:t>
        <a:bodyPr/>
        <a:lstStyle/>
        <a:p>
          <a:endParaRPr lang="en-US"/>
        </a:p>
      </dgm:t>
    </dgm:pt>
    <dgm:pt modelId="{4BBA0533-B6D4-4348-87D8-6BA98FC169EA}">
      <dgm:prSet phldrT="[Text]"/>
      <dgm:spPr/>
      <dgm:t>
        <a:bodyPr/>
        <a:lstStyle/>
        <a:p>
          <a:r>
            <a:rPr lang="en-US" dirty="0" smtClean="0"/>
            <a:t>Walter </a:t>
          </a:r>
          <a:r>
            <a:rPr lang="en-US" dirty="0" err="1" smtClean="0"/>
            <a:t>Lambrecht</a:t>
          </a:r>
          <a:endParaRPr lang="en-US" dirty="0"/>
        </a:p>
      </dgm:t>
    </dgm:pt>
    <dgm:pt modelId="{B8125673-9C77-49FD-9DC0-D952D59AF5FF}" type="parTrans" cxnId="{9D5A1BF2-2ADB-40AE-AA82-71805450849E}">
      <dgm:prSet/>
      <dgm:spPr/>
      <dgm:t>
        <a:bodyPr/>
        <a:lstStyle/>
        <a:p>
          <a:endParaRPr lang="en-US"/>
        </a:p>
      </dgm:t>
    </dgm:pt>
    <dgm:pt modelId="{1DF6C12A-3CED-48F9-A5D9-AFEE49F25CAF}" type="sibTrans" cxnId="{9D5A1BF2-2ADB-40AE-AA82-71805450849E}">
      <dgm:prSet/>
      <dgm:spPr/>
      <dgm:t>
        <a:bodyPr/>
        <a:lstStyle/>
        <a:p>
          <a:endParaRPr lang="en-US"/>
        </a:p>
      </dgm:t>
    </dgm:pt>
    <dgm:pt modelId="{78958E80-B292-4DCF-8A2C-AFC250A32569}">
      <dgm:prSet phldrT="[Text]" phldr="1"/>
      <dgm:spPr/>
      <dgm:t>
        <a:bodyPr/>
        <a:lstStyle/>
        <a:p>
          <a:endParaRPr lang="en-US" dirty="0"/>
        </a:p>
      </dgm:t>
    </dgm:pt>
    <dgm:pt modelId="{E6B45393-E080-490A-9890-3B254CA860E8}" type="parTrans" cxnId="{DDCF99E8-FA99-4DCE-92B7-78BB915C57B9}">
      <dgm:prSet/>
      <dgm:spPr/>
      <dgm:t>
        <a:bodyPr/>
        <a:lstStyle/>
        <a:p>
          <a:endParaRPr lang="en-US"/>
        </a:p>
      </dgm:t>
    </dgm:pt>
    <dgm:pt modelId="{9CD956BF-36B5-4586-94E0-FA3353BF2CAF}" type="sibTrans" cxnId="{DDCF99E8-FA99-4DCE-92B7-78BB915C57B9}">
      <dgm:prSet/>
      <dgm:spPr/>
      <dgm:t>
        <a:bodyPr/>
        <a:lstStyle/>
        <a:p>
          <a:endParaRPr lang="en-US"/>
        </a:p>
      </dgm:t>
    </dgm:pt>
    <dgm:pt modelId="{B5452830-E757-4486-96A8-7E6E9A828923}">
      <dgm:prSet phldrT="[Text]"/>
      <dgm:spPr/>
      <dgm:t>
        <a:bodyPr/>
        <a:lstStyle/>
        <a:p>
          <a:r>
            <a:rPr lang="en-US" dirty="0" smtClean="0"/>
            <a:t>Novel Materials Lab</a:t>
          </a:r>
          <a:endParaRPr lang="en-US" dirty="0"/>
        </a:p>
      </dgm:t>
    </dgm:pt>
    <dgm:pt modelId="{158471FB-C661-437F-9BB7-1DD1C7325817}" type="parTrans" cxnId="{5F493FE0-71BB-4347-97C5-AEDCB2814D47}">
      <dgm:prSet/>
      <dgm:spPr/>
      <dgm:t>
        <a:bodyPr/>
        <a:lstStyle/>
        <a:p>
          <a:endParaRPr lang="en-US"/>
        </a:p>
      </dgm:t>
    </dgm:pt>
    <dgm:pt modelId="{79DCC5D4-6EF0-4C3F-942C-47FE5C8670FD}" type="sibTrans" cxnId="{5F493FE0-71BB-4347-97C5-AEDCB2814D47}">
      <dgm:prSet/>
      <dgm:spPr/>
      <dgm:t>
        <a:bodyPr/>
        <a:lstStyle/>
        <a:p>
          <a:endParaRPr lang="en-US"/>
        </a:p>
      </dgm:t>
    </dgm:pt>
    <dgm:pt modelId="{2812C775-5C3D-4A26-9305-307BC3EAF54B}">
      <dgm:prSet phldrT="[Text]"/>
      <dgm:spPr/>
      <dgm:t>
        <a:bodyPr/>
        <a:lstStyle/>
        <a:p>
          <a:r>
            <a:rPr lang="en-US" dirty="0" smtClean="0"/>
            <a:t>Kevin Smith</a:t>
          </a:r>
          <a:endParaRPr lang="en-US" dirty="0"/>
        </a:p>
      </dgm:t>
    </dgm:pt>
    <dgm:pt modelId="{1ECBC2C7-7888-42BE-A353-993C9E8D1564}" type="parTrans" cxnId="{F13C634D-5548-46EF-B1AA-629E9B371C56}">
      <dgm:prSet/>
      <dgm:spPr/>
      <dgm:t>
        <a:bodyPr/>
        <a:lstStyle/>
        <a:p>
          <a:endParaRPr lang="en-US"/>
        </a:p>
      </dgm:t>
    </dgm:pt>
    <dgm:pt modelId="{43EC5539-8004-41F3-B909-7456B9B8E103}" type="sibTrans" cxnId="{F13C634D-5548-46EF-B1AA-629E9B371C56}">
      <dgm:prSet/>
      <dgm:spPr/>
      <dgm:t>
        <a:bodyPr/>
        <a:lstStyle/>
        <a:p>
          <a:endParaRPr lang="en-US"/>
        </a:p>
      </dgm:t>
    </dgm:pt>
    <dgm:pt modelId="{FD7269FE-6071-45F6-8F31-16E102DBC862}">
      <dgm:prSet phldrT="[Text]" phldr="1"/>
      <dgm:spPr/>
      <dgm:t>
        <a:bodyPr/>
        <a:lstStyle/>
        <a:p>
          <a:endParaRPr lang="en-US"/>
        </a:p>
      </dgm:t>
    </dgm:pt>
    <dgm:pt modelId="{9213F917-FA9C-4859-85A5-0FD28AF8F6B2}" type="parTrans" cxnId="{B49A99E9-0852-40D3-993B-33138D275F77}">
      <dgm:prSet/>
      <dgm:spPr/>
      <dgm:t>
        <a:bodyPr/>
        <a:lstStyle/>
        <a:p>
          <a:endParaRPr lang="en-US"/>
        </a:p>
      </dgm:t>
    </dgm:pt>
    <dgm:pt modelId="{69988E3F-BDB8-42B4-90A2-39396245F928}" type="sibTrans" cxnId="{B49A99E9-0852-40D3-993B-33138D275F77}">
      <dgm:prSet/>
      <dgm:spPr/>
      <dgm:t>
        <a:bodyPr/>
        <a:lstStyle/>
        <a:p>
          <a:endParaRPr lang="en-US"/>
        </a:p>
      </dgm:t>
    </dgm:pt>
    <dgm:pt modelId="{BAF8035B-4899-45DC-871A-269A394B1B3E}" type="pres">
      <dgm:prSet presAssocID="{2B61DD72-0945-45FB-947E-825DCF14B300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353F92-76ED-4B41-B658-02EA6400EC6F}" type="pres">
      <dgm:prSet presAssocID="{F7A8DBB4-9B83-4CFB-A323-EC269954DE17}" presName="comp" presStyleCnt="0"/>
      <dgm:spPr/>
    </dgm:pt>
    <dgm:pt modelId="{2DB2C14A-7F14-46F8-A6B6-72E81678AAB6}" type="pres">
      <dgm:prSet presAssocID="{F7A8DBB4-9B83-4CFB-A323-EC269954DE17}" presName="box" presStyleLbl="node1" presStyleIdx="0" presStyleCnt="3"/>
      <dgm:spPr/>
      <dgm:t>
        <a:bodyPr/>
        <a:lstStyle/>
        <a:p>
          <a:endParaRPr lang="en-US"/>
        </a:p>
      </dgm:t>
    </dgm:pt>
    <dgm:pt modelId="{B5C4232C-B89B-4DB9-9C1C-CAF1E1AB90B0}" type="pres">
      <dgm:prSet presAssocID="{F7A8DBB4-9B83-4CFB-A323-EC269954DE17}" presName="img" presStyleLbl="fgImgPlace1" presStyleIdx="0" presStyleCnt="3" custScaleY="8676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4678EDE-A71F-4904-9305-B6C40B90D11B}" type="pres">
      <dgm:prSet presAssocID="{F7A8DBB4-9B83-4CFB-A323-EC269954DE1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4E253-CC31-4795-931B-98FA9226B249}" type="pres">
      <dgm:prSet presAssocID="{664E60F3-AB92-42C1-9545-AFBD29728FD2}" presName="spacer" presStyleCnt="0"/>
      <dgm:spPr/>
    </dgm:pt>
    <dgm:pt modelId="{08EF5DC3-E454-4726-A189-D19EF9BB6491}" type="pres">
      <dgm:prSet presAssocID="{06813363-356A-4EE4-BE03-1B844670F33E}" presName="comp" presStyleCnt="0"/>
      <dgm:spPr/>
    </dgm:pt>
    <dgm:pt modelId="{862C1C45-437A-44CB-8520-BB74A9BB29E1}" type="pres">
      <dgm:prSet presAssocID="{06813363-356A-4EE4-BE03-1B844670F33E}" presName="box" presStyleLbl="node1" presStyleIdx="1" presStyleCnt="3"/>
      <dgm:spPr/>
      <dgm:t>
        <a:bodyPr/>
        <a:lstStyle/>
        <a:p>
          <a:endParaRPr lang="en-US"/>
        </a:p>
      </dgm:t>
    </dgm:pt>
    <dgm:pt modelId="{38FEE987-EE40-4F59-8674-C379A07CAC85}" type="pres">
      <dgm:prSet presAssocID="{06813363-356A-4EE4-BE03-1B844670F33E}" presName="img" presStyleLbl="fgImgPlace1" presStyleIdx="1" presStyleCnt="3" custScaleY="47060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97671A4-DDEA-45A0-9585-7DCBBE41EBA7}" type="pres">
      <dgm:prSet presAssocID="{06813363-356A-4EE4-BE03-1B844670F33E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E5A71-BBFF-44E0-8CD0-195831D7E2CF}" type="pres">
      <dgm:prSet presAssocID="{A021FFAD-BD13-4C6A-B05C-CE3D452A3901}" presName="spacer" presStyleCnt="0"/>
      <dgm:spPr/>
    </dgm:pt>
    <dgm:pt modelId="{264B9CC9-D219-4748-A2E7-FBEC2B2C8500}" type="pres">
      <dgm:prSet presAssocID="{B5452830-E757-4486-96A8-7E6E9A828923}" presName="comp" presStyleCnt="0"/>
      <dgm:spPr/>
    </dgm:pt>
    <dgm:pt modelId="{50CA6BDC-B281-4D52-BC8F-2AD11C346159}" type="pres">
      <dgm:prSet presAssocID="{B5452830-E757-4486-96A8-7E6E9A828923}" presName="box" presStyleLbl="node1" presStyleIdx="2" presStyleCnt="3"/>
      <dgm:spPr/>
      <dgm:t>
        <a:bodyPr/>
        <a:lstStyle/>
        <a:p>
          <a:endParaRPr lang="en-US"/>
        </a:p>
      </dgm:t>
    </dgm:pt>
    <dgm:pt modelId="{9148C93C-4F86-446F-B72E-1FC79CE64168}" type="pres">
      <dgm:prSet presAssocID="{B5452830-E757-4486-96A8-7E6E9A828923}" presName="img" presStyleLbl="fgImgPlace1" presStyleIdx="2" presStyleCnt="3" custScaleY="80885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A708FEB-0EB1-454D-9E43-C2C139FD1398}" type="pres">
      <dgm:prSet presAssocID="{B5452830-E757-4486-96A8-7E6E9A82892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3E7931-62E2-4D47-BAC4-B6CBF5A35852}" type="presOf" srcId="{2812C775-5C3D-4A26-9305-307BC3EAF54B}" destId="{5A708FEB-0EB1-454D-9E43-C2C139FD1398}" srcOrd="1" destOrd="1" presId="urn:microsoft.com/office/officeart/2005/8/layout/vList4"/>
    <dgm:cxn modelId="{19D58501-B455-4B2A-BE80-61EAAEDCC5E2}" type="presOf" srcId="{06813363-356A-4EE4-BE03-1B844670F33E}" destId="{297671A4-DDEA-45A0-9585-7DCBBE41EBA7}" srcOrd="1" destOrd="0" presId="urn:microsoft.com/office/officeart/2005/8/layout/vList4"/>
    <dgm:cxn modelId="{906493DF-E1CB-414F-BF72-EB89EE3670DA}" type="presOf" srcId="{B5452830-E757-4486-96A8-7E6E9A828923}" destId="{5A708FEB-0EB1-454D-9E43-C2C139FD1398}" srcOrd="1" destOrd="0" presId="urn:microsoft.com/office/officeart/2005/8/layout/vList4"/>
    <dgm:cxn modelId="{9E042D3A-FA10-4068-9318-C6C9934C1ACF}" type="presOf" srcId="{FD7269FE-6071-45F6-8F31-16E102DBC862}" destId="{50CA6BDC-B281-4D52-BC8F-2AD11C346159}" srcOrd="0" destOrd="2" presId="urn:microsoft.com/office/officeart/2005/8/layout/vList4"/>
    <dgm:cxn modelId="{D36AD57B-A950-43FE-834A-1B20A6BC59C1}" type="presOf" srcId="{4BBA0533-B6D4-4348-87D8-6BA98FC169EA}" destId="{297671A4-DDEA-45A0-9585-7DCBBE41EBA7}" srcOrd="1" destOrd="1" presId="urn:microsoft.com/office/officeart/2005/8/layout/vList4"/>
    <dgm:cxn modelId="{0EA70CD0-22B7-4A93-9E16-F11DC4760955}" type="presOf" srcId="{2812C775-5C3D-4A26-9305-307BC3EAF54B}" destId="{50CA6BDC-B281-4D52-BC8F-2AD11C346159}" srcOrd="0" destOrd="1" presId="urn:microsoft.com/office/officeart/2005/8/layout/vList4"/>
    <dgm:cxn modelId="{F077C2C3-721F-44CA-B7F1-0098EE264BEB}" type="presOf" srcId="{C1B8C9DA-89FF-4630-8623-33C7061F59C6}" destId="{74678EDE-A71F-4904-9305-B6C40B90D11B}" srcOrd="1" destOrd="1" presId="urn:microsoft.com/office/officeart/2005/8/layout/vList4"/>
    <dgm:cxn modelId="{DDCF99E8-FA99-4DCE-92B7-78BB915C57B9}" srcId="{06813363-356A-4EE4-BE03-1B844670F33E}" destId="{78958E80-B292-4DCF-8A2C-AFC250A32569}" srcOrd="1" destOrd="0" parTransId="{E6B45393-E080-490A-9890-3B254CA860E8}" sibTransId="{9CD956BF-36B5-4586-94E0-FA3353BF2CAF}"/>
    <dgm:cxn modelId="{437ABD8B-0F63-4030-BCB6-92DC86814C01}" type="presOf" srcId="{C1B8C9DA-89FF-4630-8623-33C7061F59C6}" destId="{2DB2C14A-7F14-46F8-A6B6-72E81678AAB6}" srcOrd="0" destOrd="1" presId="urn:microsoft.com/office/officeart/2005/8/layout/vList4"/>
    <dgm:cxn modelId="{BE44C955-FCDB-487F-ACB4-B72C9F444517}" type="presOf" srcId="{FD7269FE-6071-45F6-8F31-16E102DBC862}" destId="{5A708FEB-0EB1-454D-9E43-C2C139FD1398}" srcOrd="1" destOrd="2" presId="urn:microsoft.com/office/officeart/2005/8/layout/vList4"/>
    <dgm:cxn modelId="{DF5277DD-D95B-4D1B-A2BA-7E3DD67AF34E}" type="presOf" srcId="{06813363-356A-4EE4-BE03-1B844670F33E}" destId="{862C1C45-437A-44CB-8520-BB74A9BB29E1}" srcOrd="0" destOrd="0" presId="urn:microsoft.com/office/officeart/2005/8/layout/vList4"/>
    <dgm:cxn modelId="{7A506976-6075-4735-B2CE-1D6D8B370C34}" type="presOf" srcId="{18B272D2-ED62-4368-A94C-CFA37C293ACE}" destId="{2DB2C14A-7F14-46F8-A6B6-72E81678AAB6}" srcOrd="0" destOrd="2" presId="urn:microsoft.com/office/officeart/2005/8/layout/vList4"/>
    <dgm:cxn modelId="{05B00081-B3A8-4C4E-BC21-4D45D507F53C}" type="presOf" srcId="{2B61DD72-0945-45FB-947E-825DCF14B300}" destId="{BAF8035B-4899-45DC-871A-269A394B1B3E}" srcOrd="0" destOrd="0" presId="urn:microsoft.com/office/officeart/2005/8/layout/vList4"/>
    <dgm:cxn modelId="{3B311BEE-5B9A-4203-A02E-2A1492C47CC9}" type="presOf" srcId="{18B272D2-ED62-4368-A94C-CFA37C293ACE}" destId="{74678EDE-A71F-4904-9305-B6C40B90D11B}" srcOrd="1" destOrd="2" presId="urn:microsoft.com/office/officeart/2005/8/layout/vList4"/>
    <dgm:cxn modelId="{5F493FE0-71BB-4347-97C5-AEDCB2814D47}" srcId="{2B61DD72-0945-45FB-947E-825DCF14B300}" destId="{B5452830-E757-4486-96A8-7E6E9A828923}" srcOrd="2" destOrd="0" parTransId="{158471FB-C661-437F-9BB7-1DD1C7325817}" sibTransId="{79DCC5D4-6EF0-4C3F-942C-47FE5C8670FD}"/>
    <dgm:cxn modelId="{277FB4C5-76E2-4443-9D79-2727D321270C}" type="presOf" srcId="{F7A8DBB4-9B83-4CFB-A323-EC269954DE17}" destId="{74678EDE-A71F-4904-9305-B6C40B90D11B}" srcOrd="1" destOrd="0" presId="urn:microsoft.com/office/officeart/2005/8/layout/vList4"/>
    <dgm:cxn modelId="{9D5A1BF2-2ADB-40AE-AA82-71805450849E}" srcId="{06813363-356A-4EE4-BE03-1B844670F33E}" destId="{4BBA0533-B6D4-4348-87D8-6BA98FC169EA}" srcOrd="0" destOrd="0" parTransId="{B8125673-9C77-49FD-9DC0-D952D59AF5FF}" sibTransId="{1DF6C12A-3CED-48F9-A5D9-AFEE49F25CAF}"/>
    <dgm:cxn modelId="{F13C634D-5548-46EF-B1AA-629E9B371C56}" srcId="{B5452830-E757-4486-96A8-7E6E9A828923}" destId="{2812C775-5C3D-4A26-9305-307BC3EAF54B}" srcOrd="0" destOrd="0" parTransId="{1ECBC2C7-7888-42BE-A353-993C9E8D1564}" sibTransId="{43EC5539-8004-41F3-B909-7456B9B8E103}"/>
    <dgm:cxn modelId="{6BC48635-CB36-4EF6-9F6A-A1F1056ABCC7}" srcId="{2B61DD72-0945-45FB-947E-825DCF14B300}" destId="{F7A8DBB4-9B83-4CFB-A323-EC269954DE17}" srcOrd="0" destOrd="0" parTransId="{E2E1B542-2F9C-4E36-9B5A-ED8620E48A3C}" sibTransId="{664E60F3-AB92-42C1-9545-AFBD29728FD2}"/>
    <dgm:cxn modelId="{29ECA79F-FA0C-4D85-A859-B3FACF09E5A6}" type="presOf" srcId="{4BBA0533-B6D4-4348-87D8-6BA98FC169EA}" destId="{862C1C45-437A-44CB-8520-BB74A9BB29E1}" srcOrd="0" destOrd="1" presId="urn:microsoft.com/office/officeart/2005/8/layout/vList4"/>
    <dgm:cxn modelId="{B49A99E9-0852-40D3-993B-33138D275F77}" srcId="{B5452830-E757-4486-96A8-7E6E9A828923}" destId="{FD7269FE-6071-45F6-8F31-16E102DBC862}" srcOrd="1" destOrd="0" parTransId="{9213F917-FA9C-4859-85A5-0FD28AF8F6B2}" sibTransId="{69988E3F-BDB8-42B4-90A2-39396245F928}"/>
    <dgm:cxn modelId="{3055FF5A-3E26-4257-9A94-FA789E1F864A}" srcId="{F7A8DBB4-9B83-4CFB-A323-EC269954DE17}" destId="{C1B8C9DA-89FF-4630-8623-33C7061F59C6}" srcOrd="0" destOrd="0" parTransId="{46013C3C-F04C-4070-AED5-E7545ED74C81}" sibTransId="{67C1D583-B933-43B4-AEA9-656F03E7AAD0}"/>
    <dgm:cxn modelId="{B94ABB73-8CC5-49DD-9D05-4C4EDF46C6B1}" type="presOf" srcId="{78958E80-B292-4DCF-8A2C-AFC250A32569}" destId="{297671A4-DDEA-45A0-9585-7DCBBE41EBA7}" srcOrd="1" destOrd="2" presId="urn:microsoft.com/office/officeart/2005/8/layout/vList4"/>
    <dgm:cxn modelId="{1ECCA329-CE35-4F96-B3F2-872E1774E699}" srcId="{2B61DD72-0945-45FB-947E-825DCF14B300}" destId="{06813363-356A-4EE4-BE03-1B844670F33E}" srcOrd="1" destOrd="0" parTransId="{76F1A512-84D4-4C33-9AA2-180D8F252938}" sibTransId="{A021FFAD-BD13-4C6A-B05C-CE3D452A3901}"/>
    <dgm:cxn modelId="{F2CFA9D3-C3A9-493B-A410-B060CB6E21FD}" type="presOf" srcId="{B5452830-E757-4486-96A8-7E6E9A828923}" destId="{50CA6BDC-B281-4D52-BC8F-2AD11C346159}" srcOrd="0" destOrd="0" presId="urn:microsoft.com/office/officeart/2005/8/layout/vList4"/>
    <dgm:cxn modelId="{BDEDF920-77BE-477F-A7CF-4D11CB295A00}" type="presOf" srcId="{F7A8DBB4-9B83-4CFB-A323-EC269954DE17}" destId="{2DB2C14A-7F14-46F8-A6B6-72E81678AAB6}" srcOrd="0" destOrd="0" presId="urn:microsoft.com/office/officeart/2005/8/layout/vList4"/>
    <dgm:cxn modelId="{FE5FC28B-E25F-464C-B339-10B1B2B7E4D5}" srcId="{F7A8DBB4-9B83-4CFB-A323-EC269954DE17}" destId="{18B272D2-ED62-4368-A94C-CFA37C293ACE}" srcOrd="1" destOrd="0" parTransId="{BD45F04B-3804-47E4-A62E-7D1110FFE9AA}" sibTransId="{4388AEAB-B1B2-4FF0-AF1B-B091D9CD5770}"/>
    <dgm:cxn modelId="{CCAB5B2B-EF73-4D72-8977-1E018BCBD52A}" type="presOf" srcId="{78958E80-B292-4DCF-8A2C-AFC250A32569}" destId="{862C1C45-437A-44CB-8520-BB74A9BB29E1}" srcOrd="0" destOrd="2" presId="urn:microsoft.com/office/officeart/2005/8/layout/vList4"/>
    <dgm:cxn modelId="{A423E315-B882-4D0D-8E16-414B4258FD1A}" type="presParOf" srcId="{BAF8035B-4899-45DC-871A-269A394B1B3E}" destId="{73353F92-76ED-4B41-B658-02EA6400EC6F}" srcOrd="0" destOrd="0" presId="urn:microsoft.com/office/officeart/2005/8/layout/vList4"/>
    <dgm:cxn modelId="{A04C159D-2DB1-4AEE-BDFA-C3EC5859558A}" type="presParOf" srcId="{73353F92-76ED-4B41-B658-02EA6400EC6F}" destId="{2DB2C14A-7F14-46F8-A6B6-72E81678AAB6}" srcOrd="0" destOrd="0" presId="urn:microsoft.com/office/officeart/2005/8/layout/vList4"/>
    <dgm:cxn modelId="{CB5E6DCB-F4B9-44F1-8777-8CC285BD78A2}" type="presParOf" srcId="{73353F92-76ED-4B41-B658-02EA6400EC6F}" destId="{B5C4232C-B89B-4DB9-9C1C-CAF1E1AB90B0}" srcOrd="1" destOrd="0" presId="urn:microsoft.com/office/officeart/2005/8/layout/vList4"/>
    <dgm:cxn modelId="{69DF146C-79C8-458B-9E20-EDEEEFBF4DC6}" type="presParOf" srcId="{73353F92-76ED-4B41-B658-02EA6400EC6F}" destId="{74678EDE-A71F-4904-9305-B6C40B90D11B}" srcOrd="2" destOrd="0" presId="urn:microsoft.com/office/officeart/2005/8/layout/vList4"/>
    <dgm:cxn modelId="{7BF4B678-7AF9-4D7E-92F3-223CF792D2F4}" type="presParOf" srcId="{BAF8035B-4899-45DC-871A-269A394B1B3E}" destId="{4274E253-CC31-4795-931B-98FA9226B249}" srcOrd="1" destOrd="0" presId="urn:microsoft.com/office/officeart/2005/8/layout/vList4"/>
    <dgm:cxn modelId="{CC1F4C0B-84FE-45A3-A607-2D6AC6549F3E}" type="presParOf" srcId="{BAF8035B-4899-45DC-871A-269A394B1B3E}" destId="{08EF5DC3-E454-4726-A189-D19EF9BB6491}" srcOrd="2" destOrd="0" presId="urn:microsoft.com/office/officeart/2005/8/layout/vList4"/>
    <dgm:cxn modelId="{165A6940-331B-4FDE-8A26-DB6D3E8138CF}" type="presParOf" srcId="{08EF5DC3-E454-4726-A189-D19EF9BB6491}" destId="{862C1C45-437A-44CB-8520-BB74A9BB29E1}" srcOrd="0" destOrd="0" presId="urn:microsoft.com/office/officeart/2005/8/layout/vList4"/>
    <dgm:cxn modelId="{6C81291F-8154-4C3D-98FE-BBEFC71D9979}" type="presParOf" srcId="{08EF5DC3-E454-4726-A189-D19EF9BB6491}" destId="{38FEE987-EE40-4F59-8674-C379A07CAC85}" srcOrd="1" destOrd="0" presId="urn:microsoft.com/office/officeart/2005/8/layout/vList4"/>
    <dgm:cxn modelId="{7CF0BFCF-5EAC-43EF-98FF-4CA1DF8D2F36}" type="presParOf" srcId="{08EF5DC3-E454-4726-A189-D19EF9BB6491}" destId="{297671A4-DDEA-45A0-9585-7DCBBE41EBA7}" srcOrd="2" destOrd="0" presId="urn:microsoft.com/office/officeart/2005/8/layout/vList4"/>
    <dgm:cxn modelId="{9A12E5F6-5EE3-450F-BF32-64D2B0682FCC}" type="presParOf" srcId="{BAF8035B-4899-45DC-871A-269A394B1B3E}" destId="{715E5A71-BBFF-44E0-8CD0-195831D7E2CF}" srcOrd="3" destOrd="0" presId="urn:microsoft.com/office/officeart/2005/8/layout/vList4"/>
    <dgm:cxn modelId="{86621A2A-C689-45C3-BB4A-5152CA33E5C3}" type="presParOf" srcId="{BAF8035B-4899-45DC-871A-269A394B1B3E}" destId="{264B9CC9-D219-4748-A2E7-FBEC2B2C8500}" srcOrd="4" destOrd="0" presId="urn:microsoft.com/office/officeart/2005/8/layout/vList4"/>
    <dgm:cxn modelId="{CA2B16C2-6AFD-4254-8789-8370A95D6D91}" type="presParOf" srcId="{264B9CC9-D219-4748-A2E7-FBEC2B2C8500}" destId="{50CA6BDC-B281-4D52-BC8F-2AD11C346159}" srcOrd="0" destOrd="0" presId="urn:microsoft.com/office/officeart/2005/8/layout/vList4"/>
    <dgm:cxn modelId="{C9537692-A176-4A4B-B2E0-8CD14BF72122}" type="presParOf" srcId="{264B9CC9-D219-4748-A2E7-FBEC2B2C8500}" destId="{9148C93C-4F86-446F-B72E-1FC79CE64168}" srcOrd="1" destOrd="0" presId="urn:microsoft.com/office/officeart/2005/8/layout/vList4"/>
    <dgm:cxn modelId="{80FED3C1-BEB8-4D24-AF1D-24482B796F7C}" type="presParOf" srcId="{264B9CC9-D219-4748-A2E7-FBEC2B2C8500}" destId="{5A708FEB-0EB1-454D-9E43-C2C139FD139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F6F30-1FCC-4342-85F3-B0B3FC27DA5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D74166-C523-4AD8-A682-74C45684A7CD}">
      <dgm:prSet phldrT="[Text]"/>
      <dgm:spPr/>
      <dgm:t>
        <a:bodyPr/>
        <a:lstStyle/>
        <a:p>
          <a:r>
            <a:rPr lang="en-US" dirty="0" smtClean="0"/>
            <a:t>Kevin Smith</a:t>
          </a:r>
          <a:endParaRPr lang="en-US" dirty="0"/>
        </a:p>
      </dgm:t>
    </dgm:pt>
    <dgm:pt modelId="{C052D1B5-C9CA-4DD9-8CE1-46673C09CA0C}" type="parTrans" cxnId="{3C1774F7-97EC-4D6F-B78F-F69B657C7039}">
      <dgm:prSet/>
      <dgm:spPr/>
      <dgm:t>
        <a:bodyPr/>
        <a:lstStyle/>
        <a:p>
          <a:endParaRPr lang="en-US"/>
        </a:p>
      </dgm:t>
    </dgm:pt>
    <dgm:pt modelId="{BC58F494-0B43-4799-B97D-46FC3228F49F}" type="sibTrans" cxnId="{3C1774F7-97EC-4D6F-B78F-F69B657C7039}">
      <dgm:prSet/>
      <dgm:spPr/>
      <dgm:t>
        <a:bodyPr/>
        <a:lstStyle/>
        <a:p>
          <a:endParaRPr lang="en-US"/>
        </a:p>
      </dgm:t>
    </dgm:pt>
    <dgm:pt modelId="{9092168F-87BB-49CB-BE8B-0892124C4985}">
      <dgm:prSet phldrT="[Text]"/>
      <dgm:spPr/>
      <dgm:t>
        <a:bodyPr/>
        <a:lstStyle/>
        <a:p>
          <a:r>
            <a:rPr lang="en-US" dirty="0" smtClean="0"/>
            <a:t>Louis Piper</a:t>
          </a:r>
          <a:endParaRPr lang="en-US" dirty="0"/>
        </a:p>
      </dgm:t>
    </dgm:pt>
    <dgm:pt modelId="{D8565A4F-0BA0-4E07-9090-1D8EB5B1AEDB}" type="parTrans" cxnId="{28DD989B-7799-42C0-98EB-5C94106E34EA}">
      <dgm:prSet/>
      <dgm:spPr/>
      <dgm:t>
        <a:bodyPr/>
        <a:lstStyle/>
        <a:p>
          <a:endParaRPr lang="en-US"/>
        </a:p>
      </dgm:t>
    </dgm:pt>
    <dgm:pt modelId="{3B2DA679-C9EB-4184-A5BC-B02D6C10FA8C}" type="sibTrans" cxnId="{28DD989B-7799-42C0-98EB-5C94106E34EA}">
      <dgm:prSet/>
      <dgm:spPr/>
      <dgm:t>
        <a:bodyPr/>
        <a:lstStyle/>
        <a:p>
          <a:endParaRPr lang="en-US"/>
        </a:p>
      </dgm:t>
    </dgm:pt>
    <dgm:pt modelId="{590C5C13-9947-494E-AD0F-6099D3CBEBD8}">
      <dgm:prSet phldrT="[Text]"/>
      <dgm:spPr/>
      <dgm:t>
        <a:bodyPr/>
        <a:lstStyle/>
        <a:p>
          <a:r>
            <a:rPr lang="en-US" dirty="0" smtClean="0"/>
            <a:t>Sang Wan Cho</a:t>
          </a:r>
          <a:endParaRPr lang="en-US" dirty="0"/>
        </a:p>
      </dgm:t>
    </dgm:pt>
    <dgm:pt modelId="{530B36CB-214C-4A84-9C13-B41154F36CEB}" type="parTrans" cxnId="{6B92F73B-7998-4A2A-A931-C675F4924962}">
      <dgm:prSet/>
      <dgm:spPr/>
      <dgm:t>
        <a:bodyPr/>
        <a:lstStyle/>
        <a:p>
          <a:endParaRPr lang="en-US"/>
        </a:p>
      </dgm:t>
    </dgm:pt>
    <dgm:pt modelId="{8F030AD6-791E-4F0E-A204-FF968455F2D5}" type="sibTrans" cxnId="{6B92F73B-7998-4A2A-A931-C675F4924962}">
      <dgm:prSet/>
      <dgm:spPr/>
      <dgm:t>
        <a:bodyPr/>
        <a:lstStyle/>
        <a:p>
          <a:endParaRPr lang="en-US"/>
        </a:p>
      </dgm:t>
    </dgm:pt>
    <dgm:pt modelId="{E1111740-7F11-4D31-81DE-B88FA6733573}">
      <dgm:prSet phldrT="[Text]"/>
      <dgm:spPr/>
      <dgm:t>
        <a:bodyPr/>
        <a:lstStyle/>
        <a:p>
          <a:r>
            <a:rPr lang="en-US" dirty="0" smtClean="0"/>
            <a:t>Alex </a:t>
          </a:r>
          <a:r>
            <a:rPr lang="en-US" dirty="0" err="1" smtClean="0"/>
            <a:t>DeMasi</a:t>
          </a:r>
          <a:endParaRPr lang="en-US" dirty="0"/>
        </a:p>
      </dgm:t>
    </dgm:pt>
    <dgm:pt modelId="{193461E0-9A46-4082-BFAC-BB5B239C0D7F}" type="parTrans" cxnId="{0E88EA42-5B0D-4E82-894F-85065DE7613E}">
      <dgm:prSet/>
      <dgm:spPr/>
      <dgm:t>
        <a:bodyPr/>
        <a:lstStyle/>
        <a:p>
          <a:endParaRPr lang="en-US"/>
        </a:p>
      </dgm:t>
    </dgm:pt>
    <dgm:pt modelId="{085280EF-7AAF-4591-9523-FCBE460E962A}" type="sibTrans" cxnId="{0E88EA42-5B0D-4E82-894F-85065DE7613E}">
      <dgm:prSet/>
      <dgm:spPr/>
      <dgm:t>
        <a:bodyPr/>
        <a:lstStyle/>
        <a:p>
          <a:endParaRPr lang="en-US"/>
        </a:p>
      </dgm:t>
    </dgm:pt>
    <dgm:pt modelId="{0EC2667D-B282-4B23-B494-FB8A320BA6D1}" type="pres">
      <dgm:prSet presAssocID="{DEDF6F30-1FCC-4342-85F3-B0B3FC27DA5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E9E46-A9BE-44AA-9842-5F28330A4E4F}" type="pres">
      <dgm:prSet presAssocID="{D3D74166-C523-4AD8-A682-74C45684A7CD}" presName="compNode" presStyleCnt="0"/>
      <dgm:spPr/>
    </dgm:pt>
    <dgm:pt modelId="{75E19449-5F49-4ADE-BDE3-958A2676D1E4}" type="pres">
      <dgm:prSet presAssocID="{D3D74166-C523-4AD8-A682-74C45684A7CD}" presName="pictRect" presStyleLbl="node1" presStyleIdx="0" presStyleCnt="4" custScaleY="169304" custLinFactNeighborY="-4013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4635AFB-1563-4670-BB31-D9EB2F2B67D1}" type="pres">
      <dgm:prSet presAssocID="{D3D74166-C523-4AD8-A682-74C45684A7CD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29E9C-66CC-4876-B458-05948101ADD5}" type="pres">
      <dgm:prSet presAssocID="{BC58F494-0B43-4799-B97D-46FC3228F49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CAC748B-325D-46B7-9769-EFF3AD797ABC}" type="pres">
      <dgm:prSet presAssocID="{9092168F-87BB-49CB-BE8B-0892124C4985}" presName="compNode" presStyleCnt="0"/>
      <dgm:spPr/>
    </dgm:pt>
    <dgm:pt modelId="{05C1CC3A-1F99-4998-8871-D1A52044A7F7}" type="pres">
      <dgm:prSet presAssocID="{9092168F-87BB-49CB-BE8B-0892124C4985}" presName="pictRect" presStyleLbl="node1" presStyleIdx="1" presStyleCnt="4" custScaleY="169150" custLinFactNeighborX="239" custLinFactNeighborY="-4002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364C981-0EE7-4515-863B-9254C044D676}" type="pres">
      <dgm:prSet presAssocID="{9092168F-87BB-49CB-BE8B-0892124C4985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04FA0-3117-4297-BD39-615F7CD4A785}" type="pres">
      <dgm:prSet presAssocID="{3B2DA679-C9EB-4184-A5BC-B02D6C10FA8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9A2E14E-AE41-4F09-AECD-8927C75FB0AF}" type="pres">
      <dgm:prSet presAssocID="{590C5C13-9947-494E-AD0F-6099D3CBEBD8}" presName="compNode" presStyleCnt="0"/>
      <dgm:spPr/>
    </dgm:pt>
    <dgm:pt modelId="{E006274E-7CB7-43B1-9FD3-3A1EBAE678F3}" type="pres">
      <dgm:prSet presAssocID="{590C5C13-9947-494E-AD0F-6099D3CBEBD8}" presName="pictRect" presStyleLbl="node1" presStyleIdx="2" presStyleCnt="4" custScaleY="169304" custLinFactNeighborX="-1122" custLinFactNeighborY="-40139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A3349B6D-BD43-43C4-BE06-2784E425C31F}" type="pres">
      <dgm:prSet presAssocID="{590C5C13-9947-494E-AD0F-6099D3CBEBD8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F44DA-1383-4CAD-96FF-B22A21863945}" type="pres">
      <dgm:prSet presAssocID="{8F030AD6-791E-4F0E-A204-FF968455F2D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EF3E448-08DB-40F2-8320-63FF196AE53B}" type="pres">
      <dgm:prSet presAssocID="{E1111740-7F11-4D31-81DE-B88FA6733573}" presName="compNode" presStyleCnt="0"/>
      <dgm:spPr/>
    </dgm:pt>
    <dgm:pt modelId="{78B508F2-EE64-458B-900F-8967FCDBF8A1}" type="pres">
      <dgm:prSet presAssocID="{E1111740-7F11-4D31-81DE-B88FA6733573}" presName="pictRect" presStyleLbl="node1" presStyleIdx="3" presStyleCnt="4" custScaleX="78551" custScaleY="170388" custLinFactNeighborX="-2482" custLinFactNeighborY="-39510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6BDBC249-A58E-48A0-AE91-9BFABC44B2AB}" type="pres">
      <dgm:prSet presAssocID="{E1111740-7F11-4D31-81DE-B88FA6733573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1E9634-D156-425B-BEBA-AB6A6AB5E9F4}" type="presOf" srcId="{BC58F494-0B43-4799-B97D-46FC3228F49F}" destId="{75A29E9C-66CC-4876-B458-05948101ADD5}" srcOrd="0" destOrd="0" presId="urn:microsoft.com/office/officeart/2005/8/layout/pList1"/>
    <dgm:cxn modelId="{CD24DFA0-02F0-4DB4-8E44-5D77931A79E5}" type="presOf" srcId="{DEDF6F30-1FCC-4342-85F3-B0B3FC27DA59}" destId="{0EC2667D-B282-4B23-B494-FB8A320BA6D1}" srcOrd="0" destOrd="0" presId="urn:microsoft.com/office/officeart/2005/8/layout/pList1"/>
    <dgm:cxn modelId="{C5950FD8-74D3-41AD-81C0-092A97729AE4}" type="presOf" srcId="{590C5C13-9947-494E-AD0F-6099D3CBEBD8}" destId="{A3349B6D-BD43-43C4-BE06-2784E425C31F}" srcOrd="0" destOrd="0" presId="urn:microsoft.com/office/officeart/2005/8/layout/pList1"/>
    <dgm:cxn modelId="{AA1BF0E9-DD97-447B-AACC-1C3C0BF9E526}" type="presOf" srcId="{8F030AD6-791E-4F0E-A204-FF968455F2D5}" destId="{54EF44DA-1383-4CAD-96FF-B22A21863945}" srcOrd="0" destOrd="0" presId="urn:microsoft.com/office/officeart/2005/8/layout/pList1"/>
    <dgm:cxn modelId="{74BB522D-3E30-4A37-AA57-1DBD44CAAC2B}" type="presOf" srcId="{E1111740-7F11-4D31-81DE-B88FA6733573}" destId="{6BDBC249-A58E-48A0-AE91-9BFABC44B2AB}" srcOrd="0" destOrd="0" presId="urn:microsoft.com/office/officeart/2005/8/layout/pList1"/>
    <dgm:cxn modelId="{28DD989B-7799-42C0-98EB-5C94106E34EA}" srcId="{DEDF6F30-1FCC-4342-85F3-B0B3FC27DA59}" destId="{9092168F-87BB-49CB-BE8B-0892124C4985}" srcOrd="1" destOrd="0" parTransId="{D8565A4F-0BA0-4E07-9090-1D8EB5B1AEDB}" sibTransId="{3B2DA679-C9EB-4184-A5BC-B02D6C10FA8C}"/>
    <dgm:cxn modelId="{6B92F73B-7998-4A2A-A931-C675F4924962}" srcId="{DEDF6F30-1FCC-4342-85F3-B0B3FC27DA59}" destId="{590C5C13-9947-494E-AD0F-6099D3CBEBD8}" srcOrd="2" destOrd="0" parTransId="{530B36CB-214C-4A84-9C13-B41154F36CEB}" sibTransId="{8F030AD6-791E-4F0E-A204-FF968455F2D5}"/>
    <dgm:cxn modelId="{65292530-AAC8-4199-99D7-0D14AFCB385A}" type="presOf" srcId="{D3D74166-C523-4AD8-A682-74C45684A7CD}" destId="{94635AFB-1563-4670-BB31-D9EB2F2B67D1}" srcOrd="0" destOrd="0" presId="urn:microsoft.com/office/officeart/2005/8/layout/pList1"/>
    <dgm:cxn modelId="{3C1774F7-97EC-4D6F-B78F-F69B657C7039}" srcId="{DEDF6F30-1FCC-4342-85F3-B0B3FC27DA59}" destId="{D3D74166-C523-4AD8-A682-74C45684A7CD}" srcOrd="0" destOrd="0" parTransId="{C052D1B5-C9CA-4DD9-8CE1-46673C09CA0C}" sibTransId="{BC58F494-0B43-4799-B97D-46FC3228F49F}"/>
    <dgm:cxn modelId="{0E88EA42-5B0D-4E82-894F-85065DE7613E}" srcId="{DEDF6F30-1FCC-4342-85F3-B0B3FC27DA59}" destId="{E1111740-7F11-4D31-81DE-B88FA6733573}" srcOrd="3" destOrd="0" parTransId="{193461E0-9A46-4082-BFAC-BB5B239C0D7F}" sibTransId="{085280EF-7AAF-4591-9523-FCBE460E962A}"/>
    <dgm:cxn modelId="{75B6B439-4EFF-4BE5-9C9A-8D23559905A2}" type="presOf" srcId="{3B2DA679-C9EB-4184-A5BC-B02D6C10FA8C}" destId="{AFC04FA0-3117-4297-BD39-615F7CD4A785}" srcOrd="0" destOrd="0" presId="urn:microsoft.com/office/officeart/2005/8/layout/pList1"/>
    <dgm:cxn modelId="{95CC7A3B-1634-4065-8B5E-3CAA1B614B7F}" type="presOf" srcId="{9092168F-87BB-49CB-BE8B-0892124C4985}" destId="{F364C981-0EE7-4515-863B-9254C044D676}" srcOrd="0" destOrd="0" presId="urn:microsoft.com/office/officeart/2005/8/layout/pList1"/>
    <dgm:cxn modelId="{63131BF5-36C1-42DE-BEEB-819AF1D5ABEB}" type="presParOf" srcId="{0EC2667D-B282-4B23-B494-FB8A320BA6D1}" destId="{2DFE9E46-A9BE-44AA-9842-5F28330A4E4F}" srcOrd="0" destOrd="0" presId="urn:microsoft.com/office/officeart/2005/8/layout/pList1"/>
    <dgm:cxn modelId="{5DC90376-37CA-4273-9C2F-CDA9AD0CEC17}" type="presParOf" srcId="{2DFE9E46-A9BE-44AA-9842-5F28330A4E4F}" destId="{75E19449-5F49-4ADE-BDE3-958A2676D1E4}" srcOrd="0" destOrd="0" presId="urn:microsoft.com/office/officeart/2005/8/layout/pList1"/>
    <dgm:cxn modelId="{21F7979C-CCDB-4291-AA9F-4F00E8FC1AC5}" type="presParOf" srcId="{2DFE9E46-A9BE-44AA-9842-5F28330A4E4F}" destId="{94635AFB-1563-4670-BB31-D9EB2F2B67D1}" srcOrd="1" destOrd="0" presId="urn:microsoft.com/office/officeart/2005/8/layout/pList1"/>
    <dgm:cxn modelId="{2B2181CF-5658-4520-912C-8591FF4B185F}" type="presParOf" srcId="{0EC2667D-B282-4B23-B494-FB8A320BA6D1}" destId="{75A29E9C-66CC-4876-B458-05948101ADD5}" srcOrd="1" destOrd="0" presId="urn:microsoft.com/office/officeart/2005/8/layout/pList1"/>
    <dgm:cxn modelId="{2FFB2672-6E4E-4C93-A14E-688296B02566}" type="presParOf" srcId="{0EC2667D-B282-4B23-B494-FB8A320BA6D1}" destId="{5CAC748B-325D-46B7-9769-EFF3AD797ABC}" srcOrd="2" destOrd="0" presId="urn:microsoft.com/office/officeart/2005/8/layout/pList1"/>
    <dgm:cxn modelId="{B997B189-8F94-4EB8-9D08-C9F8DB1EEA3B}" type="presParOf" srcId="{5CAC748B-325D-46B7-9769-EFF3AD797ABC}" destId="{05C1CC3A-1F99-4998-8871-D1A52044A7F7}" srcOrd="0" destOrd="0" presId="urn:microsoft.com/office/officeart/2005/8/layout/pList1"/>
    <dgm:cxn modelId="{43E322B6-F43A-41F5-9C12-FACC4BB958D9}" type="presParOf" srcId="{5CAC748B-325D-46B7-9769-EFF3AD797ABC}" destId="{F364C981-0EE7-4515-863B-9254C044D676}" srcOrd="1" destOrd="0" presId="urn:microsoft.com/office/officeart/2005/8/layout/pList1"/>
    <dgm:cxn modelId="{2D1BBF93-6E96-4904-A5EC-8F99EBC4119C}" type="presParOf" srcId="{0EC2667D-B282-4B23-B494-FB8A320BA6D1}" destId="{AFC04FA0-3117-4297-BD39-615F7CD4A785}" srcOrd="3" destOrd="0" presId="urn:microsoft.com/office/officeart/2005/8/layout/pList1"/>
    <dgm:cxn modelId="{6A44A4B1-4F9B-4B02-8737-CA36EA655850}" type="presParOf" srcId="{0EC2667D-B282-4B23-B494-FB8A320BA6D1}" destId="{D9A2E14E-AE41-4F09-AECD-8927C75FB0AF}" srcOrd="4" destOrd="0" presId="urn:microsoft.com/office/officeart/2005/8/layout/pList1"/>
    <dgm:cxn modelId="{7F94469C-3B2F-462E-889B-3E475BD9E0D7}" type="presParOf" srcId="{D9A2E14E-AE41-4F09-AECD-8927C75FB0AF}" destId="{E006274E-7CB7-43B1-9FD3-3A1EBAE678F3}" srcOrd="0" destOrd="0" presId="urn:microsoft.com/office/officeart/2005/8/layout/pList1"/>
    <dgm:cxn modelId="{0FC50AE7-D90A-46D8-874F-455575D19F75}" type="presParOf" srcId="{D9A2E14E-AE41-4F09-AECD-8927C75FB0AF}" destId="{A3349B6D-BD43-43C4-BE06-2784E425C31F}" srcOrd="1" destOrd="0" presId="urn:microsoft.com/office/officeart/2005/8/layout/pList1"/>
    <dgm:cxn modelId="{4B53685F-D647-436E-9788-2FC47BEBEFE9}" type="presParOf" srcId="{0EC2667D-B282-4B23-B494-FB8A320BA6D1}" destId="{54EF44DA-1383-4CAD-96FF-B22A21863945}" srcOrd="5" destOrd="0" presId="urn:microsoft.com/office/officeart/2005/8/layout/pList1"/>
    <dgm:cxn modelId="{D54B04A4-0FAC-4071-B5B0-27EB71BB333B}" type="presParOf" srcId="{0EC2667D-B282-4B23-B494-FB8A320BA6D1}" destId="{7EF3E448-08DB-40F2-8320-63FF196AE53B}" srcOrd="6" destOrd="0" presId="urn:microsoft.com/office/officeart/2005/8/layout/pList1"/>
    <dgm:cxn modelId="{576CE6E9-4C2A-4A29-A83F-00BCEFAFE4C1}" type="presParOf" srcId="{7EF3E448-08DB-40F2-8320-63FF196AE53B}" destId="{78B508F2-EE64-458B-900F-8967FCDBF8A1}" srcOrd="0" destOrd="0" presId="urn:microsoft.com/office/officeart/2005/8/layout/pList1"/>
    <dgm:cxn modelId="{8F67BEF9-6BCB-411E-B3BB-6F0A945CB17C}" type="presParOf" srcId="{7EF3E448-08DB-40F2-8320-63FF196AE53B}" destId="{6BDBC249-A58E-48A0-AE91-9BFABC44B2AB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B2C14A-7F14-46F8-A6B6-72E81678AAB6}">
      <dsp:nvSpPr>
        <dsp:cNvPr id="0" name=""/>
        <dsp:cNvSpPr/>
      </dsp:nvSpPr>
      <dsp:spPr>
        <a:xfrm>
          <a:off x="0" y="0"/>
          <a:ext cx="7924800" cy="12144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Spintronics</a:t>
          </a:r>
          <a:r>
            <a:rPr lang="en-US" sz="2400" kern="1200" dirty="0" smtClean="0"/>
            <a:t> group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Ben </a:t>
          </a:r>
          <a:r>
            <a:rPr lang="en-US" sz="1900" kern="1200" dirty="0" err="1" smtClean="0"/>
            <a:t>Ruck</a:t>
          </a:r>
          <a:r>
            <a:rPr lang="en-US" sz="1900" kern="1200" dirty="0" smtClean="0"/>
            <a:t>, Joe </a:t>
          </a:r>
          <a:r>
            <a:rPr lang="en-US" sz="1900" kern="1200" dirty="0" err="1" smtClean="0"/>
            <a:t>Trodahl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</dsp:txBody>
      <dsp:txXfrm>
        <a:off x="1706403" y="0"/>
        <a:ext cx="6218396" cy="1214437"/>
      </dsp:txXfrm>
    </dsp:sp>
    <dsp:sp modelId="{B5C4232C-B89B-4DB9-9C1C-CAF1E1AB90B0}">
      <dsp:nvSpPr>
        <dsp:cNvPr id="0" name=""/>
        <dsp:cNvSpPr/>
      </dsp:nvSpPr>
      <dsp:spPr>
        <a:xfrm>
          <a:off x="121443" y="185740"/>
          <a:ext cx="1584960" cy="84295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C1C45-437A-44CB-8520-BB74A9BB29E1}">
      <dsp:nvSpPr>
        <dsp:cNvPr id="0" name=""/>
        <dsp:cNvSpPr/>
      </dsp:nvSpPr>
      <dsp:spPr>
        <a:xfrm>
          <a:off x="0" y="1335881"/>
          <a:ext cx="7924800" cy="12144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Electronic structure group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Walter </a:t>
          </a:r>
          <a:r>
            <a:rPr lang="en-US" sz="1900" kern="1200" dirty="0" err="1" smtClean="0"/>
            <a:t>Lambrecht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1706403" y="1335881"/>
        <a:ext cx="6218396" cy="1214437"/>
      </dsp:txXfrm>
    </dsp:sp>
    <dsp:sp modelId="{38FEE987-EE40-4F59-8674-C379A07CAC85}">
      <dsp:nvSpPr>
        <dsp:cNvPr id="0" name=""/>
        <dsp:cNvSpPr/>
      </dsp:nvSpPr>
      <dsp:spPr>
        <a:xfrm>
          <a:off x="121443" y="1714494"/>
          <a:ext cx="1584960" cy="4572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A6BDC-B281-4D52-BC8F-2AD11C346159}">
      <dsp:nvSpPr>
        <dsp:cNvPr id="0" name=""/>
        <dsp:cNvSpPr/>
      </dsp:nvSpPr>
      <dsp:spPr>
        <a:xfrm>
          <a:off x="0" y="2671762"/>
          <a:ext cx="7924800" cy="12144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Novel Materials Lab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Kevin Smith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/>
        </a:p>
      </dsp:txBody>
      <dsp:txXfrm>
        <a:off x="1706403" y="2671762"/>
        <a:ext cx="6218396" cy="1214437"/>
      </dsp:txXfrm>
    </dsp:sp>
    <dsp:sp modelId="{9148C93C-4F86-446F-B72E-1FC79CE64168}">
      <dsp:nvSpPr>
        <dsp:cNvPr id="0" name=""/>
        <dsp:cNvSpPr/>
      </dsp:nvSpPr>
      <dsp:spPr>
        <a:xfrm>
          <a:off x="121443" y="2886062"/>
          <a:ext cx="1584960" cy="7858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E19449-5F49-4ADE-BDE3-958A2676D1E4}">
      <dsp:nvSpPr>
        <dsp:cNvPr id="0" name=""/>
        <dsp:cNvSpPr/>
      </dsp:nvSpPr>
      <dsp:spPr>
        <a:xfrm>
          <a:off x="3868" y="238341"/>
          <a:ext cx="1841123" cy="2147678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35AFB-1563-4670-BB31-D9EB2F2B67D1}">
      <dsp:nvSpPr>
        <dsp:cNvPr id="0" name=""/>
        <dsp:cNvSpPr/>
      </dsp:nvSpPr>
      <dsp:spPr>
        <a:xfrm>
          <a:off x="3868" y="2455624"/>
          <a:ext cx="1841123" cy="68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Kevin Smith</a:t>
          </a:r>
          <a:endParaRPr lang="en-US" sz="2000" kern="1200" dirty="0"/>
        </a:p>
      </dsp:txBody>
      <dsp:txXfrm>
        <a:off x="3868" y="2455624"/>
        <a:ext cx="1841123" cy="683056"/>
      </dsp:txXfrm>
    </dsp:sp>
    <dsp:sp modelId="{05C1CC3A-1F99-4998-8871-D1A52044A7F7}">
      <dsp:nvSpPr>
        <dsp:cNvPr id="0" name=""/>
        <dsp:cNvSpPr/>
      </dsp:nvSpPr>
      <dsp:spPr>
        <a:xfrm>
          <a:off x="2033582" y="240288"/>
          <a:ext cx="1841123" cy="2145725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4C981-0EE7-4515-863B-9254C044D676}">
      <dsp:nvSpPr>
        <dsp:cNvPr id="0" name=""/>
        <dsp:cNvSpPr/>
      </dsp:nvSpPr>
      <dsp:spPr>
        <a:xfrm>
          <a:off x="2029181" y="2455136"/>
          <a:ext cx="1841123" cy="68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Louis Piper</a:t>
          </a:r>
          <a:endParaRPr lang="en-US" sz="2000" kern="1200" dirty="0"/>
        </a:p>
      </dsp:txBody>
      <dsp:txXfrm>
        <a:off x="2029181" y="2455136"/>
        <a:ext cx="1841123" cy="683056"/>
      </dsp:txXfrm>
    </dsp:sp>
    <dsp:sp modelId="{E006274E-7CB7-43B1-9FD3-3A1EBAE678F3}">
      <dsp:nvSpPr>
        <dsp:cNvPr id="0" name=""/>
        <dsp:cNvSpPr/>
      </dsp:nvSpPr>
      <dsp:spPr>
        <a:xfrm>
          <a:off x="4033837" y="238341"/>
          <a:ext cx="1841123" cy="2147678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49B6D-BD43-43C4-BE06-2784E425C31F}">
      <dsp:nvSpPr>
        <dsp:cNvPr id="0" name=""/>
        <dsp:cNvSpPr/>
      </dsp:nvSpPr>
      <dsp:spPr>
        <a:xfrm>
          <a:off x="4054494" y="2455624"/>
          <a:ext cx="1841123" cy="68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Sang Wan Cho</a:t>
          </a:r>
          <a:endParaRPr lang="en-US" sz="2000" kern="1200" dirty="0"/>
        </a:p>
      </dsp:txBody>
      <dsp:txXfrm>
        <a:off x="4054494" y="2455624"/>
        <a:ext cx="1841123" cy="683056"/>
      </dsp:txXfrm>
    </dsp:sp>
    <dsp:sp modelId="{78B508F2-EE64-458B-900F-8967FCDBF8A1}">
      <dsp:nvSpPr>
        <dsp:cNvPr id="0" name=""/>
        <dsp:cNvSpPr/>
      </dsp:nvSpPr>
      <dsp:spPr>
        <a:xfrm>
          <a:off x="6231562" y="242882"/>
          <a:ext cx="1446220" cy="2161429"/>
        </a:xfrm>
        <a:prstGeom prst="round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BC249-A58E-48A0-AE91-9BFABC44B2AB}">
      <dsp:nvSpPr>
        <dsp:cNvPr id="0" name=""/>
        <dsp:cNvSpPr/>
      </dsp:nvSpPr>
      <dsp:spPr>
        <a:xfrm>
          <a:off x="6079807" y="2459062"/>
          <a:ext cx="1841123" cy="68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Alex </a:t>
          </a:r>
          <a:r>
            <a:rPr lang="en-US" sz="2000" kern="1200" dirty="0" err="1" smtClean="0"/>
            <a:t>DeMasi</a:t>
          </a:r>
          <a:endParaRPr lang="en-US" sz="2000" kern="1200" dirty="0"/>
        </a:p>
      </dsp:txBody>
      <dsp:txXfrm>
        <a:off x="6079807" y="2459062"/>
        <a:ext cx="1841123" cy="683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9601C09D-EC7F-4BC8-8D17-DF3E9AF411BC}" type="datetimeFigureOut">
              <a:rPr lang="en-US"/>
              <a:pPr>
                <a:defRPr/>
              </a:pPr>
              <a:t>09/09/23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A89065C-7A7A-45ED-BA94-7A9E1A6B4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97CE3-D218-4FE9-A375-0B8320B0DE33}" type="slidenum">
              <a:rPr lang="en-US" smtClean="0">
                <a:ea typeface="Osaka" pitchFamily="-64" charset="-128"/>
              </a:rPr>
              <a:pPr/>
              <a:t>1</a:t>
            </a:fld>
            <a:endParaRPr lang="en-US" dirty="0" smtClean="0">
              <a:ea typeface="Osaka" pitchFamily="-6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about measuring transitions</a:t>
            </a:r>
            <a:r>
              <a:rPr lang="en-US" baseline="0" dirty="0" smtClean="0"/>
              <a:t> and inferring information about the QM system from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Optical transitions – dipole operator.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our case we want to figure out band structure information.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9065C-7A7A-45ED-BA94-7A9E1A6B456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about measuring transitions</a:t>
            </a:r>
            <a:r>
              <a:rPr lang="en-US" baseline="0" dirty="0" smtClean="0"/>
              <a:t> and inferring information about the QM system from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Optical transitions – dipole operator.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our case we want to figure out band structure information.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9065C-7A7A-45ED-BA94-7A9E1A6B456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9065C-7A7A-45ED-BA94-7A9E1A6B45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9065C-7A7A-45ED-BA94-7A9E1A6B456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9065C-7A7A-45ED-BA94-7A9E1A6B45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9065C-7A7A-45ED-BA94-7A9E1A6B456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9065C-7A7A-45ED-BA94-7A9E1A6B456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9065C-7A7A-45ED-BA94-7A9E1A6B45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9065C-7A7A-45ED-BA94-7A9E1A6B456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89065C-7A7A-45ED-BA94-7A9E1A6B456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-76200"/>
            <a:ext cx="9144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6019800"/>
            <a:ext cx="9683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B0745-8A5D-4C79-8FE5-7930CF74AE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762000"/>
            <a:ext cx="19812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0"/>
            <a:ext cx="57912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F9AEC-2EAB-4DFA-BF89-470CAB81F1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907F7-B6E5-4F36-88EE-63190DBA92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C163-7572-4DC1-AF99-5B11995FB6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09F83-10BA-4D46-A68F-4B3363CC65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EECD0-FEC3-4993-AA95-8272086C89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19587-1BD7-4D7D-A6C9-683BAAA304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F6380-6E04-44C7-94AC-F00373D820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8AA7B-1776-4803-9F3F-48FEAAA7B1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BA11C-C402-4E8D-946D-DF7642C8D7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5903913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4400" b="1" smtClean="0">
                <a:solidFill>
                  <a:srgbClr val="D9D9D9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67C95D7-E929-4C73-89AD-1FC467CF11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>
                <a:solidFill>
                  <a:schemeClr val="bg1"/>
                </a:solidFill>
                <a:ea typeface="+mn-ea"/>
                <a:cs typeface="Arial" charset="0"/>
              </a:rPr>
              <a:t>Boston University</a:t>
            </a:r>
            <a:r>
              <a:rPr lang="en-US" sz="1200">
                <a:solidFill>
                  <a:schemeClr val="bg1"/>
                </a:solidFill>
                <a:ea typeface="+mn-ea"/>
                <a:cs typeface="Arial" charset="0"/>
              </a:rPr>
              <a:t> Slideshow Title Goes Here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08080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  <p:pic>
        <p:nvPicPr>
          <p:cNvPr id="1033" name="Picture 1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" y="6019800"/>
            <a:ext cx="968375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Band structure information from soft x-ray spectroscopy</a:t>
            </a:r>
            <a:endParaRPr lang="en-GB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Andrew Preston</a:t>
            </a:r>
          </a:p>
          <a:p>
            <a:r>
              <a:rPr lang="en-NZ" dirty="0" smtClean="0"/>
              <a:t>andrew@preston.co.nz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28596" y="5786454"/>
            <a:ext cx="1643074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selectivity</a:t>
            </a: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5" descr="STXM_poly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163799"/>
            <a:ext cx="6240463" cy="6480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7" name="Content Placeholder 6" descr="ZnO - XA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4414" y="1214422"/>
            <a:ext cx="6500858" cy="53708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XAS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500042"/>
            <a:ext cx="4214465" cy="582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3428992" y="3143248"/>
            <a:ext cx="2071702" cy="9286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57884" y="500042"/>
            <a:ext cx="1214446" cy="18573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6072206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Kotani</a:t>
            </a:r>
            <a:r>
              <a:rPr lang="en-US" dirty="0" smtClean="0"/>
              <a:t>, Shin</a:t>
            </a:r>
          </a:p>
          <a:p>
            <a:r>
              <a:rPr lang="en-US" dirty="0" smtClean="0"/>
              <a:t>Rev. Mod. Phys. 73, 203 (2001)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285984" y="500042"/>
            <a:ext cx="3786214" cy="32861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latin typeface="Times" pitchFamily="-6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" pitchFamily="-64" charset="0"/>
              </a:rPr>
              <a:t>	 </a:t>
            </a:r>
            <a:r>
              <a:rPr lang="en-US" sz="2400" dirty="0" smtClean="0">
                <a:latin typeface="Times" pitchFamily="-64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Curtain!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7" name="Content Placeholder 6" descr="ZnO - XA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4414" y="1214422"/>
            <a:ext cx="6500858" cy="53708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ZnO XAS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Zinc oxide</a:t>
            </a:r>
            <a:endParaRPr lang="en-GB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244746" name="Picture 10" descr="APL-Cover-12March07-YKY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9447" y="1557338"/>
            <a:ext cx="2954441" cy="401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4748" name="Picture 12" descr="Zinc%20oxide%20oi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6287" y="3214686"/>
            <a:ext cx="314327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4750" name="Picture 14" descr="th_0601lfwn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6288" y="1576388"/>
            <a:ext cx="3128984" cy="156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Zinc oxide</a:t>
            </a:r>
            <a:endParaRPr lang="en-GB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Zn = [</a:t>
            </a:r>
            <a:r>
              <a:rPr lang="en-NZ" dirty="0" smtClean="0"/>
              <a:t>Ar</a:t>
            </a:r>
            <a:r>
              <a:rPr lang="en-NZ" dirty="0" smtClean="0"/>
              <a:t>]3d</a:t>
            </a:r>
            <a:r>
              <a:rPr lang="en-NZ" baseline="30000" dirty="0" smtClean="0"/>
              <a:t>10</a:t>
            </a:r>
            <a:r>
              <a:rPr lang="en-NZ" dirty="0" smtClean="0"/>
              <a:t>4s</a:t>
            </a:r>
            <a:r>
              <a:rPr lang="en-NZ" baseline="30000" dirty="0" smtClean="0"/>
              <a:t>2		</a:t>
            </a:r>
            <a:r>
              <a:rPr lang="en-NZ" dirty="0" smtClean="0"/>
              <a:t>O = [He]2s</a:t>
            </a:r>
            <a:r>
              <a:rPr lang="en-NZ" baseline="30000" dirty="0" smtClean="0"/>
              <a:t>2</a:t>
            </a:r>
            <a:r>
              <a:rPr lang="en-NZ" dirty="0" smtClean="0"/>
              <a:t>2p</a:t>
            </a:r>
            <a:r>
              <a:rPr lang="en-NZ" baseline="30000" dirty="0" smtClean="0"/>
              <a:t>4</a:t>
            </a:r>
            <a:endParaRPr lang="en-GB" baseline="30000" dirty="0" smtClean="0"/>
          </a:p>
        </p:txBody>
      </p:sp>
      <p:pic>
        <p:nvPicPr>
          <p:cNvPr id="7172" name="Picture 4" descr="20080902 - periodic ta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349500"/>
            <a:ext cx="7461274" cy="351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ZnO electronic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 functional theory</a:t>
            </a:r>
          </a:p>
          <a:p>
            <a:pPr lvl="1"/>
            <a:r>
              <a:rPr lang="en-US" dirty="0" smtClean="0"/>
              <a:t>HSE03 XC functional</a:t>
            </a:r>
          </a:p>
          <a:p>
            <a:pPr lvl="1"/>
            <a:r>
              <a:rPr lang="en-US" dirty="0" smtClean="0"/>
              <a:t>GW correction</a:t>
            </a:r>
          </a:p>
          <a:p>
            <a:r>
              <a:rPr lang="en-US" dirty="0" smtClean="0"/>
              <a:t>Essential for correctly locating the Zn 3d electrons, </a:t>
            </a:r>
            <a:r>
              <a:rPr lang="en-US" dirty="0" err="1" smtClean="0"/>
              <a:t>bandgap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ZnO electronic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pic>
        <p:nvPicPr>
          <p:cNvPr id="9" name="Content Placeholder 8" descr="20090926 - BandsAll simpl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7290" y="1571612"/>
            <a:ext cx="6242316" cy="49194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Zinc oxide</a:t>
            </a:r>
            <a:endParaRPr lang="en-GB" dirty="0" smtClean="0"/>
          </a:p>
        </p:txBody>
      </p:sp>
      <p:pic>
        <p:nvPicPr>
          <p:cNvPr id="8195" name="Picture 5" descr="20080903 - 800px-Zincite-3D-bal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643050"/>
            <a:ext cx="589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ZnO electronic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pic>
        <p:nvPicPr>
          <p:cNvPr id="9" name="Content Placeholder 8" descr="20090926 - BandsAll simpl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7402" y="1571612"/>
            <a:ext cx="6242316" cy="4919482"/>
          </a:xfrm>
        </p:spPr>
      </p:pic>
      <p:pic>
        <p:nvPicPr>
          <p:cNvPr id="6" name="Picture 12" descr="20080331 - wurtzite B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4346" y="3286124"/>
            <a:ext cx="3071834" cy="332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World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09600" y="1828800"/>
          <a:ext cx="7924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5C4232C-B89B-4DB9-9C1C-CAF1E1AB9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DB2C14A-7F14-46F8-A6B6-72E81678AA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8FEE987-EE40-4F59-8674-C379A07CA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62C1C45-437A-44CB-8520-BB74A9BB29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148C93C-4F86-446F-B72E-1FC79CE64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0CA6BDC-B281-4D52-BC8F-2AD11C3461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Dipole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14686"/>
            <a:ext cx="7924800" cy="2500314"/>
          </a:xfrm>
        </p:spPr>
        <p:txBody>
          <a:bodyPr/>
          <a:lstStyle/>
          <a:p>
            <a:r>
              <a:rPr lang="en-US" dirty="0" smtClean="0"/>
              <a:t>Orbital selection</a:t>
            </a:r>
          </a:p>
          <a:p>
            <a:r>
              <a:rPr lang="el-GR" dirty="0" smtClean="0"/>
              <a:t>Δ</a:t>
            </a:r>
            <a:r>
              <a:rPr lang="en-US" dirty="0" smtClean="0"/>
              <a:t>l = </a:t>
            </a:r>
            <a:r>
              <a:rPr lang="el-GR" dirty="0" smtClean="0"/>
              <a:t>±</a:t>
            </a:r>
            <a:r>
              <a:rPr lang="en-US" dirty="0" smtClean="0"/>
              <a:t>1</a:t>
            </a:r>
          </a:p>
          <a:p>
            <a:r>
              <a:rPr lang="en-US" dirty="0" smtClean="0"/>
              <a:t>s -&gt; 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  <p:graphicFrame>
        <p:nvGraphicFramePr>
          <p:cNvPr id="74755" name="Content Placeholder 7"/>
          <p:cNvGraphicFramePr>
            <a:graphicFrameLocks noChangeAspect="1"/>
          </p:cNvGraphicFramePr>
          <p:nvPr/>
        </p:nvGraphicFramePr>
        <p:xfrm>
          <a:off x="1528763" y="1830388"/>
          <a:ext cx="5659437" cy="887412"/>
        </p:xfrm>
        <a:graphic>
          <a:graphicData uri="http://schemas.openxmlformats.org/presentationml/2006/ole">
            <p:oleObj spid="_x0000_s116738" name="Equation" r:id="rId3" imgW="194292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ZnO electronic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pic>
        <p:nvPicPr>
          <p:cNvPr id="9" name="Content Placeholder 8" descr="20090926 - BandsAll simpl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7290" y="1571612"/>
            <a:ext cx="6242316" cy="49194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ZnO electronic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pic>
        <p:nvPicPr>
          <p:cNvPr id="9" name="Content Placeholder 8" descr="20090926 - BandsAll simples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06594" y="1571612"/>
            <a:ext cx="6880182" cy="48577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7" name="Content Placeholder 6" descr="ZnO - XA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4414" y="1214422"/>
            <a:ext cx="6500857" cy="53708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ZnO XAS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7" name="Content Placeholder 6" descr="ZnO - XA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4414" y="1214422"/>
            <a:ext cx="6500857" cy="53708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ZnO anisotropy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anisotropy</a:t>
            </a:r>
            <a:endParaRPr lang="en-GB" dirty="0" smtClean="0"/>
          </a:p>
        </p:txBody>
      </p:sp>
      <p:pic>
        <p:nvPicPr>
          <p:cNvPr id="14339" name="Picture 6" descr="20080903 - 800px-Zincite-3D-bal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3122613"/>
            <a:ext cx="4381500" cy="328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2843213" y="6237288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dirty="0"/>
              <a:t>ZnO crystal</a:t>
            </a:r>
            <a:endParaRPr lang="en-GB" dirty="0"/>
          </a:p>
        </p:txBody>
      </p:sp>
      <p:pic>
        <p:nvPicPr>
          <p:cNvPr id="14341" name="Picture 8" descr="20080903 - p orbital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838" y="1557338"/>
            <a:ext cx="4281487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5795963" y="314166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NZ" dirty="0"/>
              <a:t>O p </a:t>
            </a:r>
            <a:r>
              <a:rPr lang="en-NZ" dirty="0"/>
              <a:t>orbitals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20080903 - Anisotropy schemat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733425"/>
            <a:ext cx="7162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Orbital selection</a:t>
            </a:r>
            <a:endParaRPr lang="en-GB" dirty="0" smtClean="0"/>
          </a:p>
        </p:txBody>
      </p:sp>
      <p:pic>
        <p:nvPicPr>
          <p:cNvPr id="33797" name="Picture 5" descr="20080903 - Anisotropy schemat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733425"/>
            <a:ext cx="7162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graphicFrame>
        <p:nvGraphicFramePr>
          <p:cNvPr id="100353" name="Content Placeholder 7"/>
          <p:cNvGraphicFramePr>
            <a:graphicFrameLocks noChangeAspect="1"/>
          </p:cNvGraphicFramePr>
          <p:nvPr/>
        </p:nvGraphicFramePr>
        <p:xfrm>
          <a:off x="2259013" y="2286000"/>
          <a:ext cx="1998662" cy="887413"/>
        </p:xfrm>
        <a:graphic>
          <a:graphicData uri="http://schemas.openxmlformats.org/presentationml/2006/ole">
            <p:oleObj spid="_x0000_s100353" name="Equation" r:id="rId5" imgW="68580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7158" y="5786454"/>
            <a:ext cx="1571636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16387" name="Picture 3" descr="20080903 - ZnO bands (all) not swapp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206500"/>
            <a:ext cx="7956550" cy="609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 descr="20080903 - px orbit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9275"/>
            <a:ext cx="18923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anisotropy</a:t>
            </a:r>
            <a:endParaRPr lang="en-GB" dirty="0" smtClean="0"/>
          </a:p>
        </p:txBody>
      </p:sp>
      <p:pic>
        <p:nvPicPr>
          <p:cNvPr id="16389" name="Picture 6" descr="20080903 - pz orbit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388" y="422275"/>
            <a:ext cx="1739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7" name="Content Placeholder 6" descr="ZnO - XA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4414" y="1214422"/>
            <a:ext cx="6500857" cy="53708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ZnO XAS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pic>
        <p:nvPicPr>
          <p:cNvPr id="6" name="Picture 7" descr="20080903 - px orbit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9275"/>
            <a:ext cx="18923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20080903 - pz orbit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388" y="422275"/>
            <a:ext cx="1739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X-ray emission (XES)</a:t>
            </a:r>
            <a:endParaRPr lang="en-GB" dirty="0" smtClean="0"/>
          </a:p>
        </p:txBody>
      </p:sp>
      <p:sp>
        <p:nvSpPr>
          <p:cNvPr id="10259" name="Rectangle 5"/>
          <p:cNvSpPr>
            <a:spLocks noChangeArrowheads="1"/>
          </p:cNvSpPr>
          <p:nvPr/>
        </p:nvSpPr>
        <p:spPr bwMode="auto">
          <a:xfrm>
            <a:off x="3309938" y="1700213"/>
            <a:ext cx="1524000" cy="9906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60" name="Rectangle 6"/>
          <p:cNvSpPr>
            <a:spLocks noChangeArrowheads="1"/>
          </p:cNvSpPr>
          <p:nvPr/>
        </p:nvSpPr>
        <p:spPr bwMode="auto">
          <a:xfrm>
            <a:off x="3309938" y="3071813"/>
            <a:ext cx="1524000" cy="5334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61" name="Line 7"/>
          <p:cNvSpPr>
            <a:spLocks noChangeShapeType="1"/>
          </p:cNvSpPr>
          <p:nvPr/>
        </p:nvSpPr>
        <p:spPr bwMode="auto">
          <a:xfrm>
            <a:off x="3309938" y="39100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2" name="Line 8"/>
          <p:cNvSpPr>
            <a:spLocks noChangeShapeType="1"/>
          </p:cNvSpPr>
          <p:nvPr/>
        </p:nvSpPr>
        <p:spPr bwMode="auto">
          <a:xfrm>
            <a:off x="3309938" y="40624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4" name="Line 10"/>
          <p:cNvSpPr>
            <a:spLocks noChangeShapeType="1"/>
          </p:cNvSpPr>
          <p:nvPr/>
        </p:nvSpPr>
        <p:spPr bwMode="auto">
          <a:xfrm>
            <a:off x="3309938" y="42148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5" name="Oval 11"/>
          <p:cNvSpPr>
            <a:spLocks noChangeArrowheads="1"/>
          </p:cNvSpPr>
          <p:nvPr/>
        </p:nvSpPr>
        <p:spPr bwMode="auto">
          <a:xfrm>
            <a:off x="3929058" y="614364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66" name="Line 12"/>
          <p:cNvSpPr>
            <a:spLocks noChangeShapeType="1"/>
          </p:cNvSpPr>
          <p:nvPr/>
        </p:nvSpPr>
        <p:spPr bwMode="auto">
          <a:xfrm>
            <a:off x="3081338" y="284321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7" name="Text Box 13"/>
          <p:cNvSpPr txBox="1">
            <a:spLocks noChangeArrowheads="1"/>
          </p:cNvSpPr>
          <p:nvPr/>
        </p:nvSpPr>
        <p:spPr bwMode="auto">
          <a:xfrm>
            <a:off x="2700338" y="2617788"/>
            <a:ext cx="44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pitchFamily="34" charset="-128"/>
              </a:rPr>
              <a:t>E</a:t>
            </a:r>
            <a:r>
              <a:rPr lang="en-US" sz="2400" baseline="-25000" dirty="0">
                <a:latin typeface="Arial Unicode MS" pitchFamily="34" charset="-128"/>
              </a:rPr>
              <a:t>f</a:t>
            </a:r>
            <a:endParaRPr lang="en-AU" sz="2400" baseline="-25000" dirty="0">
              <a:latin typeface="Arial Unicode MS" pitchFamily="34" charset="-128"/>
            </a:endParaRPr>
          </a:p>
        </p:txBody>
      </p:sp>
      <p:sp>
        <p:nvSpPr>
          <p:cNvPr id="10268" name="Oval 14"/>
          <p:cNvSpPr>
            <a:spLocks noChangeArrowheads="1"/>
          </p:cNvSpPr>
          <p:nvPr/>
        </p:nvSpPr>
        <p:spPr bwMode="auto">
          <a:xfrm>
            <a:off x="4143372" y="31432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44" name="AutoShape 25"/>
          <p:cNvSpPr>
            <a:spLocks/>
          </p:cNvSpPr>
          <p:nvPr/>
        </p:nvSpPr>
        <p:spPr bwMode="auto">
          <a:xfrm>
            <a:off x="5711825" y="1700213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45" name="AutoShape 26"/>
          <p:cNvSpPr>
            <a:spLocks/>
          </p:cNvSpPr>
          <p:nvPr/>
        </p:nvSpPr>
        <p:spPr bwMode="auto">
          <a:xfrm>
            <a:off x="5711825" y="3071813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46" name="Text Box 27"/>
          <p:cNvSpPr txBox="1">
            <a:spLocks noChangeArrowheads="1"/>
          </p:cNvSpPr>
          <p:nvPr/>
        </p:nvSpPr>
        <p:spPr bwMode="auto">
          <a:xfrm>
            <a:off x="6045200" y="1928813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 dirty="0">
                <a:latin typeface="Arial Unicode MS" pitchFamily="34" charset="-128"/>
              </a:rPr>
              <a:t>Empty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10247" name="Text Box 28"/>
          <p:cNvSpPr txBox="1">
            <a:spLocks noChangeArrowheads="1"/>
          </p:cNvSpPr>
          <p:nvPr/>
        </p:nvSpPr>
        <p:spPr bwMode="auto">
          <a:xfrm>
            <a:off x="6034088" y="436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 dirty="0">
                <a:latin typeface="Arial Unicode MS" pitchFamily="34" charset="-128"/>
              </a:rPr>
              <a:t>Filled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232451" name="Freeform 3"/>
          <p:cNvSpPr>
            <a:spLocks/>
          </p:cNvSpPr>
          <p:nvPr/>
        </p:nvSpPr>
        <p:spPr bwMode="auto">
          <a:xfrm>
            <a:off x="2843213" y="5180013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30" name="Freeform 3"/>
          <p:cNvSpPr>
            <a:spLocks/>
          </p:cNvSpPr>
          <p:nvPr/>
        </p:nvSpPr>
        <p:spPr bwMode="auto">
          <a:xfrm>
            <a:off x="4572000" y="5072074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3714744" y="614364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graphicFrame>
        <p:nvGraphicFramePr>
          <p:cNvPr id="103425" name="Object 1"/>
          <p:cNvGraphicFramePr>
            <a:graphicFrameLocks noChangeAspect="1"/>
          </p:cNvGraphicFramePr>
          <p:nvPr/>
        </p:nvGraphicFramePr>
        <p:xfrm>
          <a:off x="1357313" y="2571750"/>
          <a:ext cx="428625" cy="612775"/>
        </p:xfrm>
        <a:graphic>
          <a:graphicData uri="http://schemas.openxmlformats.org/presentationml/2006/ole">
            <p:oleObj spid="_x0000_s103425" name="Equation" r:id="rId3" imgW="177480" imgH="253800" progId="Equation.3">
              <p:embed/>
            </p:oleObj>
          </a:graphicData>
        </a:graphic>
      </p:graphicFrame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1274744" y="2571744"/>
          <a:ext cx="582612" cy="612775"/>
        </p:xfrm>
        <a:graphic>
          <a:graphicData uri="http://schemas.openxmlformats.org/presentationml/2006/ole">
            <p:oleObj spid="_x0000_s103426" name="Equation" r:id="rId4" imgW="2412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8.59917E-7 L 8.33333E-7 -0.9796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8.14061E-7 L -2.77778E-7 0.4361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 animBg="1"/>
      <p:bldP spid="10268" grpId="0" animBg="1"/>
      <p:bldP spid="232451" grpId="0" animBg="1"/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609600" y="1828800"/>
          <a:ext cx="7924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NML at BU</a:t>
            </a:r>
            <a:endParaRPr lang="en-GB" dirty="0" smtClean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500042"/>
            <a:ext cx="4214465" cy="582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6072206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Kotani</a:t>
            </a:r>
            <a:r>
              <a:rPr lang="en-US" dirty="0" smtClean="0"/>
              <a:t>, Shin</a:t>
            </a:r>
          </a:p>
          <a:p>
            <a:r>
              <a:rPr lang="en-US" dirty="0" smtClean="0"/>
              <a:t>Rev. Mod. Phys. 73, 203 (2001)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5984" y="500042"/>
            <a:ext cx="4786346" cy="3571900"/>
            <a:chOff x="2285984" y="500042"/>
            <a:chExt cx="4786346" cy="35719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428992" y="3143248"/>
              <a:ext cx="2071702" cy="9286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857884" y="500042"/>
              <a:ext cx="1214446" cy="18573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285984" y="500042"/>
              <a:ext cx="3786214" cy="32861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400" dirty="0" smtClean="0">
                <a:latin typeface="Times" pitchFamily="-64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latin typeface="Times" pitchFamily="-64" charset="0"/>
                </a:rPr>
                <a:t>	 </a:t>
              </a:r>
              <a:r>
                <a:rPr lang="en-US" sz="2400" dirty="0" smtClean="0">
                  <a:latin typeface="Times" pitchFamily="-64" charset="0"/>
                </a:rPr>
                <a:t>    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64" charset="0"/>
                  <a:ea typeface="Osaka" pitchFamily="-64" charset="-128"/>
                </a:rPr>
                <a:t>Curtain!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500042"/>
            <a:ext cx="4214465" cy="582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57818" y="6072206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Kotani</a:t>
            </a:r>
            <a:r>
              <a:rPr lang="en-US" dirty="0" smtClean="0"/>
              <a:t>, Shin</a:t>
            </a:r>
          </a:p>
          <a:p>
            <a:r>
              <a:rPr lang="en-US" dirty="0" smtClean="0"/>
              <a:t>Rev. Mod. Phys. 73, 203 (2001)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Dipole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14686"/>
            <a:ext cx="7924800" cy="2500314"/>
          </a:xfrm>
        </p:spPr>
        <p:txBody>
          <a:bodyPr/>
          <a:lstStyle/>
          <a:p>
            <a:r>
              <a:rPr lang="en-US" dirty="0" smtClean="0"/>
              <a:t>Orbital selection</a:t>
            </a:r>
          </a:p>
          <a:p>
            <a:r>
              <a:rPr lang="el-GR" dirty="0" smtClean="0"/>
              <a:t>Δ</a:t>
            </a:r>
            <a:r>
              <a:rPr lang="en-US" dirty="0" smtClean="0"/>
              <a:t>l = </a:t>
            </a:r>
            <a:r>
              <a:rPr lang="el-GR" dirty="0" smtClean="0"/>
              <a:t>±</a:t>
            </a:r>
            <a:r>
              <a:rPr lang="en-US" dirty="0" smtClean="0"/>
              <a:t>1</a:t>
            </a:r>
          </a:p>
          <a:p>
            <a:r>
              <a:rPr lang="en-US" dirty="0" smtClean="0"/>
              <a:t>p</a:t>
            </a:r>
            <a:r>
              <a:rPr lang="en-US" dirty="0" smtClean="0"/>
              <a:t> -&gt; 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graphicFrame>
        <p:nvGraphicFramePr>
          <p:cNvPr id="74755" name="Content Placeholder 7"/>
          <p:cNvGraphicFramePr>
            <a:graphicFrameLocks noChangeAspect="1"/>
          </p:cNvGraphicFramePr>
          <p:nvPr/>
        </p:nvGraphicFramePr>
        <p:xfrm>
          <a:off x="1528763" y="1830388"/>
          <a:ext cx="5659437" cy="887412"/>
        </p:xfrm>
        <a:graphic>
          <a:graphicData uri="http://schemas.openxmlformats.org/presentationml/2006/ole">
            <p:oleObj spid="_x0000_s106498" name="Equation" r:id="rId3" imgW="194292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7158" y="5715016"/>
            <a:ext cx="1928826" cy="10715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17410" name="Picture 4" descr="20080903 - XX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50938"/>
            <a:ext cx="7654925" cy="58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XAS and XES</a:t>
            </a:r>
            <a:endParaRPr lang="en-GB" dirty="0" smtClean="0"/>
          </a:p>
        </p:txBody>
      </p:sp>
      <p:pic>
        <p:nvPicPr>
          <p:cNvPr id="17412" name="Picture 7" descr="20080903 - px orbit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9275"/>
            <a:ext cx="18923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57158" y="5715016"/>
            <a:ext cx="1928826" cy="10715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18434" name="Picture 3" descr="20080903 - XX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50938"/>
            <a:ext cx="7654925" cy="58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XAS and XES</a:t>
            </a:r>
            <a:endParaRPr lang="en-GB" dirty="0" smtClean="0"/>
          </a:p>
        </p:txBody>
      </p:sp>
      <p:pic>
        <p:nvPicPr>
          <p:cNvPr id="18436" name="Picture 5" descr="20080903 - pz orbit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422275"/>
            <a:ext cx="1739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357158" y="5715016"/>
            <a:ext cx="1928826" cy="10715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19458" name="Picture 6" descr="20080903 - XX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150938"/>
            <a:ext cx="7654925" cy="58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XAS and XES</a:t>
            </a:r>
            <a:endParaRPr lang="en-GB" dirty="0" smtClean="0"/>
          </a:p>
        </p:txBody>
      </p:sp>
      <p:pic>
        <p:nvPicPr>
          <p:cNvPr id="19460" name="Picture 4" descr="20080903 - pz orbit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422275"/>
            <a:ext cx="1739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20080903 - px orbit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49275"/>
            <a:ext cx="18923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7" name="Content Placeholder 6" descr="ZnO - XA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2131" y="1214422"/>
            <a:ext cx="6365422" cy="53708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XES anisotropy?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7" name="Content Placeholder 6" descr="ZnO - XA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2131" y="1214422"/>
            <a:ext cx="6365422" cy="53708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XES and XPS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XAS and 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Optical processes (photon in/photon out)</a:t>
            </a:r>
          </a:p>
          <a:p>
            <a:pPr lvl="1"/>
            <a:r>
              <a:rPr lang="en-US" dirty="0" smtClean="0"/>
              <a:t>Magnetic fields</a:t>
            </a:r>
          </a:p>
          <a:p>
            <a:pPr lvl="1"/>
            <a:r>
              <a:rPr lang="en-US" dirty="0" smtClean="0"/>
              <a:t>Insulators</a:t>
            </a:r>
          </a:p>
          <a:p>
            <a:pPr lvl="1"/>
            <a:r>
              <a:rPr lang="en-US" dirty="0" smtClean="0"/>
              <a:t>Dirty surfaces</a:t>
            </a:r>
          </a:p>
          <a:p>
            <a:pPr lvl="1"/>
            <a:r>
              <a:rPr lang="en-US" dirty="0" smtClean="0"/>
              <a:t>Capping layers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Advantages over photoemission in </a:t>
            </a:r>
            <a:r>
              <a:rPr lang="en-US" i="1" dirty="0" smtClean="0"/>
              <a:t>some </a:t>
            </a:r>
            <a:r>
              <a:rPr lang="en-US" dirty="0" smtClean="0"/>
              <a:t>domains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selection</a:t>
            </a:r>
          </a:p>
          <a:p>
            <a:r>
              <a:rPr lang="en-US" dirty="0" smtClean="0"/>
              <a:t>Orbital selection</a:t>
            </a:r>
          </a:p>
          <a:p>
            <a:pPr lvl="1"/>
            <a:r>
              <a:rPr lang="en-US" dirty="0" smtClean="0"/>
              <a:t>Dipole selection rule (conservation of angular momentum)</a:t>
            </a:r>
          </a:p>
          <a:p>
            <a:r>
              <a:rPr lang="en-US" dirty="0" smtClean="0"/>
              <a:t>Orbital selection 2</a:t>
            </a:r>
          </a:p>
          <a:p>
            <a:pPr lvl="1"/>
            <a:r>
              <a:rPr lang="en-US" dirty="0" smtClean="0"/>
              <a:t>Linear polarization + crystalline anisotropy</a:t>
            </a:r>
          </a:p>
          <a:p>
            <a:r>
              <a:rPr lang="en-US" dirty="0" smtClean="0"/>
              <a:t>Dispersion?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NML at BU</a:t>
            </a:r>
            <a:endParaRPr lang="en-GB" dirty="0" smtClean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Novel materials</a:t>
            </a:r>
          </a:p>
          <a:p>
            <a:pPr lvl="1"/>
            <a:r>
              <a:rPr lang="en-US" dirty="0" smtClean="0"/>
              <a:t>Nitrides: Rare-earth nitrides, III-V</a:t>
            </a:r>
          </a:p>
          <a:p>
            <a:pPr lvl="1"/>
            <a:r>
              <a:rPr lang="en-US" dirty="0" smtClean="0"/>
              <a:t>Oxides: TCO, SOFC, low dimensional</a:t>
            </a:r>
          </a:p>
          <a:p>
            <a:pPr lvl="1"/>
            <a:r>
              <a:rPr lang="en-US" dirty="0" smtClean="0"/>
              <a:t>Organics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X-ray spectroscopy</a:t>
            </a:r>
          </a:p>
          <a:p>
            <a:pPr lvl="1"/>
            <a:r>
              <a:rPr lang="en-US" dirty="0" smtClean="0"/>
              <a:t>Absorption (XAS)</a:t>
            </a:r>
          </a:p>
          <a:p>
            <a:pPr lvl="1"/>
            <a:r>
              <a:rPr lang="en-US" dirty="0" smtClean="0"/>
              <a:t>Emission (XES)</a:t>
            </a:r>
          </a:p>
          <a:p>
            <a:pPr lvl="1"/>
            <a:r>
              <a:rPr lang="en-US" dirty="0" smtClean="0"/>
              <a:t>Resonant emission (RXES, RIXS)</a:t>
            </a:r>
          </a:p>
          <a:p>
            <a:pPr lvl="1"/>
            <a:r>
              <a:rPr lang="en-US" dirty="0" smtClean="0"/>
              <a:t>Photoemission (XPS)</a:t>
            </a:r>
          </a:p>
          <a:p>
            <a:pPr lvl="1"/>
            <a:r>
              <a:rPr lang="en-US" dirty="0" smtClean="0"/>
              <a:t>Angle resolved photoemission (ARPES)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Resonant x-ray emission (RXES)</a:t>
            </a:r>
            <a:endParaRPr lang="en-GB" dirty="0" smtClean="0"/>
          </a:p>
        </p:txBody>
      </p:sp>
      <p:sp>
        <p:nvSpPr>
          <p:cNvPr id="10259" name="Rectangle 5"/>
          <p:cNvSpPr>
            <a:spLocks noChangeArrowheads="1"/>
          </p:cNvSpPr>
          <p:nvPr/>
        </p:nvSpPr>
        <p:spPr bwMode="auto">
          <a:xfrm>
            <a:off x="3309938" y="1700213"/>
            <a:ext cx="1524000" cy="9906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60" name="Rectangle 6"/>
          <p:cNvSpPr>
            <a:spLocks noChangeArrowheads="1"/>
          </p:cNvSpPr>
          <p:nvPr/>
        </p:nvSpPr>
        <p:spPr bwMode="auto">
          <a:xfrm>
            <a:off x="3309938" y="3071813"/>
            <a:ext cx="1524000" cy="5334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61" name="Line 7"/>
          <p:cNvSpPr>
            <a:spLocks noChangeShapeType="1"/>
          </p:cNvSpPr>
          <p:nvPr/>
        </p:nvSpPr>
        <p:spPr bwMode="auto">
          <a:xfrm>
            <a:off x="3309938" y="39100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2" name="Line 8"/>
          <p:cNvSpPr>
            <a:spLocks noChangeShapeType="1"/>
          </p:cNvSpPr>
          <p:nvPr/>
        </p:nvSpPr>
        <p:spPr bwMode="auto">
          <a:xfrm>
            <a:off x="3309938" y="40624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4" name="Line 10"/>
          <p:cNvSpPr>
            <a:spLocks noChangeShapeType="1"/>
          </p:cNvSpPr>
          <p:nvPr/>
        </p:nvSpPr>
        <p:spPr bwMode="auto">
          <a:xfrm>
            <a:off x="3309938" y="42148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5" name="Oval 11"/>
          <p:cNvSpPr>
            <a:spLocks noChangeArrowheads="1"/>
          </p:cNvSpPr>
          <p:nvPr/>
        </p:nvSpPr>
        <p:spPr bwMode="auto">
          <a:xfrm>
            <a:off x="3929058" y="614364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66" name="Line 12"/>
          <p:cNvSpPr>
            <a:spLocks noChangeShapeType="1"/>
          </p:cNvSpPr>
          <p:nvPr/>
        </p:nvSpPr>
        <p:spPr bwMode="auto">
          <a:xfrm>
            <a:off x="3081338" y="284321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67" name="Text Box 13"/>
          <p:cNvSpPr txBox="1">
            <a:spLocks noChangeArrowheads="1"/>
          </p:cNvSpPr>
          <p:nvPr/>
        </p:nvSpPr>
        <p:spPr bwMode="auto">
          <a:xfrm>
            <a:off x="2700338" y="2617788"/>
            <a:ext cx="44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 Unicode MS" pitchFamily="34" charset="-128"/>
              </a:rPr>
              <a:t>E</a:t>
            </a:r>
            <a:r>
              <a:rPr lang="en-US" sz="2400" baseline="-25000" dirty="0">
                <a:latin typeface="Arial Unicode MS" pitchFamily="34" charset="-128"/>
              </a:rPr>
              <a:t>f</a:t>
            </a:r>
            <a:endParaRPr lang="en-AU" sz="2400" baseline="-25000" dirty="0">
              <a:latin typeface="Arial Unicode MS" pitchFamily="34" charset="-128"/>
            </a:endParaRPr>
          </a:p>
        </p:txBody>
      </p:sp>
      <p:sp>
        <p:nvSpPr>
          <p:cNvPr id="10268" name="Oval 14"/>
          <p:cNvSpPr>
            <a:spLocks noChangeArrowheads="1"/>
          </p:cNvSpPr>
          <p:nvPr/>
        </p:nvSpPr>
        <p:spPr bwMode="auto">
          <a:xfrm>
            <a:off x="3929058" y="314324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44" name="AutoShape 25"/>
          <p:cNvSpPr>
            <a:spLocks/>
          </p:cNvSpPr>
          <p:nvPr/>
        </p:nvSpPr>
        <p:spPr bwMode="auto">
          <a:xfrm>
            <a:off x="5711825" y="1700213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45" name="AutoShape 26"/>
          <p:cNvSpPr>
            <a:spLocks/>
          </p:cNvSpPr>
          <p:nvPr/>
        </p:nvSpPr>
        <p:spPr bwMode="auto">
          <a:xfrm>
            <a:off x="5711825" y="3071813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246" name="Text Box 27"/>
          <p:cNvSpPr txBox="1">
            <a:spLocks noChangeArrowheads="1"/>
          </p:cNvSpPr>
          <p:nvPr/>
        </p:nvSpPr>
        <p:spPr bwMode="auto">
          <a:xfrm>
            <a:off x="6045200" y="1928813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 dirty="0">
                <a:latin typeface="Arial Unicode MS" pitchFamily="34" charset="-128"/>
              </a:rPr>
              <a:t>Empty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10247" name="Text Box 28"/>
          <p:cNvSpPr txBox="1">
            <a:spLocks noChangeArrowheads="1"/>
          </p:cNvSpPr>
          <p:nvPr/>
        </p:nvSpPr>
        <p:spPr bwMode="auto">
          <a:xfrm>
            <a:off x="6034088" y="436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 dirty="0">
                <a:latin typeface="Arial Unicode MS" pitchFamily="34" charset="-128"/>
              </a:rPr>
              <a:t>Filled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232451" name="Freeform 3"/>
          <p:cNvSpPr>
            <a:spLocks/>
          </p:cNvSpPr>
          <p:nvPr/>
        </p:nvSpPr>
        <p:spPr bwMode="auto">
          <a:xfrm>
            <a:off x="2843213" y="5180013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30" name="Freeform 3"/>
          <p:cNvSpPr>
            <a:spLocks/>
          </p:cNvSpPr>
          <p:nvPr/>
        </p:nvSpPr>
        <p:spPr bwMode="auto">
          <a:xfrm>
            <a:off x="4572000" y="5072074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3714744" y="614364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142976" y="2857496"/>
          <a:ext cx="428628" cy="612326"/>
        </p:xfrm>
        <a:graphic>
          <a:graphicData uri="http://schemas.openxmlformats.org/presentationml/2006/ole">
            <p:oleObj spid="_x0000_s95233" name="Equation" r:id="rId3" imgW="177480" imgH="253800" progId="Equation.3">
              <p:embed/>
            </p:oleObj>
          </a:graphicData>
        </a:graphic>
      </p:graphicFrame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071538" y="2857496"/>
          <a:ext cx="612775" cy="612775"/>
        </p:xfrm>
        <a:graphic>
          <a:graphicData uri="http://schemas.openxmlformats.org/presentationml/2006/ole">
            <p:oleObj spid="_x0000_s95234" name="Equation" r:id="rId4" imgW="253800" imgH="253800" progId="Equation.3">
              <p:embed/>
            </p:oleObj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071538" y="2857496"/>
          <a:ext cx="582613" cy="612775"/>
        </p:xfrm>
        <a:graphic>
          <a:graphicData uri="http://schemas.openxmlformats.org/presentationml/2006/ole">
            <p:oleObj spid="_x0000_s95235" name="Equation" r:id="rId5" imgW="2412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138 L -0.00104 -0.534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104 -4.44444E-6 L -0.00104 0.4361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 animBg="1"/>
      <p:bldP spid="10268" grpId="0" animBg="1"/>
      <p:bldP spid="232451" grpId="0" animBg="1"/>
      <p:bldP spid="30" grpId="0" animBg="1"/>
      <p:bldP spid="3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Kramers</a:t>
            </a:r>
            <a:r>
              <a:rPr lang="en-US" dirty="0" smtClean="0"/>
              <a:t>-Heisenberg</a:t>
            </a:r>
          </a:p>
          <a:p>
            <a:r>
              <a:rPr lang="en-US" dirty="0" smtClean="0"/>
              <a:t>Coherent 2</a:t>
            </a:r>
            <a:r>
              <a:rPr lang="en-US" baseline="30000" dirty="0" smtClean="0"/>
              <a:t>nd</a:t>
            </a:r>
            <a:r>
              <a:rPr lang="en-US" dirty="0" smtClean="0"/>
              <a:t> order process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XAS from |</a:t>
            </a:r>
            <a:r>
              <a:rPr lang="en-US" dirty="0" smtClean="0"/>
              <a:t>i</a:t>
            </a:r>
            <a:r>
              <a:rPr lang="en-US" dirty="0" smtClean="0"/>
              <a:t>&gt; to |m&gt;, followed by XES from |m&gt; to |f&gt;</a:t>
            </a:r>
          </a:p>
          <a:p>
            <a:r>
              <a:rPr lang="en-US" dirty="0" smtClean="0"/>
              <a:t>Selection rule: conservation of crystal momentum!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graphicFrame>
        <p:nvGraphicFramePr>
          <p:cNvPr id="113666" name="Content Placeholder 7"/>
          <p:cNvGraphicFramePr>
            <a:graphicFrameLocks noChangeAspect="1"/>
          </p:cNvGraphicFramePr>
          <p:nvPr/>
        </p:nvGraphicFramePr>
        <p:xfrm>
          <a:off x="1357290" y="2571744"/>
          <a:ext cx="6429375" cy="1762125"/>
        </p:xfrm>
        <a:graphic>
          <a:graphicData uri="http://schemas.openxmlformats.org/presentationml/2006/ole">
            <p:oleObj spid="_x0000_s113666" name="Equation" r:id="rId3" imgW="2781000" imgH="761760" progId="Equation.3">
              <p:embed/>
            </p:oleObj>
          </a:graphicData>
        </a:graphic>
      </p:graphicFrame>
      <p:graphicFrame>
        <p:nvGraphicFramePr>
          <p:cNvPr id="113667" name="Content Placeholder 7"/>
          <p:cNvGraphicFramePr>
            <a:graphicFrameLocks noChangeAspect="1"/>
          </p:cNvGraphicFramePr>
          <p:nvPr/>
        </p:nvGraphicFramePr>
        <p:xfrm>
          <a:off x="2928926" y="5357825"/>
          <a:ext cx="1500198" cy="559235"/>
        </p:xfrm>
        <a:graphic>
          <a:graphicData uri="http://schemas.openxmlformats.org/presentationml/2006/ole">
            <p:oleObj spid="_x0000_s113667" name="Equation" r:id="rId4" imgW="6476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RXES = coherent and incoherent XES</a:t>
            </a:r>
            <a:endParaRPr lang="en-US" dirty="0"/>
          </a:p>
        </p:txBody>
      </p:sp>
      <p:pic>
        <p:nvPicPr>
          <p:cNvPr id="5" name="Content Placeholder 4" descr="RXES_paraA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1428736"/>
            <a:ext cx="6286544" cy="50525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RXES</a:t>
            </a:r>
            <a:endParaRPr lang="en-US" dirty="0"/>
          </a:p>
        </p:txBody>
      </p:sp>
      <p:pic>
        <p:nvPicPr>
          <p:cNvPr id="5" name="Content Placeholder 4" descr="RXES_paraA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1428736"/>
            <a:ext cx="6286544" cy="505256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RXES</a:t>
            </a:r>
            <a:endParaRPr lang="en-US" dirty="0"/>
          </a:p>
        </p:txBody>
      </p:sp>
      <p:pic>
        <p:nvPicPr>
          <p:cNvPr id="5" name="Content Placeholder 4" descr="RXES_paraA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1604" y="1428736"/>
            <a:ext cx="6286543" cy="505256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500042"/>
            <a:ext cx="4214465" cy="582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57818" y="6072206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Kotani</a:t>
            </a:r>
            <a:r>
              <a:rPr lang="en-US" dirty="0" smtClean="0"/>
              <a:t>, Shin</a:t>
            </a:r>
          </a:p>
          <a:p>
            <a:r>
              <a:rPr lang="en-US" dirty="0" smtClean="0"/>
              <a:t>Rev. Mod. Phys. 73, 203 (2001)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7158" y="5786454"/>
            <a:ext cx="1571636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16387" name="Picture 3" descr="20080903 - ZnO bands (all) not swapp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206500"/>
            <a:ext cx="7956550" cy="609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 descr="20080903 - px orbit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9275"/>
            <a:ext cx="18923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anisotropy</a:t>
            </a:r>
            <a:endParaRPr lang="en-GB" dirty="0" smtClean="0"/>
          </a:p>
        </p:txBody>
      </p:sp>
      <p:pic>
        <p:nvPicPr>
          <p:cNvPr id="16389" name="Picture 6" descr="20080903 - pz orbit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388" y="422275"/>
            <a:ext cx="1739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0245" name="Picture 5" descr="20080903 - RX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079500"/>
            <a:ext cx="8569325" cy="656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 descr="20080903 - RX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1079500"/>
            <a:ext cx="8529638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 descr="20080903 - RXE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1079500"/>
            <a:ext cx="8529638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 descr="20080903 - RXE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825" y="1079500"/>
            <a:ext cx="8529638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 descr="20080903 - RXE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1079500"/>
            <a:ext cx="8529638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 descr="20080903 - RXE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0825" y="1079500"/>
            <a:ext cx="8529638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11" descr="20080903 - RXES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0825" y="1079500"/>
            <a:ext cx="8529638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Picture 12" descr="20080903 - RXE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0825" y="1079500"/>
            <a:ext cx="8529638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RXES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20080903 - RX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079500"/>
            <a:ext cx="8529638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RXES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57158" y="5857892"/>
            <a:ext cx="1785950" cy="7143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24579" name="Picture 5" descr="20080903 - ZnO bands (all) with excitation energ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857231"/>
            <a:ext cx="6500858" cy="650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RXES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pic>
        <p:nvPicPr>
          <p:cNvPr id="6" name="Picture 12" descr="20080331 - wurtzite B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4346" y="3101749"/>
            <a:ext cx="3071834" cy="33276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NML at BU</a:t>
            </a:r>
            <a:endParaRPr lang="en-GB" dirty="0" smtClean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Synchrotron based</a:t>
            </a:r>
            <a:endParaRPr lang="en-US" dirty="0" smtClean="0"/>
          </a:p>
          <a:p>
            <a:pPr lvl="1"/>
            <a:r>
              <a:rPr lang="en-US" dirty="0" smtClean="0"/>
              <a:t>National Synchrotron Light Source – X1B</a:t>
            </a:r>
          </a:p>
          <a:p>
            <a:pPr lvl="1"/>
            <a:r>
              <a:rPr lang="en-US" dirty="0" smtClean="0"/>
              <a:t>Advanced Light Source – BL7, BL12</a:t>
            </a:r>
          </a:p>
          <a:p>
            <a:pPr lvl="1"/>
            <a:r>
              <a:rPr lang="en-US" dirty="0" err="1" smtClean="0"/>
              <a:t>MAXlab</a:t>
            </a:r>
            <a:r>
              <a:rPr lang="en-US" dirty="0" smtClean="0"/>
              <a:t> – 5II</a:t>
            </a:r>
            <a:endParaRPr lang="en-US" dirty="0" smtClean="0"/>
          </a:p>
        </p:txBody>
      </p:sp>
      <p:pic>
        <p:nvPicPr>
          <p:cNvPr id="6" name="Picture 13" descr="as_diagra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3" y="3833813"/>
            <a:ext cx="4762500" cy="261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85720" y="5786454"/>
            <a:ext cx="1714512" cy="8572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ZnO electronic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pic>
        <p:nvPicPr>
          <p:cNvPr id="9" name="Content Placeholder 8" descr="20090926 - BandsAll simpl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7402" y="1571612"/>
            <a:ext cx="6242316" cy="4919482"/>
          </a:xfrm>
        </p:spPr>
      </p:pic>
      <p:pic>
        <p:nvPicPr>
          <p:cNvPr id="6" name="Picture 12" descr="20080331 - wurtzite B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4346" y="3286124"/>
            <a:ext cx="3071834" cy="332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85720" y="5643578"/>
            <a:ext cx="1571636" cy="10001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</a:t>
            </a:r>
            <a:r>
              <a:rPr lang="en-NZ" dirty="0" smtClean="0"/>
              <a:t>p</a:t>
            </a:r>
            <a:r>
              <a:rPr lang="en-NZ" baseline="-25000" dirty="0" smtClean="0"/>
              <a:t>xy</a:t>
            </a:r>
            <a:r>
              <a:rPr lang="en-NZ" dirty="0" smtClean="0"/>
              <a:t> band structure</a:t>
            </a:r>
            <a:endParaRPr lang="en-GB" dirty="0" smtClean="0"/>
          </a:p>
        </p:txBody>
      </p:sp>
      <p:pic>
        <p:nvPicPr>
          <p:cNvPr id="25603" name="Picture 5" descr="20080903 - ZnO pxy image 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428750"/>
            <a:ext cx="83534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7" descr="20080903 - px orbit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9275"/>
            <a:ext cx="18923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85720" y="5643578"/>
            <a:ext cx="1571636" cy="10001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26627" name="Picture 4" descr="20080903 - ZnO pz image 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319233"/>
            <a:ext cx="835977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5" descr="20080903 - pz orbit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88" y="422275"/>
            <a:ext cx="1739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</a:t>
            </a:r>
            <a:r>
              <a:rPr lang="en-NZ" dirty="0" smtClean="0"/>
              <a:t>p</a:t>
            </a:r>
            <a:r>
              <a:rPr lang="en-NZ" baseline="-25000" dirty="0" smtClean="0"/>
              <a:t>z</a:t>
            </a:r>
            <a:r>
              <a:rPr lang="en-NZ" dirty="0" smtClean="0"/>
              <a:t> band structure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Phys. Rev. B 78, 155114 (2008)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XAS, XES, and RXES to measure orbital resolved electronic structure and band dispersion</a:t>
            </a:r>
          </a:p>
          <a:p>
            <a:r>
              <a:rPr lang="en-NZ" dirty="0" smtClean="0"/>
              <a:t>B. J. </a:t>
            </a:r>
            <a:r>
              <a:rPr lang="en-NZ" dirty="0" smtClean="0"/>
              <a:t>Ruck</a:t>
            </a:r>
            <a:endParaRPr lang="en-NZ" dirty="0" smtClean="0"/>
          </a:p>
          <a:p>
            <a:pPr lvl="1"/>
            <a:r>
              <a:rPr lang="en-NZ" dirty="0" smtClean="0"/>
              <a:t>Victoria University of Wellington</a:t>
            </a:r>
          </a:p>
          <a:p>
            <a:r>
              <a:rPr lang="en-NZ" dirty="0" smtClean="0"/>
              <a:t>L. F. J. Piper, A. </a:t>
            </a:r>
            <a:r>
              <a:rPr lang="en-NZ" dirty="0" smtClean="0"/>
              <a:t>DeMasi</a:t>
            </a:r>
            <a:r>
              <a:rPr lang="en-NZ" dirty="0" smtClean="0"/>
              <a:t>, K. E. Smith</a:t>
            </a:r>
          </a:p>
          <a:p>
            <a:pPr lvl="1"/>
            <a:r>
              <a:rPr lang="en-NZ" dirty="0" smtClean="0"/>
              <a:t>Boston University</a:t>
            </a:r>
          </a:p>
          <a:p>
            <a:r>
              <a:rPr lang="en-NZ" dirty="0" smtClean="0"/>
              <a:t>A. </a:t>
            </a:r>
            <a:r>
              <a:rPr lang="en-NZ" dirty="0" smtClean="0"/>
              <a:t>Schleife</a:t>
            </a:r>
            <a:r>
              <a:rPr lang="en-NZ" dirty="0" smtClean="0"/>
              <a:t>, F. Fuchs, F. </a:t>
            </a:r>
            <a:r>
              <a:rPr lang="en-NZ" dirty="0" smtClean="0"/>
              <a:t>Bechstedt</a:t>
            </a:r>
            <a:endParaRPr lang="en-NZ" dirty="0" smtClean="0"/>
          </a:p>
          <a:p>
            <a:pPr lvl="1"/>
            <a:r>
              <a:rPr lang="en-US" dirty="0" smtClean="0"/>
              <a:t>Friedrich-Schiller-</a:t>
            </a:r>
            <a:r>
              <a:rPr lang="en-US" dirty="0" smtClean="0"/>
              <a:t>Universitat</a:t>
            </a:r>
            <a:endParaRPr lang="en-NZ" dirty="0" smtClean="0"/>
          </a:p>
          <a:p>
            <a:r>
              <a:rPr lang="en-NZ" dirty="0" smtClean="0"/>
              <a:t>J. </a:t>
            </a:r>
            <a:r>
              <a:rPr lang="en-NZ" dirty="0" smtClean="0"/>
              <a:t>Chai</a:t>
            </a:r>
            <a:r>
              <a:rPr lang="en-NZ" dirty="0" smtClean="0"/>
              <a:t>, S. M. Durbin</a:t>
            </a:r>
          </a:p>
          <a:p>
            <a:pPr lvl="2"/>
            <a:r>
              <a:rPr lang="en-NZ" dirty="0" smtClean="0"/>
              <a:t>Canterbury University</a:t>
            </a:r>
            <a:endParaRPr lang="en-NZ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571604" y="2349500"/>
            <a:ext cx="5786477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3000" dirty="0" smtClean="0"/>
              <a:t>Can we calculate the RXES?</a:t>
            </a:r>
          </a:p>
          <a:p>
            <a:pPr algn="ctr">
              <a:spcBef>
                <a:spcPct val="50000"/>
              </a:spcBef>
            </a:pPr>
            <a:endParaRPr lang="en-NZ" sz="3000" dirty="0" smtClean="0"/>
          </a:p>
          <a:p>
            <a:pPr algn="ctr">
              <a:spcBef>
                <a:spcPct val="50000"/>
              </a:spcBef>
            </a:pPr>
            <a:endParaRPr lang="en-NZ" sz="3000" dirty="0"/>
          </a:p>
          <a:p>
            <a:pPr algn="ctr">
              <a:spcBef>
                <a:spcPct val="50000"/>
              </a:spcBef>
            </a:pPr>
            <a:r>
              <a:rPr lang="en-NZ" dirty="0"/>
              <a:t>andrew@preston.co.nz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X-ray photoemission (XPS)</a:t>
            </a:r>
            <a:endParaRPr lang="en-GB" dirty="0" smtClean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2700338" y="1700213"/>
            <a:ext cx="4392612" cy="4595831"/>
            <a:chOff x="2700338" y="1700213"/>
            <a:chExt cx="4392612" cy="4595831"/>
          </a:xfrm>
        </p:grpSpPr>
        <p:sp>
          <p:nvSpPr>
            <p:cNvPr id="10259" name="Rectangle 5"/>
            <p:cNvSpPr>
              <a:spLocks noChangeArrowheads="1"/>
            </p:cNvSpPr>
            <p:nvPr/>
          </p:nvSpPr>
          <p:spPr bwMode="auto">
            <a:xfrm>
              <a:off x="3309938" y="1700213"/>
              <a:ext cx="1524000" cy="990600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60" name="Rectangle 6"/>
            <p:cNvSpPr>
              <a:spLocks noChangeArrowheads="1"/>
            </p:cNvSpPr>
            <p:nvPr/>
          </p:nvSpPr>
          <p:spPr bwMode="auto">
            <a:xfrm>
              <a:off x="3309938" y="3071813"/>
              <a:ext cx="1524000" cy="533400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61" name="Line 7"/>
            <p:cNvSpPr>
              <a:spLocks noChangeShapeType="1"/>
            </p:cNvSpPr>
            <p:nvPr/>
          </p:nvSpPr>
          <p:spPr bwMode="auto">
            <a:xfrm>
              <a:off x="3309938" y="3910013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2" name="Line 8"/>
            <p:cNvSpPr>
              <a:spLocks noChangeShapeType="1"/>
            </p:cNvSpPr>
            <p:nvPr/>
          </p:nvSpPr>
          <p:spPr bwMode="auto">
            <a:xfrm>
              <a:off x="3309938" y="4062413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4" name="Line 10"/>
            <p:cNvSpPr>
              <a:spLocks noChangeShapeType="1"/>
            </p:cNvSpPr>
            <p:nvPr/>
          </p:nvSpPr>
          <p:spPr bwMode="auto">
            <a:xfrm>
              <a:off x="3309938" y="4214813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5" name="Oval 11"/>
            <p:cNvSpPr>
              <a:spLocks noChangeArrowheads="1"/>
            </p:cNvSpPr>
            <p:nvPr/>
          </p:nvSpPr>
          <p:spPr bwMode="auto">
            <a:xfrm>
              <a:off x="4214810" y="614364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66" name="Line 12"/>
            <p:cNvSpPr>
              <a:spLocks noChangeShapeType="1"/>
            </p:cNvSpPr>
            <p:nvPr/>
          </p:nvSpPr>
          <p:spPr bwMode="auto">
            <a:xfrm>
              <a:off x="3081338" y="2843213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7" name="Text Box 13"/>
            <p:cNvSpPr txBox="1">
              <a:spLocks noChangeArrowheads="1"/>
            </p:cNvSpPr>
            <p:nvPr/>
          </p:nvSpPr>
          <p:spPr bwMode="auto">
            <a:xfrm>
              <a:off x="2700338" y="2617788"/>
              <a:ext cx="444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 Unicode MS" pitchFamily="34" charset="-128"/>
                </a:rPr>
                <a:t>E</a:t>
              </a:r>
              <a:r>
                <a:rPr lang="en-US" sz="2400" baseline="-25000" dirty="0">
                  <a:latin typeface="Arial Unicode MS" pitchFamily="34" charset="-128"/>
                </a:rPr>
                <a:t>f</a:t>
              </a:r>
              <a:endParaRPr lang="en-AU" sz="2400" baseline="-25000" dirty="0">
                <a:latin typeface="Arial Unicode MS" pitchFamily="34" charset="-128"/>
              </a:endParaRPr>
            </a:p>
          </p:txBody>
        </p:sp>
        <p:sp>
          <p:nvSpPr>
            <p:cNvPr id="10244" name="AutoShape 25"/>
            <p:cNvSpPr>
              <a:spLocks/>
            </p:cNvSpPr>
            <p:nvPr/>
          </p:nvSpPr>
          <p:spPr bwMode="auto">
            <a:xfrm>
              <a:off x="5711825" y="1700213"/>
              <a:ext cx="228600" cy="990600"/>
            </a:xfrm>
            <a:prstGeom prst="rightBrace">
              <a:avLst>
                <a:gd name="adj1" fmla="val 3611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45" name="AutoShape 26"/>
            <p:cNvSpPr>
              <a:spLocks/>
            </p:cNvSpPr>
            <p:nvPr/>
          </p:nvSpPr>
          <p:spPr bwMode="auto">
            <a:xfrm>
              <a:off x="5711825" y="3071813"/>
              <a:ext cx="228600" cy="3124200"/>
            </a:xfrm>
            <a:prstGeom prst="rightBrace">
              <a:avLst>
                <a:gd name="adj1" fmla="val 11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46" name="Text Box 27"/>
            <p:cNvSpPr txBox="1">
              <a:spLocks noChangeArrowheads="1"/>
            </p:cNvSpPr>
            <p:nvPr/>
          </p:nvSpPr>
          <p:spPr bwMode="auto">
            <a:xfrm>
              <a:off x="6045200" y="1928813"/>
              <a:ext cx="1047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NZ" sz="2400" dirty="0">
                  <a:latin typeface="Arial Unicode MS" pitchFamily="34" charset="-128"/>
                </a:rPr>
                <a:t>Empty</a:t>
              </a:r>
              <a:endParaRPr lang="en-US" sz="2400" dirty="0">
                <a:latin typeface="Arial Unicode MS" pitchFamily="34" charset="-128"/>
              </a:endParaRPr>
            </a:p>
          </p:txBody>
        </p:sp>
        <p:sp>
          <p:nvSpPr>
            <p:cNvPr id="10247" name="Text Box 28"/>
            <p:cNvSpPr txBox="1">
              <a:spLocks noChangeArrowheads="1"/>
            </p:cNvSpPr>
            <p:nvPr/>
          </p:nvSpPr>
          <p:spPr bwMode="auto">
            <a:xfrm>
              <a:off x="6034088" y="3114676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NZ" sz="2400" dirty="0">
                  <a:latin typeface="Arial Unicode MS" pitchFamily="34" charset="-128"/>
                </a:rPr>
                <a:t>Filled</a:t>
              </a:r>
              <a:endParaRPr lang="en-US" sz="2400" dirty="0">
                <a:latin typeface="Arial Unicode MS" pitchFamily="34" charset="-128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3929058" y="614364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0.45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2700338" y="4786322"/>
            <a:ext cx="4392612" cy="4595831"/>
            <a:chOff x="2700338" y="1700213"/>
            <a:chExt cx="4392612" cy="4595831"/>
          </a:xfrm>
        </p:grpSpPr>
        <p:sp>
          <p:nvSpPr>
            <p:cNvPr id="10259" name="Rectangle 5"/>
            <p:cNvSpPr>
              <a:spLocks noChangeArrowheads="1"/>
            </p:cNvSpPr>
            <p:nvPr/>
          </p:nvSpPr>
          <p:spPr bwMode="auto">
            <a:xfrm>
              <a:off x="3309938" y="1700213"/>
              <a:ext cx="1524000" cy="990600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60" name="Rectangle 6"/>
            <p:cNvSpPr>
              <a:spLocks noChangeArrowheads="1"/>
            </p:cNvSpPr>
            <p:nvPr/>
          </p:nvSpPr>
          <p:spPr bwMode="auto">
            <a:xfrm>
              <a:off x="3309938" y="3071813"/>
              <a:ext cx="1524000" cy="533400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61" name="Line 7"/>
            <p:cNvSpPr>
              <a:spLocks noChangeShapeType="1"/>
            </p:cNvSpPr>
            <p:nvPr/>
          </p:nvSpPr>
          <p:spPr bwMode="auto">
            <a:xfrm>
              <a:off x="3309938" y="3910013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2" name="Line 8"/>
            <p:cNvSpPr>
              <a:spLocks noChangeShapeType="1"/>
            </p:cNvSpPr>
            <p:nvPr/>
          </p:nvSpPr>
          <p:spPr bwMode="auto">
            <a:xfrm>
              <a:off x="3309938" y="4062413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4" name="Line 10"/>
            <p:cNvSpPr>
              <a:spLocks noChangeShapeType="1"/>
            </p:cNvSpPr>
            <p:nvPr/>
          </p:nvSpPr>
          <p:spPr bwMode="auto">
            <a:xfrm>
              <a:off x="3309938" y="4214813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5" name="Oval 11"/>
            <p:cNvSpPr>
              <a:spLocks noChangeArrowheads="1"/>
            </p:cNvSpPr>
            <p:nvPr/>
          </p:nvSpPr>
          <p:spPr bwMode="auto">
            <a:xfrm>
              <a:off x="4214810" y="614364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66" name="Line 12"/>
            <p:cNvSpPr>
              <a:spLocks noChangeShapeType="1"/>
            </p:cNvSpPr>
            <p:nvPr/>
          </p:nvSpPr>
          <p:spPr bwMode="auto">
            <a:xfrm>
              <a:off x="3081338" y="2843213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7" name="Text Box 13"/>
            <p:cNvSpPr txBox="1">
              <a:spLocks noChangeArrowheads="1"/>
            </p:cNvSpPr>
            <p:nvPr/>
          </p:nvSpPr>
          <p:spPr bwMode="auto">
            <a:xfrm>
              <a:off x="2700338" y="2617788"/>
              <a:ext cx="444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 Unicode MS" pitchFamily="34" charset="-128"/>
                </a:rPr>
                <a:t>E</a:t>
              </a:r>
              <a:r>
                <a:rPr lang="en-US" sz="2400" baseline="-25000" dirty="0">
                  <a:latin typeface="Arial Unicode MS" pitchFamily="34" charset="-128"/>
                </a:rPr>
                <a:t>f</a:t>
              </a:r>
              <a:endParaRPr lang="en-AU" sz="2400" baseline="-25000" dirty="0">
                <a:latin typeface="Arial Unicode MS" pitchFamily="34" charset="-128"/>
              </a:endParaRPr>
            </a:p>
          </p:txBody>
        </p:sp>
        <p:sp>
          <p:nvSpPr>
            <p:cNvPr id="10244" name="AutoShape 25"/>
            <p:cNvSpPr>
              <a:spLocks/>
            </p:cNvSpPr>
            <p:nvPr/>
          </p:nvSpPr>
          <p:spPr bwMode="auto">
            <a:xfrm>
              <a:off x="5711825" y="1700213"/>
              <a:ext cx="228600" cy="990600"/>
            </a:xfrm>
            <a:prstGeom prst="rightBrace">
              <a:avLst>
                <a:gd name="adj1" fmla="val 3611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45" name="AutoShape 26"/>
            <p:cNvSpPr>
              <a:spLocks/>
            </p:cNvSpPr>
            <p:nvPr/>
          </p:nvSpPr>
          <p:spPr bwMode="auto">
            <a:xfrm>
              <a:off x="5711825" y="3071813"/>
              <a:ext cx="228600" cy="3124200"/>
            </a:xfrm>
            <a:prstGeom prst="rightBrace">
              <a:avLst>
                <a:gd name="adj1" fmla="val 11388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46" name="Text Box 27"/>
            <p:cNvSpPr txBox="1">
              <a:spLocks noChangeArrowheads="1"/>
            </p:cNvSpPr>
            <p:nvPr/>
          </p:nvSpPr>
          <p:spPr bwMode="auto">
            <a:xfrm>
              <a:off x="6045200" y="1928813"/>
              <a:ext cx="1047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NZ" sz="2400" dirty="0">
                  <a:latin typeface="Arial Unicode MS" pitchFamily="34" charset="-128"/>
                </a:rPr>
                <a:t>Empty</a:t>
              </a:r>
              <a:endParaRPr lang="en-US" sz="2400" dirty="0">
                <a:latin typeface="Arial Unicode MS" pitchFamily="34" charset="-128"/>
              </a:endParaRPr>
            </a:p>
          </p:txBody>
        </p:sp>
        <p:sp>
          <p:nvSpPr>
            <p:cNvPr id="10247" name="Text Box 28"/>
            <p:cNvSpPr txBox="1">
              <a:spLocks noChangeArrowheads="1"/>
            </p:cNvSpPr>
            <p:nvPr/>
          </p:nvSpPr>
          <p:spPr bwMode="auto">
            <a:xfrm>
              <a:off x="6034088" y="3114676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NZ" sz="2400" dirty="0">
                  <a:latin typeface="Arial Unicode MS" pitchFamily="34" charset="-128"/>
                </a:rPr>
                <a:t>Filled</a:t>
              </a:r>
              <a:endParaRPr lang="en-US" sz="2400" dirty="0">
                <a:latin typeface="Arial Unicode MS" pitchFamily="34" charset="-128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3929058" y="614364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X-ray photoemission (XPS)</a:t>
            </a:r>
            <a:endParaRPr lang="en-GB" dirty="0" smtClean="0"/>
          </a:p>
        </p:txBody>
      </p:sp>
      <p:sp>
        <p:nvSpPr>
          <p:cNvPr id="232451" name="Freeform 3"/>
          <p:cNvSpPr>
            <a:spLocks/>
          </p:cNvSpPr>
          <p:nvPr/>
        </p:nvSpPr>
        <p:spPr bwMode="auto">
          <a:xfrm>
            <a:off x="2228840" y="6130948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10268" name="Oval 14"/>
          <p:cNvSpPr>
            <a:spLocks noChangeArrowheads="1"/>
          </p:cNvSpPr>
          <p:nvPr/>
        </p:nvSpPr>
        <p:spPr bwMode="auto">
          <a:xfrm>
            <a:off x="4000496" y="635795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3" name="Block Arc 22"/>
          <p:cNvSpPr/>
          <p:nvPr/>
        </p:nvSpPr>
        <p:spPr bwMode="auto">
          <a:xfrm>
            <a:off x="3929058" y="1928802"/>
            <a:ext cx="1571636" cy="1571636"/>
          </a:xfrm>
          <a:prstGeom prst="blockArc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-0.55648 " pathEditMode="relative" ptsTypes="AA">
                                      <p:cBhvr>
                                        <p:cTn id="12" dur="2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nimBg="1"/>
      <p:bldP spid="1026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 rot="20988389">
            <a:off x="2714612" y="4786322"/>
            <a:ext cx="2362200" cy="4595831"/>
            <a:chOff x="2714612" y="4786322"/>
            <a:chExt cx="2362200" cy="4595831"/>
          </a:xfrm>
        </p:grpSpPr>
        <p:sp>
          <p:nvSpPr>
            <p:cNvPr id="96" name="Rectangle 5"/>
            <p:cNvSpPr>
              <a:spLocks noChangeArrowheads="1"/>
            </p:cNvSpPr>
            <p:nvPr/>
          </p:nvSpPr>
          <p:spPr bwMode="auto">
            <a:xfrm>
              <a:off x="3324212" y="4786322"/>
              <a:ext cx="1524000" cy="990600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97" name="Rectangle 6"/>
            <p:cNvSpPr>
              <a:spLocks noChangeArrowheads="1"/>
            </p:cNvSpPr>
            <p:nvPr/>
          </p:nvSpPr>
          <p:spPr bwMode="auto">
            <a:xfrm>
              <a:off x="3324212" y="6157922"/>
              <a:ext cx="1524000" cy="533400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98" name="Line 7"/>
            <p:cNvSpPr>
              <a:spLocks noChangeShapeType="1"/>
            </p:cNvSpPr>
            <p:nvPr/>
          </p:nvSpPr>
          <p:spPr bwMode="auto">
            <a:xfrm>
              <a:off x="3324212" y="6996122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Line 8"/>
            <p:cNvSpPr>
              <a:spLocks noChangeShapeType="1"/>
            </p:cNvSpPr>
            <p:nvPr/>
          </p:nvSpPr>
          <p:spPr bwMode="auto">
            <a:xfrm>
              <a:off x="3324212" y="7148522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>
              <a:off x="3324212" y="7300922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4229084" y="922975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" name="Line 12"/>
            <p:cNvSpPr>
              <a:spLocks noChangeShapeType="1"/>
            </p:cNvSpPr>
            <p:nvPr/>
          </p:nvSpPr>
          <p:spPr bwMode="auto">
            <a:xfrm>
              <a:off x="3095612" y="5929322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2714612" y="5703897"/>
              <a:ext cx="444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 Unicode MS" pitchFamily="34" charset="-128"/>
                </a:rPr>
                <a:t>E</a:t>
              </a:r>
              <a:r>
                <a:rPr lang="en-US" sz="2400" baseline="-25000" dirty="0">
                  <a:latin typeface="Arial Unicode MS" pitchFamily="34" charset="-128"/>
                </a:rPr>
                <a:t>f</a:t>
              </a:r>
              <a:endParaRPr lang="en-AU" sz="2400" baseline="-25000" dirty="0">
                <a:latin typeface="Arial Unicode MS" pitchFamily="34" charset="-128"/>
              </a:endParaRPr>
            </a:p>
          </p:txBody>
        </p:sp>
        <p:sp>
          <p:nvSpPr>
            <p:cNvPr id="104" name="Oval 11"/>
            <p:cNvSpPr>
              <a:spLocks noChangeArrowheads="1"/>
            </p:cNvSpPr>
            <p:nvPr/>
          </p:nvSpPr>
          <p:spPr bwMode="auto">
            <a:xfrm>
              <a:off x="3943332" y="922975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33" name="AutoShape 25"/>
          <p:cNvSpPr>
            <a:spLocks/>
          </p:cNvSpPr>
          <p:nvPr/>
        </p:nvSpPr>
        <p:spPr bwMode="auto">
          <a:xfrm>
            <a:off x="5726099" y="4786322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34" name="AutoShape 26"/>
          <p:cNvSpPr>
            <a:spLocks/>
          </p:cNvSpPr>
          <p:nvPr/>
        </p:nvSpPr>
        <p:spPr bwMode="auto">
          <a:xfrm>
            <a:off x="5726099" y="6157922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6059474" y="5014922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 dirty="0">
                <a:latin typeface="Arial Unicode MS" pitchFamily="34" charset="-128"/>
              </a:rPr>
              <a:t>Empty</a:t>
            </a:r>
            <a:endParaRPr lang="en-US" sz="2400" dirty="0">
              <a:latin typeface="Arial Unicode MS" pitchFamily="34" charset="-128"/>
            </a:endParaRP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6048362" y="620078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 dirty="0">
                <a:latin typeface="Arial Unicode MS" pitchFamily="34" charset="-128"/>
              </a:rPr>
              <a:t>Filled</a:t>
            </a:r>
            <a:endParaRPr lang="en-US" sz="2400" dirty="0">
              <a:latin typeface="Arial Unicode MS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714612" y="4786322"/>
            <a:ext cx="2362200" cy="4595831"/>
            <a:chOff x="2714612" y="4786322"/>
            <a:chExt cx="2362200" cy="4595831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3324212" y="4786322"/>
              <a:ext cx="1524000" cy="990600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324212" y="6157922"/>
              <a:ext cx="1524000" cy="533400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3324212" y="6996122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3324212" y="7148522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3324212" y="7300922"/>
              <a:ext cx="1524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4229084" y="922975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3095612" y="5929322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2714612" y="5703897"/>
              <a:ext cx="444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 Unicode MS" pitchFamily="34" charset="-128"/>
                </a:rPr>
                <a:t>E</a:t>
              </a:r>
              <a:r>
                <a:rPr lang="en-US" sz="2400" baseline="-25000" dirty="0">
                  <a:latin typeface="Arial Unicode MS" pitchFamily="34" charset="-128"/>
                </a:rPr>
                <a:t>f</a:t>
              </a:r>
              <a:endParaRPr lang="en-AU" sz="2400" baseline="-25000" dirty="0">
                <a:latin typeface="Arial Unicode MS" pitchFamily="34" charset="-128"/>
              </a:endParaRPr>
            </a:p>
          </p:txBody>
        </p:sp>
        <p:sp>
          <p:nvSpPr>
            <p:cNvPr id="37" name="Oval 11"/>
            <p:cNvSpPr>
              <a:spLocks noChangeArrowheads="1"/>
            </p:cNvSpPr>
            <p:nvPr/>
          </p:nvSpPr>
          <p:spPr bwMode="auto">
            <a:xfrm>
              <a:off x="3943332" y="922975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Angle resolved XPS (ARPES)</a:t>
            </a:r>
            <a:endParaRPr lang="en-GB" dirty="0" smtClean="0"/>
          </a:p>
        </p:txBody>
      </p:sp>
      <p:sp>
        <p:nvSpPr>
          <p:cNvPr id="232451" name="Freeform 3"/>
          <p:cNvSpPr>
            <a:spLocks/>
          </p:cNvSpPr>
          <p:nvPr/>
        </p:nvSpPr>
        <p:spPr bwMode="auto">
          <a:xfrm>
            <a:off x="2228840" y="6130948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  <p:sp>
        <p:nvSpPr>
          <p:cNvPr id="10268" name="Oval 14"/>
          <p:cNvSpPr>
            <a:spLocks noChangeArrowheads="1"/>
          </p:cNvSpPr>
          <p:nvPr/>
        </p:nvSpPr>
        <p:spPr bwMode="auto">
          <a:xfrm>
            <a:off x="4000496" y="635795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5" name="Oval 14"/>
          <p:cNvSpPr>
            <a:spLocks noChangeArrowheads="1"/>
          </p:cNvSpPr>
          <p:nvPr/>
        </p:nvSpPr>
        <p:spPr bwMode="auto">
          <a:xfrm>
            <a:off x="4000496" y="635795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6" name="Oval 14"/>
          <p:cNvSpPr>
            <a:spLocks noChangeArrowheads="1"/>
          </p:cNvSpPr>
          <p:nvPr/>
        </p:nvSpPr>
        <p:spPr bwMode="auto">
          <a:xfrm>
            <a:off x="4000496" y="635795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107" name="Oval 14"/>
          <p:cNvSpPr>
            <a:spLocks noChangeArrowheads="1"/>
          </p:cNvSpPr>
          <p:nvPr/>
        </p:nvSpPr>
        <p:spPr bwMode="auto">
          <a:xfrm>
            <a:off x="4000496" y="635795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 dirty="0"/>
          </a:p>
        </p:txBody>
      </p:sp>
      <p:sp>
        <p:nvSpPr>
          <p:cNvPr id="23" name="Block Arc 22"/>
          <p:cNvSpPr/>
          <p:nvPr/>
        </p:nvSpPr>
        <p:spPr bwMode="auto">
          <a:xfrm>
            <a:off x="3929058" y="1928802"/>
            <a:ext cx="1571636" cy="1571636"/>
          </a:xfrm>
          <a:prstGeom prst="blockArc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08" name="Freeform 3"/>
          <p:cNvSpPr>
            <a:spLocks/>
          </p:cNvSpPr>
          <p:nvPr/>
        </p:nvSpPr>
        <p:spPr bwMode="auto">
          <a:xfrm>
            <a:off x="2214546" y="6143644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9" name="Freeform 3"/>
          <p:cNvSpPr>
            <a:spLocks/>
          </p:cNvSpPr>
          <p:nvPr/>
        </p:nvSpPr>
        <p:spPr bwMode="auto">
          <a:xfrm>
            <a:off x="2214546" y="6143644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0" name="Freeform 3"/>
          <p:cNvSpPr>
            <a:spLocks/>
          </p:cNvSpPr>
          <p:nvPr/>
        </p:nvSpPr>
        <p:spPr bwMode="auto">
          <a:xfrm>
            <a:off x="2214546" y="6143644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-0.55648 " pathEditMode="relative" ptsTypes="AA">
                                      <p:cBhvr>
                                        <p:cTn id="11" dur="2000" fill="hold"/>
                                        <p:tgtEl>
                                          <p:spTgt spid="10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7778 -0.55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07187 -0.553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-2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1.66667E-6 -0.55648 " pathEditMode="relative" ptsTypes="AA">
                                      <p:cBhvr>
                                        <p:cTn id="4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nimBg="1"/>
      <p:bldP spid="10268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ZnO RXES</a:t>
            </a:r>
            <a:endParaRPr lang="en-GB" dirty="0" smtClean="0"/>
          </a:p>
        </p:txBody>
      </p:sp>
      <p:pic>
        <p:nvPicPr>
          <p:cNvPr id="22531" name="Picture 3" descr="20080903 - Ba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068388"/>
            <a:ext cx="8569325" cy="65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5148263" y="37163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5148263" y="54451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148263" y="6092825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148263" y="515778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09/09/28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animBg="1"/>
      <p:bldP spid="28678" grpId="0" animBg="1"/>
      <p:bldP spid="2867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X-ray absorption (XAS)</a:t>
            </a:r>
            <a:endParaRPr lang="en-GB" dirty="0" smtClean="0"/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2700338" y="1700213"/>
            <a:ext cx="2362200" cy="4572000"/>
            <a:chOff x="1878" y="1056"/>
            <a:chExt cx="1488" cy="2880"/>
          </a:xfrm>
        </p:grpSpPr>
        <p:sp>
          <p:nvSpPr>
            <p:cNvPr id="10259" name="Rectangle 5"/>
            <p:cNvSpPr>
              <a:spLocks noChangeArrowheads="1"/>
            </p:cNvSpPr>
            <p:nvPr/>
          </p:nvSpPr>
          <p:spPr bwMode="auto">
            <a:xfrm>
              <a:off x="2262" y="1056"/>
              <a:ext cx="960" cy="624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60" name="Rectangle 6"/>
            <p:cNvSpPr>
              <a:spLocks noChangeArrowheads="1"/>
            </p:cNvSpPr>
            <p:nvPr/>
          </p:nvSpPr>
          <p:spPr bwMode="auto">
            <a:xfrm>
              <a:off x="2262" y="1920"/>
              <a:ext cx="960" cy="336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61" name="Line 7"/>
            <p:cNvSpPr>
              <a:spLocks noChangeShapeType="1"/>
            </p:cNvSpPr>
            <p:nvPr/>
          </p:nvSpPr>
          <p:spPr bwMode="auto">
            <a:xfrm>
              <a:off x="2262" y="2448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2" name="Line 8"/>
            <p:cNvSpPr>
              <a:spLocks noChangeShapeType="1"/>
            </p:cNvSpPr>
            <p:nvPr/>
          </p:nvSpPr>
          <p:spPr bwMode="auto">
            <a:xfrm>
              <a:off x="2262" y="2544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3" name="Line 9"/>
            <p:cNvSpPr>
              <a:spLocks noChangeShapeType="1"/>
            </p:cNvSpPr>
            <p:nvPr/>
          </p:nvSpPr>
          <p:spPr bwMode="auto">
            <a:xfrm>
              <a:off x="2262" y="3888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4" name="Line 10"/>
            <p:cNvSpPr>
              <a:spLocks noChangeShapeType="1"/>
            </p:cNvSpPr>
            <p:nvPr/>
          </p:nvSpPr>
          <p:spPr bwMode="auto">
            <a:xfrm>
              <a:off x="2262" y="2640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5" name="Oval 11"/>
            <p:cNvSpPr>
              <a:spLocks noChangeArrowheads="1"/>
            </p:cNvSpPr>
            <p:nvPr/>
          </p:nvSpPr>
          <p:spPr bwMode="auto">
            <a:xfrm>
              <a:off x="2646" y="38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0266" name="Line 12"/>
            <p:cNvSpPr>
              <a:spLocks noChangeShapeType="1"/>
            </p:cNvSpPr>
            <p:nvPr/>
          </p:nvSpPr>
          <p:spPr bwMode="auto">
            <a:xfrm>
              <a:off x="2118" y="177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67" name="Text Box 13"/>
            <p:cNvSpPr txBox="1">
              <a:spLocks noChangeArrowheads="1"/>
            </p:cNvSpPr>
            <p:nvPr/>
          </p:nvSpPr>
          <p:spPr bwMode="auto">
            <a:xfrm>
              <a:off x="1878" y="1634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Arial Unicode MS" pitchFamily="34" charset="-128"/>
                </a:rPr>
                <a:t>E</a:t>
              </a:r>
              <a:r>
                <a:rPr lang="en-US" sz="2400" baseline="-25000" dirty="0" err="1">
                  <a:latin typeface="Arial Unicode MS" pitchFamily="34" charset="-128"/>
                </a:rPr>
                <a:t>f</a:t>
              </a:r>
              <a:endParaRPr lang="en-AU" sz="2400" baseline="-25000" dirty="0">
                <a:latin typeface="Arial Unicode MS" pitchFamily="34" charset="-128"/>
              </a:endParaRPr>
            </a:p>
          </p:txBody>
        </p:sp>
        <p:sp>
          <p:nvSpPr>
            <p:cNvPr id="10268" name="Oval 14"/>
            <p:cNvSpPr>
              <a:spLocks noChangeArrowheads="1"/>
            </p:cNvSpPr>
            <p:nvPr/>
          </p:nvSpPr>
          <p:spPr bwMode="auto">
            <a:xfrm>
              <a:off x="2784" y="384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0244" name="AutoShape 25"/>
          <p:cNvSpPr>
            <a:spLocks/>
          </p:cNvSpPr>
          <p:nvPr/>
        </p:nvSpPr>
        <p:spPr bwMode="auto">
          <a:xfrm>
            <a:off x="5711825" y="1700213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5" name="AutoShape 26"/>
          <p:cNvSpPr>
            <a:spLocks/>
          </p:cNvSpPr>
          <p:nvPr/>
        </p:nvSpPr>
        <p:spPr bwMode="auto">
          <a:xfrm>
            <a:off x="5711825" y="3071813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6" name="Text Box 27"/>
          <p:cNvSpPr txBox="1">
            <a:spLocks noChangeArrowheads="1"/>
          </p:cNvSpPr>
          <p:nvPr/>
        </p:nvSpPr>
        <p:spPr bwMode="auto">
          <a:xfrm>
            <a:off x="6045200" y="1928813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Empty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10247" name="Text Box 28"/>
          <p:cNvSpPr txBox="1">
            <a:spLocks noChangeArrowheads="1"/>
          </p:cNvSpPr>
          <p:nvPr/>
        </p:nvSpPr>
        <p:spPr bwMode="auto">
          <a:xfrm>
            <a:off x="6034088" y="436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Filled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232451" name="Freeform 3"/>
          <p:cNvSpPr>
            <a:spLocks/>
          </p:cNvSpPr>
          <p:nvPr/>
        </p:nvSpPr>
        <p:spPr bwMode="auto">
          <a:xfrm>
            <a:off x="2843213" y="5180013"/>
            <a:ext cx="914400" cy="584200"/>
          </a:xfrm>
          <a:custGeom>
            <a:avLst/>
            <a:gdLst>
              <a:gd name="T0" fmla="*/ 0 w 1488"/>
              <a:gd name="T1" fmla="*/ 2147483647 h 536"/>
              <a:gd name="T2" fmla="*/ 2147483647 w 1488"/>
              <a:gd name="T3" fmla="*/ 2147483647 h 536"/>
              <a:gd name="T4" fmla="*/ 2147483647 w 1488"/>
              <a:gd name="T5" fmla="*/ 2147483647 h 536"/>
              <a:gd name="T6" fmla="*/ 2147483647 w 1488"/>
              <a:gd name="T7" fmla="*/ 2147483647 h 536"/>
              <a:gd name="T8" fmla="*/ 2147483647 w 1488"/>
              <a:gd name="T9" fmla="*/ 2147483647 h 536"/>
              <a:gd name="T10" fmla="*/ 2147483647 w 1488"/>
              <a:gd name="T11" fmla="*/ 2147483647 h 536"/>
              <a:gd name="T12" fmla="*/ 2147483647 w 1488"/>
              <a:gd name="T13" fmla="*/ 2147483647 h 536"/>
              <a:gd name="T14" fmla="*/ 2147483647 w 1488"/>
              <a:gd name="T15" fmla="*/ 2147483647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976688" y="2132013"/>
            <a:ext cx="685800" cy="4114800"/>
            <a:chOff x="4368" y="1344"/>
            <a:chExt cx="432" cy="2592"/>
          </a:xfrm>
        </p:grpSpPr>
        <p:grpSp>
          <p:nvGrpSpPr>
            <p:cNvPr id="10255" name="Group 21"/>
            <p:cNvGrpSpPr>
              <a:grpSpLocks/>
            </p:cNvGrpSpPr>
            <p:nvPr/>
          </p:nvGrpSpPr>
          <p:grpSpPr bwMode="auto">
            <a:xfrm>
              <a:off x="4368" y="1344"/>
              <a:ext cx="432" cy="2448"/>
              <a:chOff x="2688" y="1344"/>
              <a:chExt cx="432" cy="2448"/>
            </a:xfrm>
          </p:grpSpPr>
          <p:sp>
            <p:nvSpPr>
              <p:cNvPr id="10257" name="Oval 22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0258" name="Freeform 23"/>
              <p:cNvSpPr>
                <a:spLocks/>
              </p:cNvSpPr>
              <p:nvPr/>
            </p:nvSpPr>
            <p:spPr bwMode="auto">
              <a:xfrm rot="10800000">
                <a:off x="2832" y="1488"/>
                <a:ext cx="288" cy="2304"/>
              </a:xfrm>
              <a:custGeom>
                <a:avLst/>
                <a:gdLst>
                  <a:gd name="T0" fmla="*/ 288 w 288"/>
                  <a:gd name="T1" fmla="*/ 0 h 1680"/>
                  <a:gd name="T2" fmla="*/ 0 w 288"/>
                  <a:gd name="T3" fmla="*/ 2229 h 1680"/>
                  <a:gd name="T4" fmla="*/ 288 w 288"/>
                  <a:gd name="T5" fmla="*/ 4334 h 168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680"/>
                  <a:gd name="T11" fmla="*/ 288 w 288"/>
                  <a:gd name="T12" fmla="*/ 1680 h 1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680">
                    <a:moveTo>
                      <a:pt x="288" y="0"/>
                    </a:moveTo>
                    <a:cubicBezTo>
                      <a:pt x="144" y="292"/>
                      <a:pt x="0" y="584"/>
                      <a:pt x="0" y="864"/>
                    </a:cubicBezTo>
                    <a:cubicBezTo>
                      <a:pt x="0" y="1144"/>
                      <a:pt x="144" y="1412"/>
                      <a:pt x="288" y="168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rot="10800000"/>
              <a:lstStyle/>
              <a:p>
                <a:endParaRPr lang="en-US"/>
              </a:p>
            </p:txBody>
          </p:sp>
        </p:grpSp>
        <p:sp>
          <p:nvSpPr>
            <p:cNvPr id="10256" name="Oval 24"/>
            <p:cNvSpPr>
              <a:spLocks noChangeArrowheads="1"/>
            </p:cNvSpPr>
            <p:nvPr/>
          </p:nvSpPr>
          <p:spPr bwMode="auto">
            <a:xfrm>
              <a:off x="4464" y="38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779838" y="2578100"/>
            <a:ext cx="685800" cy="3657600"/>
            <a:chOff x="2694" y="1632"/>
            <a:chExt cx="432" cy="2304"/>
          </a:xfrm>
        </p:grpSpPr>
        <p:grpSp>
          <p:nvGrpSpPr>
            <p:cNvPr id="10251" name="Group 16"/>
            <p:cNvGrpSpPr>
              <a:grpSpLocks/>
            </p:cNvGrpSpPr>
            <p:nvPr/>
          </p:nvGrpSpPr>
          <p:grpSpPr bwMode="auto">
            <a:xfrm>
              <a:off x="2694" y="1632"/>
              <a:ext cx="432" cy="2160"/>
              <a:chOff x="2694" y="1632"/>
              <a:chExt cx="432" cy="2160"/>
            </a:xfrm>
          </p:grpSpPr>
          <p:sp>
            <p:nvSpPr>
              <p:cNvPr id="10253" name="Oval 17"/>
              <p:cNvSpPr>
                <a:spLocks noChangeArrowheads="1"/>
              </p:cNvSpPr>
              <p:nvPr/>
            </p:nvSpPr>
            <p:spPr bwMode="auto">
              <a:xfrm>
                <a:off x="2694" y="163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0254" name="Freeform 18"/>
              <p:cNvSpPr>
                <a:spLocks/>
              </p:cNvSpPr>
              <p:nvPr/>
            </p:nvSpPr>
            <p:spPr bwMode="auto">
              <a:xfrm rot="10800000">
                <a:off x="2838" y="1728"/>
                <a:ext cx="288" cy="2064"/>
              </a:xfrm>
              <a:custGeom>
                <a:avLst/>
                <a:gdLst>
                  <a:gd name="T0" fmla="*/ 288 w 288"/>
                  <a:gd name="T1" fmla="*/ 0 h 1680"/>
                  <a:gd name="T2" fmla="*/ 0 w 288"/>
                  <a:gd name="T3" fmla="*/ 1602 h 1680"/>
                  <a:gd name="T4" fmla="*/ 288 w 288"/>
                  <a:gd name="T5" fmla="*/ 3116 h 1680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680"/>
                  <a:gd name="T11" fmla="*/ 288 w 288"/>
                  <a:gd name="T12" fmla="*/ 1680 h 1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680">
                    <a:moveTo>
                      <a:pt x="288" y="0"/>
                    </a:moveTo>
                    <a:cubicBezTo>
                      <a:pt x="144" y="292"/>
                      <a:pt x="0" y="584"/>
                      <a:pt x="0" y="864"/>
                    </a:cubicBezTo>
                    <a:cubicBezTo>
                      <a:pt x="0" y="1144"/>
                      <a:pt x="144" y="1412"/>
                      <a:pt x="288" y="168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rot="10800000"/>
              <a:lstStyle/>
              <a:p>
                <a:endParaRPr lang="en-US"/>
              </a:p>
            </p:txBody>
          </p:sp>
        </p:grpSp>
        <p:sp>
          <p:nvSpPr>
            <p:cNvPr id="10252" name="Oval 19"/>
            <p:cNvSpPr>
              <a:spLocks noChangeArrowheads="1"/>
            </p:cNvSpPr>
            <p:nvPr/>
          </p:nvSpPr>
          <p:spPr bwMode="auto">
            <a:xfrm>
              <a:off x="2790" y="384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9" name="Date Placeholder 2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Spectroscopy</a:t>
            </a: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2640013" y="2857500"/>
          <a:ext cx="3719512" cy="796925"/>
        </p:xfrm>
        <a:graphic>
          <a:graphicData uri="http://schemas.openxmlformats.org/presentationml/2006/ole">
            <p:oleObj spid="_x0000_s41989" name="Equation" r:id="rId4" imgW="1422360" imgH="304560" progId="Equation.3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X-ray emission (XES)</a:t>
            </a:r>
            <a:endParaRPr lang="en-GB" smtClean="0"/>
          </a:p>
        </p:txBody>
      </p:sp>
      <p:sp>
        <p:nvSpPr>
          <p:cNvPr id="26641" name="Freeform 15"/>
          <p:cNvSpPr>
            <a:spLocks/>
          </p:cNvSpPr>
          <p:nvPr/>
        </p:nvSpPr>
        <p:spPr bwMode="auto">
          <a:xfrm>
            <a:off x="4572000" y="4652963"/>
            <a:ext cx="914400" cy="584200"/>
          </a:xfrm>
          <a:custGeom>
            <a:avLst/>
            <a:gdLst>
              <a:gd name="T0" fmla="*/ 0 w 1488"/>
              <a:gd name="T1" fmla="*/ 261346615 h 536"/>
              <a:gd name="T2" fmla="*/ 21147346 w 1488"/>
              <a:gd name="T3" fmla="*/ 26134227 h 536"/>
              <a:gd name="T4" fmla="*/ 56266941 w 1488"/>
              <a:gd name="T5" fmla="*/ 418154175 h 536"/>
              <a:gd name="T6" fmla="*/ 91386546 w 1488"/>
              <a:gd name="T7" fmla="*/ 65336654 h 536"/>
              <a:gd name="T8" fmla="*/ 126128203 w 1488"/>
              <a:gd name="T9" fmla="*/ 418154175 h 536"/>
              <a:gd name="T10" fmla="*/ 161247827 w 1488"/>
              <a:gd name="T11" fmla="*/ 65336654 h 536"/>
              <a:gd name="T12" fmla="*/ 189570252 w 1488"/>
              <a:gd name="T13" fmla="*/ 418154175 h 536"/>
              <a:gd name="T14" fmla="*/ 217514749 w 1488"/>
              <a:gd name="T15" fmla="*/ 182941779 h 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536"/>
              <a:gd name="T26" fmla="*/ 1488 w 1488"/>
              <a:gd name="T27" fmla="*/ 536 h 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536">
                <a:moveTo>
                  <a:pt x="0" y="320"/>
                </a:moveTo>
                <a:cubicBezTo>
                  <a:pt x="40" y="160"/>
                  <a:pt x="80" y="0"/>
                  <a:pt x="144" y="32"/>
                </a:cubicBezTo>
                <a:cubicBezTo>
                  <a:pt x="208" y="64"/>
                  <a:pt x="304" y="504"/>
                  <a:pt x="384" y="512"/>
                </a:cubicBezTo>
                <a:cubicBezTo>
                  <a:pt x="464" y="520"/>
                  <a:pt x="544" y="80"/>
                  <a:pt x="624" y="80"/>
                </a:cubicBezTo>
                <a:cubicBezTo>
                  <a:pt x="704" y="80"/>
                  <a:pt x="784" y="512"/>
                  <a:pt x="864" y="512"/>
                </a:cubicBezTo>
                <a:cubicBezTo>
                  <a:pt x="944" y="512"/>
                  <a:pt x="1032" y="80"/>
                  <a:pt x="1104" y="80"/>
                </a:cubicBezTo>
                <a:cubicBezTo>
                  <a:pt x="1176" y="80"/>
                  <a:pt x="1232" y="488"/>
                  <a:pt x="1296" y="512"/>
                </a:cubicBezTo>
                <a:cubicBezTo>
                  <a:pt x="1360" y="536"/>
                  <a:pt x="1424" y="380"/>
                  <a:pt x="1488" y="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AutoShape 25"/>
          <p:cNvSpPr>
            <a:spLocks/>
          </p:cNvSpPr>
          <p:nvPr/>
        </p:nvSpPr>
        <p:spPr bwMode="auto">
          <a:xfrm>
            <a:off x="5711825" y="1700213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1269" name="AutoShape 26"/>
          <p:cNvSpPr>
            <a:spLocks/>
          </p:cNvSpPr>
          <p:nvPr/>
        </p:nvSpPr>
        <p:spPr bwMode="auto">
          <a:xfrm>
            <a:off x="5711825" y="3071813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1270" name="Text Box 27"/>
          <p:cNvSpPr txBox="1">
            <a:spLocks noChangeArrowheads="1"/>
          </p:cNvSpPr>
          <p:nvPr/>
        </p:nvSpPr>
        <p:spPr bwMode="auto">
          <a:xfrm>
            <a:off x="6045200" y="1928813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Empty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11271" name="Text Box 28"/>
          <p:cNvSpPr txBox="1">
            <a:spLocks noChangeArrowheads="1"/>
          </p:cNvSpPr>
          <p:nvPr/>
        </p:nvSpPr>
        <p:spPr bwMode="auto">
          <a:xfrm>
            <a:off x="6034088" y="436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Filled</a:t>
            </a:r>
            <a:endParaRPr lang="en-US" sz="2400">
              <a:latin typeface="Arial Unicode MS" pitchFamily="34" charset="-128"/>
            </a:endParaRPr>
          </a:p>
        </p:txBody>
      </p:sp>
      <p:grpSp>
        <p:nvGrpSpPr>
          <p:cNvPr id="11272" name="Group 24"/>
          <p:cNvGrpSpPr>
            <a:grpSpLocks/>
          </p:cNvGrpSpPr>
          <p:nvPr/>
        </p:nvGrpSpPr>
        <p:grpSpPr bwMode="auto">
          <a:xfrm>
            <a:off x="3505200" y="1341438"/>
            <a:ext cx="1524000" cy="4175125"/>
            <a:chOff x="2208" y="845"/>
            <a:chExt cx="960" cy="2630"/>
          </a:xfrm>
        </p:grpSpPr>
        <p:sp>
          <p:nvSpPr>
            <p:cNvPr id="11277" name="Rectangle 4"/>
            <p:cNvSpPr>
              <a:spLocks noChangeArrowheads="1"/>
            </p:cNvSpPr>
            <p:nvPr/>
          </p:nvSpPr>
          <p:spPr bwMode="auto">
            <a:xfrm>
              <a:off x="2208" y="1056"/>
              <a:ext cx="960" cy="624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1278" name="Rectangle 5"/>
            <p:cNvSpPr>
              <a:spLocks noChangeArrowheads="1"/>
            </p:cNvSpPr>
            <p:nvPr/>
          </p:nvSpPr>
          <p:spPr bwMode="auto">
            <a:xfrm>
              <a:off x="2208" y="1920"/>
              <a:ext cx="960" cy="336"/>
            </a:xfrm>
            <a:prstGeom prst="rect">
              <a:avLst/>
            </a:prstGeom>
            <a:solidFill>
              <a:srgbClr val="33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1279" name="Line 6"/>
            <p:cNvSpPr>
              <a:spLocks noChangeShapeType="1"/>
            </p:cNvSpPr>
            <p:nvPr/>
          </p:nvSpPr>
          <p:spPr bwMode="auto">
            <a:xfrm>
              <a:off x="2208" y="2448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7"/>
            <p:cNvSpPr>
              <a:spLocks noChangeShapeType="1"/>
            </p:cNvSpPr>
            <p:nvPr/>
          </p:nvSpPr>
          <p:spPr bwMode="auto">
            <a:xfrm>
              <a:off x="2208" y="2544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8"/>
            <p:cNvSpPr>
              <a:spLocks noChangeShapeType="1"/>
            </p:cNvSpPr>
            <p:nvPr/>
          </p:nvSpPr>
          <p:spPr bwMode="auto">
            <a:xfrm>
              <a:off x="2208" y="3408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9"/>
            <p:cNvSpPr>
              <a:spLocks noChangeShapeType="1"/>
            </p:cNvSpPr>
            <p:nvPr/>
          </p:nvSpPr>
          <p:spPr bwMode="auto">
            <a:xfrm>
              <a:off x="2208" y="2640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Oval 10"/>
            <p:cNvSpPr>
              <a:spLocks noChangeArrowheads="1"/>
            </p:cNvSpPr>
            <p:nvPr/>
          </p:nvSpPr>
          <p:spPr bwMode="auto">
            <a:xfrm>
              <a:off x="2739" y="845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1284" name="Oval 14"/>
            <p:cNvSpPr>
              <a:spLocks noChangeArrowheads="1"/>
            </p:cNvSpPr>
            <p:nvPr/>
          </p:nvSpPr>
          <p:spPr bwMode="auto">
            <a:xfrm>
              <a:off x="2608" y="3379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635375" y="3141663"/>
            <a:ext cx="657225" cy="2384425"/>
            <a:chOff x="1020" y="1797"/>
            <a:chExt cx="414" cy="1502"/>
          </a:xfrm>
        </p:grpSpPr>
        <p:sp>
          <p:nvSpPr>
            <p:cNvPr id="11274" name="Oval 11"/>
            <p:cNvSpPr>
              <a:spLocks noChangeArrowheads="1"/>
            </p:cNvSpPr>
            <p:nvPr/>
          </p:nvSpPr>
          <p:spPr bwMode="auto">
            <a:xfrm>
              <a:off x="1338" y="1797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1275" name="Freeform 12"/>
            <p:cNvSpPr>
              <a:spLocks/>
            </p:cNvSpPr>
            <p:nvPr/>
          </p:nvSpPr>
          <p:spPr bwMode="auto">
            <a:xfrm>
              <a:off x="1020" y="1888"/>
              <a:ext cx="288" cy="1344"/>
            </a:xfrm>
            <a:custGeom>
              <a:avLst/>
              <a:gdLst>
                <a:gd name="T0" fmla="*/ 288 w 288"/>
                <a:gd name="T1" fmla="*/ 0 h 1680"/>
                <a:gd name="T2" fmla="*/ 0 w 288"/>
                <a:gd name="T3" fmla="*/ 442 h 1680"/>
                <a:gd name="T4" fmla="*/ 288 w 288"/>
                <a:gd name="T5" fmla="*/ 860 h 1680"/>
                <a:gd name="T6" fmla="*/ 0 60000 65536"/>
                <a:gd name="T7" fmla="*/ 0 60000 65536"/>
                <a:gd name="T8" fmla="*/ 0 60000 65536"/>
                <a:gd name="T9" fmla="*/ 0 w 288"/>
                <a:gd name="T10" fmla="*/ 0 h 1680"/>
                <a:gd name="T11" fmla="*/ 288 w 288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680">
                  <a:moveTo>
                    <a:pt x="288" y="0"/>
                  </a:moveTo>
                  <a:cubicBezTo>
                    <a:pt x="144" y="292"/>
                    <a:pt x="0" y="584"/>
                    <a:pt x="0" y="864"/>
                  </a:cubicBezTo>
                  <a:cubicBezTo>
                    <a:pt x="0" y="1144"/>
                    <a:pt x="144" y="1412"/>
                    <a:pt x="288" y="16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Oval 14"/>
            <p:cNvSpPr>
              <a:spLocks noChangeArrowheads="1"/>
            </p:cNvSpPr>
            <p:nvPr/>
          </p:nvSpPr>
          <p:spPr bwMode="auto">
            <a:xfrm>
              <a:off x="1338" y="3203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1" grpId="0" animBg="1"/>
      <p:bldP spid="2664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9" name="Picture 9" descr="20080904 - Bands color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765175"/>
            <a:ext cx="8497888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3" name="Rectangle 13"/>
          <p:cNvSpPr>
            <a:spLocks noChangeArrowheads="1"/>
          </p:cNvSpPr>
          <p:nvPr/>
        </p:nvSpPr>
        <p:spPr bwMode="auto">
          <a:xfrm flipH="1">
            <a:off x="3419475" y="1341438"/>
            <a:ext cx="2808288" cy="5111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 flipH="1">
            <a:off x="6372225" y="1268413"/>
            <a:ext cx="2447925" cy="51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490" name="Picture 10" descr="20080904 - Bands colo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6950" y="765175"/>
            <a:ext cx="8529638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Picture 11" descr="20080904 - Bands color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6950" y="765175"/>
            <a:ext cx="8529638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ZnO electronic structure</a:t>
            </a:r>
            <a:endParaRPr lang="en-GB" smtClean="0"/>
          </a:p>
        </p:txBody>
      </p:sp>
      <p:sp>
        <p:nvSpPr>
          <p:cNvPr id="20488" name="Rectangle 8"/>
          <p:cNvSpPr>
            <a:spLocks noGrp="1" noChangeArrowheads="1"/>
          </p:cNvSpPr>
          <p:nvPr>
            <p:ph idx="1"/>
          </p:nvPr>
        </p:nvSpPr>
        <p:spPr>
          <a:xfrm>
            <a:off x="107950" y="1600200"/>
            <a:ext cx="8229600" cy="4525963"/>
          </a:xfrm>
        </p:spPr>
        <p:txBody>
          <a:bodyPr/>
          <a:lstStyle/>
          <a:p>
            <a:r>
              <a:rPr lang="en-NZ" sz="2000" dirty="0" smtClean="0"/>
              <a:t>Quantum mechanics</a:t>
            </a:r>
          </a:p>
          <a:p>
            <a:pPr lvl="1"/>
            <a:r>
              <a:rPr lang="en-NZ" sz="1500" dirty="0" smtClean="0"/>
              <a:t>Discrete states for</a:t>
            </a:r>
            <a:br>
              <a:rPr lang="en-NZ" sz="1500" dirty="0" smtClean="0"/>
            </a:br>
            <a:r>
              <a:rPr lang="en-NZ" sz="1500" dirty="0" smtClean="0"/>
              <a:t>energy </a:t>
            </a:r>
            <a:r>
              <a:rPr lang="en-NZ" sz="1500" dirty="0" err="1" smtClean="0"/>
              <a:t>eigenvalues</a:t>
            </a:r>
            <a:endParaRPr lang="en-NZ" sz="1500" dirty="0" smtClean="0"/>
          </a:p>
          <a:p>
            <a:endParaRPr lang="en-NZ" sz="1700" dirty="0" smtClean="0"/>
          </a:p>
          <a:p>
            <a:r>
              <a:rPr lang="en-NZ" sz="1700" dirty="0" smtClean="0"/>
              <a:t>Crystalline material</a:t>
            </a:r>
          </a:p>
          <a:p>
            <a:pPr lvl="1"/>
            <a:r>
              <a:rPr lang="en-NZ" sz="1500" dirty="0" smtClean="0"/>
              <a:t>Crystal momentum</a:t>
            </a:r>
            <a:br>
              <a:rPr lang="en-NZ" sz="1500" dirty="0" smtClean="0"/>
            </a:br>
            <a:r>
              <a:rPr lang="en-NZ" sz="1500" dirty="0" smtClean="0"/>
              <a:t>affects </a:t>
            </a:r>
            <a:r>
              <a:rPr lang="en-NZ" sz="1500" dirty="0" err="1" smtClean="0"/>
              <a:t>eigenvalues</a:t>
            </a:r>
            <a:endParaRPr lang="en-GB" sz="1500" dirty="0" smtClean="0"/>
          </a:p>
        </p:txBody>
      </p:sp>
      <p:pic>
        <p:nvPicPr>
          <p:cNvPr id="20492" name="Picture 12" descr="20080331 - wurtzite BZ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8" y="3860800"/>
            <a:ext cx="2325687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 animBg="1"/>
      <p:bldP spid="20494" grpId="0" animBg="1"/>
      <p:bldP spid="20488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Dipole approximation</a:t>
            </a: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2285984" y="1571612"/>
          <a:ext cx="4143375" cy="739775"/>
        </p:xfrm>
        <a:graphic>
          <a:graphicData uri="http://schemas.openxmlformats.org/presentationml/2006/ole">
            <p:oleObj spid="_x0000_s114690" name="Equation" r:id="rId4" imgW="1422360" imgH="253800" progId="Equation.3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rules</a:t>
            </a: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2428875" y="2046283"/>
          <a:ext cx="4143375" cy="739775"/>
        </p:xfrm>
        <a:graphic>
          <a:graphicData uri="http://schemas.openxmlformats.org/presentationml/2006/ole">
            <p:oleObj spid="_x0000_s115714" name="Equation" r:id="rId4" imgW="1422360" imgH="253800" progId="Equation.3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  <p:graphicFrame>
        <p:nvGraphicFramePr>
          <p:cNvPr id="73732" name="Content Placeholder 7"/>
          <p:cNvGraphicFramePr>
            <a:graphicFrameLocks noChangeAspect="1"/>
          </p:cNvGraphicFramePr>
          <p:nvPr/>
        </p:nvGraphicFramePr>
        <p:xfrm>
          <a:off x="2555875" y="3160713"/>
          <a:ext cx="4032250" cy="703262"/>
        </p:xfrm>
        <a:graphic>
          <a:graphicData uri="http://schemas.openxmlformats.org/presentationml/2006/ole">
            <p:oleObj spid="_x0000_s115715" name="Equation" r:id="rId5" imgW="138420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 descr="20080903 - Ba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" y="1068388"/>
            <a:ext cx="8569325" cy="65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187450" y="6308725"/>
            <a:ext cx="5400675" cy="215900"/>
          </a:xfrm>
          <a:prstGeom prst="rect">
            <a:avLst/>
          </a:prstGeom>
          <a:solidFill>
            <a:schemeClr val="accent1">
              <a:alpha val="4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508" name="Picture 4" descr="20080903 - Bands with D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068388"/>
            <a:ext cx="8569325" cy="65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ZnO electronic structure</a:t>
            </a:r>
            <a:endParaRPr lang="en-GB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9306E-6 L -3.61111E-6 -0.7026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nimBg="1"/>
      <p:bldP spid="21513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Resonant XES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  <p:graphicFrame>
        <p:nvGraphicFramePr>
          <p:cNvPr id="74755" name="Content Placeholder 7"/>
          <p:cNvGraphicFramePr>
            <a:graphicFrameLocks noChangeAspect="1"/>
          </p:cNvGraphicFramePr>
          <p:nvPr/>
        </p:nvGraphicFramePr>
        <p:xfrm>
          <a:off x="1357290" y="1785926"/>
          <a:ext cx="5992812" cy="1516063"/>
        </p:xfrm>
        <a:graphic>
          <a:graphicData uri="http://schemas.openxmlformats.org/presentationml/2006/ole">
            <p:oleObj spid="_x0000_s111618" name="Equation" r:id="rId3" imgW="2057400" imgH="520560" progId="Equation.3">
              <p:embed/>
            </p:oleObj>
          </a:graphicData>
        </a:graphic>
      </p:graphicFrame>
      <p:graphicFrame>
        <p:nvGraphicFramePr>
          <p:cNvPr id="107524" name="Content Placeholder 7"/>
          <p:cNvGraphicFramePr>
            <a:graphicFrameLocks noChangeAspect="1"/>
          </p:cNvGraphicFramePr>
          <p:nvPr/>
        </p:nvGraphicFramePr>
        <p:xfrm>
          <a:off x="785786" y="3857628"/>
          <a:ext cx="7288212" cy="2219325"/>
        </p:xfrm>
        <a:graphic>
          <a:graphicData uri="http://schemas.openxmlformats.org/presentationml/2006/ole">
            <p:oleObj spid="_x0000_s111619" name="Equation" r:id="rId4" imgW="2501640" imgH="76176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Spectroscopy</a:t>
            </a: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2640013" y="2889250"/>
          <a:ext cx="3719512" cy="731838"/>
        </p:xfrm>
        <a:graphic>
          <a:graphicData uri="http://schemas.openxmlformats.org/presentationml/2006/ole">
            <p:oleObj spid="_x0000_s118786" name="Equation" r:id="rId4" imgW="1549080" imgH="304560" progId="Equation.3">
              <p:embed/>
            </p:oleObj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X-ray absorption (XAS)</a:t>
            </a:r>
            <a:endParaRPr lang="en-GB" smtClean="0"/>
          </a:p>
        </p:txBody>
      </p:sp>
      <p:sp>
        <p:nvSpPr>
          <p:cNvPr id="10259" name="Rectangle 5"/>
          <p:cNvSpPr>
            <a:spLocks noChangeArrowheads="1"/>
          </p:cNvSpPr>
          <p:nvPr/>
        </p:nvSpPr>
        <p:spPr bwMode="auto">
          <a:xfrm>
            <a:off x="3309938" y="1700213"/>
            <a:ext cx="1524000" cy="9906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0" name="Rectangle 6"/>
          <p:cNvSpPr>
            <a:spLocks noChangeArrowheads="1"/>
          </p:cNvSpPr>
          <p:nvPr/>
        </p:nvSpPr>
        <p:spPr bwMode="auto">
          <a:xfrm>
            <a:off x="3309938" y="3071813"/>
            <a:ext cx="1524000" cy="5334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1" name="Line 7"/>
          <p:cNvSpPr>
            <a:spLocks noChangeShapeType="1"/>
          </p:cNvSpPr>
          <p:nvPr/>
        </p:nvSpPr>
        <p:spPr bwMode="auto">
          <a:xfrm>
            <a:off x="3309938" y="39100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8"/>
          <p:cNvSpPr>
            <a:spLocks noChangeShapeType="1"/>
          </p:cNvSpPr>
          <p:nvPr/>
        </p:nvSpPr>
        <p:spPr bwMode="auto">
          <a:xfrm>
            <a:off x="3309938" y="40624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10"/>
          <p:cNvSpPr>
            <a:spLocks noChangeShapeType="1"/>
          </p:cNvSpPr>
          <p:nvPr/>
        </p:nvSpPr>
        <p:spPr bwMode="auto">
          <a:xfrm>
            <a:off x="3309938" y="42148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Oval 11"/>
          <p:cNvSpPr>
            <a:spLocks noChangeArrowheads="1"/>
          </p:cNvSpPr>
          <p:nvPr/>
        </p:nvSpPr>
        <p:spPr bwMode="auto">
          <a:xfrm>
            <a:off x="3919538" y="61198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6" name="Line 12"/>
          <p:cNvSpPr>
            <a:spLocks noChangeShapeType="1"/>
          </p:cNvSpPr>
          <p:nvPr/>
        </p:nvSpPr>
        <p:spPr bwMode="auto">
          <a:xfrm>
            <a:off x="3081338" y="284321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Text Box 13"/>
          <p:cNvSpPr txBox="1">
            <a:spLocks noChangeArrowheads="1"/>
          </p:cNvSpPr>
          <p:nvPr/>
        </p:nvSpPr>
        <p:spPr bwMode="auto">
          <a:xfrm>
            <a:off x="2700338" y="2617788"/>
            <a:ext cx="44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 Unicode MS" pitchFamily="34" charset="-128"/>
              </a:rPr>
              <a:t>E</a:t>
            </a:r>
            <a:r>
              <a:rPr lang="en-US" sz="2400" baseline="-25000">
                <a:latin typeface="Arial Unicode MS" pitchFamily="34" charset="-128"/>
              </a:rPr>
              <a:t>f</a:t>
            </a:r>
            <a:endParaRPr lang="en-AU" sz="2400" baseline="-25000">
              <a:latin typeface="Arial Unicode MS" pitchFamily="34" charset="-128"/>
            </a:endParaRPr>
          </a:p>
        </p:txBody>
      </p:sp>
      <p:sp>
        <p:nvSpPr>
          <p:cNvPr id="10268" name="Oval 14"/>
          <p:cNvSpPr>
            <a:spLocks noChangeArrowheads="1"/>
          </p:cNvSpPr>
          <p:nvPr/>
        </p:nvSpPr>
        <p:spPr bwMode="auto">
          <a:xfrm>
            <a:off x="4138613" y="61198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4" name="AutoShape 25"/>
          <p:cNvSpPr>
            <a:spLocks/>
          </p:cNvSpPr>
          <p:nvPr/>
        </p:nvSpPr>
        <p:spPr bwMode="auto">
          <a:xfrm>
            <a:off x="5711825" y="1700213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5" name="AutoShape 26"/>
          <p:cNvSpPr>
            <a:spLocks/>
          </p:cNvSpPr>
          <p:nvPr/>
        </p:nvSpPr>
        <p:spPr bwMode="auto">
          <a:xfrm>
            <a:off x="5711825" y="3071813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6" name="Text Box 27"/>
          <p:cNvSpPr txBox="1">
            <a:spLocks noChangeArrowheads="1"/>
          </p:cNvSpPr>
          <p:nvPr/>
        </p:nvSpPr>
        <p:spPr bwMode="auto">
          <a:xfrm>
            <a:off x="6045200" y="1928813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Empty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10247" name="Text Box 28"/>
          <p:cNvSpPr txBox="1">
            <a:spLocks noChangeArrowheads="1"/>
          </p:cNvSpPr>
          <p:nvPr/>
        </p:nvSpPr>
        <p:spPr bwMode="auto">
          <a:xfrm>
            <a:off x="6034088" y="436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Filled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2843213" y="4500570"/>
            <a:ext cx="914400" cy="947330"/>
            <a:chOff x="2843213" y="4816883"/>
            <a:chExt cx="914400" cy="947330"/>
          </a:xfrm>
        </p:grpSpPr>
        <p:sp>
          <p:nvSpPr>
            <p:cNvPr id="232451" name="Freeform 3"/>
            <p:cNvSpPr>
              <a:spLocks/>
            </p:cNvSpPr>
            <p:nvPr/>
          </p:nvSpPr>
          <p:spPr bwMode="auto">
            <a:xfrm>
              <a:off x="2843213" y="5180013"/>
              <a:ext cx="914400" cy="584200"/>
            </a:xfrm>
            <a:custGeom>
              <a:avLst/>
              <a:gdLst>
                <a:gd name="T0" fmla="*/ 0 w 1488"/>
                <a:gd name="T1" fmla="*/ 2147483647 h 536"/>
                <a:gd name="T2" fmla="*/ 2147483647 w 1488"/>
                <a:gd name="T3" fmla="*/ 2147483647 h 536"/>
                <a:gd name="T4" fmla="*/ 2147483647 w 1488"/>
                <a:gd name="T5" fmla="*/ 2147483647 h 536"/>
                <a:gd name="T6" fmla="*/ 2147483647 w 1488"/>
                <a:gd name="T7" fmla="*/ 2147483647 h 536"/>
                <a:gd name="T8" fmla="*/ 2147483647 w 1488"/>
                <a:gd name="T9" fmla="*/ 2147483647 h 536"/>
                <a:gd name="T10" fmla="*/ 2147483647 w 1488"/>
                <a:gd name="T11" fmla="*/ 2147483647 h 536"/>
                <a:gd name="T12" fmla="*/ 2147483647 w 1488"/>
                <a:gd name="T13" fmla="*/ 2147483647 h 536"/>
                <a:gd name="T14" fmla="*/ 2147483647 w 1488"/>
                <a:gd name="T15" fmla="*/ 2147483647 h 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8"/>
                <a:gd name="T25" fmla="*/ 0 h 536"/>
                <a:gd name="T26" fmla="*/ 1488 w 1488"/>
                <a:gd name="T27" fmla="*/ 536 h 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8" h="536">
                  <a:moveTo>
                    <a:pt x="0" y="320"/>
                  </a:moveTo>
                  <a:cubicBezTo>
                    <a:pt x="40" y="160"/>
                    <a:pt x="80" y="0"/>
                    <a:pt x="144" y="32"/>
                  </a:cubicBezTo>
                  <a:cubicBezTo>
                    <a:pt x="208" y="64"/>
                    <a:pt x="304" y="504"/>
                    <a:pt x="384" y="512"/>
                  </a:cubicBezTo>
                  <a:cubicBezTo>
                    <a:pt x="464" y="520"/>
                    <a:pt x="544" y="80"/>
                    <a:pt x="624" y="80"/>
                  </a:cubicBezTo>
                  <a:cubicBezTo>
                    <a:pt x="704" y="80"/>
                    <a:pt x="784" y="512"/>
                    <a:pt x="864" y="512"/>
                  </a:cubicBezTo>
                  <a:cubicBezTo>
                    <a:pt x="944" y="512"/>
                    <a:pt x="1032" y="80"/>
                    <a:pt x="1104" y="80"/>
                  </a:cubicBezTo>
                  <a:cubicBezTo>
                    <a:pt x="1176" y="80"/>
                    <a:pt x="1232" y="488"/>
                    <a:pt x="1296" y="512"/>
                  </a:cubicBezTo>
                  <a:cubicBezTo>
                    <a:pt x="1360" y="536"/>
                    <a:pt x="1424" y="380"/>
                    <a:pt x="1488" y="22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032116" y="4816883"/>
            <a:ext cx="468314" cy="398067"/>
          </p:xfrm>
          <a:graphic>
            <a:graphicData uri="http://schemas.openxmlformats.org/presentationml/2006/ole">
              <p:oleObj spid="_x0000_s75778" name="Equation" r:id="rId3" imgW="253800" imgH="215640" progId="Equation.3">
                <p:embed/>
              </p:oleObj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357290" y="2571744"/>
          <a:ext cx="428628" cy="612326"/>
        </p:xfrm>
        <a:graphic>
          <a:graphicData uri="http://schemas.openxmlformats.org/presentationml/2006/ole">
            <p:oleObj spid="_x0000_s75779" name="Equation" r:id="rId4" imgW="177480" imgH="253800" progId="Equation.3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274744" y="2571750"/>
          <a:ext cx="582612" cy="612775"/>
        </p:xfrm>
        <a:graphic>
          <a:graphicData uri="http://schemas.openxmlformats.org/presentationml/2006/ole">
            <p:oleObj spid="_x0000_s75780" name="Equation" r:id="rId5" imgW="2412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8.33333E-7 -0.4664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X-ray absorption (XAS)</a:t>
            </a:r>
            <a:endParaRPr lang="en-GB" smtClean="0"/>
          </a:p>
        </p:txBody>
      </p:sp>
      <p:sp>
        <p:nvSpPr>
          <p:cNvPr id="10259" name="Rectangle 5"/>
          <p:cNvSpPr>
            <a:spLocks noChangeArrowheads="1"/>
          </p:cNvSpPr>
          <p:nvPr/>
        </p:nvSpPr>
        <p:spPr bwMode="auto">
          <a:xfrm>
            <a:off x="3309938" y="1700213"/>
            <a:ext cx="1524000" cy="9906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0" name="Rectangle 6"/>
          <p:cNvSpPr>
            <a:spLocks noChangeArrowheads="1"/>
          </p:cNvSpPr>
          <p:nvPr/>
        </p:nvSpPr>
        <p:spPr bwMode="auto">
          <a:xfrm>
            <a:off x="3309938" y="3071813"/>
            <a:ext cx="1524000" cy="53340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1" name="Line 7"/>
          <p:cNvSpPr>
            <a:spLocks noChangeShapeType="1"/>
          </p:cNvSpPr>
          <p:nvPr/>
        </p:nvSpPr>
        <p:spPr bwMode="auto">
          <a:xfrm>
            <a:off x="3309938" y="39100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2" name="Line 8"/>
          <p:cNvSpPr>
            <a:spLocks noChangeShapeType="1"/>
          </p:cNvSpPr>
          <p:nvPr/>
        </p:nvSpPr>
        <p:spPr bwMode="auto">
          <a:xfrm>
            <a:off x="3309938" y="40624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Line 10"/>
          <p:cNvSpPr>
            <a:spLocks noChangeShapeType="1"/>
          </p:cNvSpPr>
          <p:nvPr/>
        </p:nvSpPr>
        <p:spPr bwMode="auto">
          <a:xfrm>
            <a:off x="3309938" y="4214813"/>
            <a:ext cx="152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Oval 11"/>
          <p:cNvSpPr>
            <a:spLocks noChangeArrowheads="1"/>
          </p:cNvSpPr>
          <p:nvPr/>
        </p:nvSpPr>
        <p:spPr bwMode="auto">
          <a:xfrm>
            <a:off x="3919538" y="61198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66" name="Line 12"/>
          <p:cNvSpPr>
            <a:spLocks noChangeShapeType="1"/>
          </p:cNvSpPr>
          <p:nvPr/>
        </p:nvSpPr>
        <p:spPr bwMode="auto">
          <a:xfrm>
            <a:off x="3081338" y="284321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Text Box 13"/>
          <p:cNvSpPr txBox="1">
            <a:spLocks noChangeArrowheads="1"/>
          </p:cNvSpPr>
          <p:nvPr/>
        </p:nvSpPr>
        <p:spPr bwMode="auto">
          <a:xfrm>
            <a:off x="2700338" y="2617788"/>
            <a:ext cx="44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 Unicode MS" pitchFamily="34" charset="-128"/>
              </a:rPr>
              <a:t>E</a:t>
            </a:r>
            <a:r>
              <a:rPr lang="en-US" sz="2400" baseline="-25000">
                <a:latin typeface="Arial Unicode MS" pitchFamily="34" charset="-128"/>
              </a:rPr>
              <a:t>f</a:t>
            </a:r>
            <a:endParaRPr lang="en-AU" sz="2400" baseline="-25000">
              <a:latin typeface="Arial Unicode MS" pitchFamily="34" charset="-128"/>
            </a:endParaRPr>
          </a:p>
        </p:txBody>
      </p:sp>
      <p:sp>
        <p:nvSpPr>
          <p:cNvPr id="10268" name="Oval 14"/>
          <p:cNvSpPr>
            <a:spLocks noChangeArrowheads="1"/>
          </p:cNvSpPr>
          <p:nvPr/>
        </p:nvSpPr>
        <p:spPr bwMode="auto">
          <a:xfrm>
            <a:off x="4138613" y="61198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4" name="AutoShape 25"/>
          <p:cNvSpPr>
            <a:spLocks/>
          </p:cNvSpPr>
          <p:nvPr/>
        </p:nvSpPr>
        <p:spPr bwMode="auto">
          <a:xfrm>
            <a:off x="5711825" y="1700213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5" name="AutoShape 26"/>
          <p:cNvSpPr>
            <a:spLocks/>
          </p:cNvSpPr>
          <p:nvPr/>
        </p:nvSpPr>
        <p:spPr bwMode="auto">
          <a:xfrm>
            <a:off x="5711825" y="3071813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246" name="Text Box 27"/>
          <p:cNvSpPr txBox="1">
            <a:spLocks noChangeArrowheads="1"/>
          </p:cNvSpPr>
          <p:nvPr/>
        </p:nvSpPr>
        <p:spPr bwMode="auto">
          <a:xfrm>
            <a:off x="6045200" y="1928813"/>
            <a:ext cx="104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Empty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10247" name="Text Box 28"/>
          <p:cNvSpPr txBox="1">
            <a:spLocks noChangeArrowheads="1"/>
          </p:cNvSpPr>
          <p:nvPr/>
        </p:nvSpPr>
        <p:spPr bwMode="auto">
          <a:xfrm>
            <a:off x="6034088" y="4367213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NZ" sz="2400">
                <a:latin typeface="Arial Unicode MS" pitchFamily="34" charset="-128"/>
              </a:rPr>
              <a:t>Filled</a:t>
            </a:r>
            <a:endParaRPr lang="en-US" sz="2400">
              <a:latin typeface="Arial Unicode MS" pitchFamily="34" charset="-128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09/09/28</a:t>
            </a:r>
            <a:endParaRPr lang="en-GB"/>
          </a:p>
        </p:txBody>
      </p:sp>
      <p:grpSp>
        <p:nvGrpSpPr>
          <p:cNvPr id="2" name="Group 19"/>
          <p:cNvGrpSpPr/>
          <p:nvPr/>
        </p:nvGrpSpPr>
        <p:grpSpPr>
          <a:xfrm>
            <a:off x="2843213" y="4500563"/>
            <a:ext cx="914400" cy="947337"/>
            <a:chOff x="2843213" y="4816876"/>
            <a:chExt cx="914400" cy="947337"/>
          </a:xfrm>
        </p:grpSpPr>
        <p:sp>
          <p:nvSpPr>
            <p:cNvPr id="232451" name="Freeform 3"/>
            <p:cNvSpPr>
              <a:spLocks/>
            </p:cNvSpPr>
            <p:nvPr/>
          </p:nvSpPr>
          <p:spPr bwMode="auto">
            <a:xfrm>
              <a:off x="2843213" y="5180013"/>
              <a:ext cx="914400" cy="584200"/>
            </a:xfrm>
            <a:custGeom>
              <a:avLst/>
              <a:gdLst>
                <a:gd name="T0" fmla="*/ 0 w 1488"/>
                <a:gd name="T1" fmla="*/ 2147483647 h 536"/>
                <a:gd name="T2" fmla="*/ 2147483647 w 1488"/>
                <a:gd name="T3" fmla="*/ 2147483647 h 536"/>
                <a:gd name="T4" fmla="*/ 2147483647 w 1488"/>
                <a:gd name="T5" fmla="*/ 2147483647 h 536"/>
                <a:gd name="T6" fmla="*/ 2147483647 w 1488"/>
                <a:gd name="T7" fmla="*/ 2147483647 h 536"/>
                <a:gd name="T8" fmla="*/ 2147483647 w 1488"/>
                <a:gd name="T9" fmla="*/ 2147483647 h 536"/>
                <a:gd name="T10" fmla="*/ 2147483647 w 1488"/>
                <a:gd name="T11" fmla="*/ 2147483647 h 536"/>
                <a:gd name="T12" fmla="*/ 2147483647 w 1488"/>
                <a:gd name="T13" fmla="*/ 2147483647 h 536"/>
                <a:gd name="T14" fmla="*/ 2147483647 w 1488"/>
                <a:gd name="T15" fmla="*/ 2147483647 h 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88"/>
                <a:gd name="T25" fmla="*/ 0 h 536"/>
                <a:gd name="T26" fmla="*/ 1488 w 1488"/>
                <a:gd name="T27" fmla="*/ 536 h 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88" h="536">
                  <a:moveTo>
                    <a:pt x="0" y="320"/>
                  </a:moveTo>
                  <a:cubicBezTo>
                    <a:pt x="40" y="160"/>
                    <a:pt x="80" y="0"/>
                    <a:pt x="144" y="32"/>
                  </a:cubicBezTo>
                  <a:cubicBezTo>
                    <a:pt x="208" y="64"/>
                    <a:pt x="304" y="504"/>
                    <a:pt x="384" y="512"/>
                  </a:cubicBezTo>
                  <a:cubicBezTo>
                    <a:pt x="464" y="520"/>
                    <a:pt x="544" y="80"/>
                    <a:pt x="624" y="80"/>
                  </a:cubicBezTo>
                  <a:cubicBezTo>
                    <a:pt x="704" y="80"/>
                    <a:pt x="784" y="512"/>
                    <a:pt x="864" y="512"/>
                  </a:cubicBezTo>
                  <a:cubicBezTo>
                    <a:pt x="944" y="512"/>
                    <a:pt x="1032" y="80"/>
                    <a:pt x="1104" y="80"/>
                  </a:cubicBezTo>
                  <a:cubicBezTo>
                    <a:pt x="1176" y="80"/>
                    <a:pt x="1232" y="488"/>
                    <a:pt x="1296" y="512"/>
                  </a:cubicBezTo>
                  <a:cubicBezTo>
                    <a:pt x="1360" y="536"/>
                    <a:pt x="1424" y="380"/>
                    <a:pt x="1488" y="22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008313" y="4816876"/>
            <a:ext cx="515937" cy="398462"/>
          </p:xfrm>
          <a:graphic>
            <a:graphicData uri="http://schemas.openxmlformats.org/presentationml/2006/ole">
              <p:oleObj spid="_x0000_s105474" name="Equation" r:id="rId3" imgW="279360" imgH="215640" progId="Equation.3">
                <p:embed/>
              </p:oleObj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357290" y="2571744"/>
          <a:ext cx="428628" cy="612326"/>
        </p:xfrm>
        <a:graphic>
          <a:graphicData uri="http://schemas.openxmlformats.org/presentationml/2006/ole">
            <p:oleObj spid="_x0000_s105475" name="Equation" r:id="rId4" imgW="177480" imgH="253800" progId="Equation.3">
              <p:embed/>
            </p:oleObj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274744" y="2571750"/>
          <a:ext cx="582612" cy="612775"/>
        </p:xfrm>
        <a:graphic>
          <a:graphicData uri="http://schemas.openxmlformats.org/presentationml/2006/ole">
            <p:oleObj spid="_x0000_s105476" name="Equation" r:id="rId5" imgW="2412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8.33333E-7 -0.5504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bu_powerpoint_template</Template>
  <TotalTime>13787</TotalTime>
  <Words>709</Words>
  <Application>Microsoft Office PowerPoint</Application>
  <PresentationFormat>On-screen Show (4:3)</PresentationFormat>
  <Paragraphs>271</Paragraphs>
  <Slides>65</Slides>
  <Notes>11</Notes>
  <HiddenSlides>13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Blank Presentation</vt:lpstr>
      <vt:lpstr>Microsoft Equation 3.0</vt:lpstr>
      <vt:lpstr>Band structure information from soft x-ray spectroscopy</vt:lpstr>
      <vt:lpstr>Materials World Network</vt:lpstr>
      <vt:lpstr>NML at BU</vt:lpstr>
      <vt:lpstr>NML at BU</vt:lpstr>
      <vt:lpstr>NML at BU</vt:lpstr>
      <vt:lpstr>Spectroscopy</vt:lpstr>
      <vt:lpstr>Spectroscopy</vt:lpstr>
      <vt:lpstr>X-ray absorption (XAS)</vt:lpstr>
      <vt:lpstr>X-ray absorption (XAS)</vt:lpstr>
      <vt:lpstr>Site selectivity</vt:lpstr>
      <vt:lpstr>Typical XAS</vt:lpstr>
      <vt:lpstr>XAS</vt:lpstr>
      <vt:lpstr>ZnO XAS</vt:lpstr>
      <vt:lpstr>Zinc oxide</vt:lpstr>
      <vt:lpstr>Zinc oxide</vt:lpstr>
      <vt:lpstr>ZnO electronic structure</vt:lpstr>
      <vt:lpstr>ZnO electronic structure</vt:lpstr>
      <vt:lpstr>Zinc oxide</vt:lpstr>
      <vt:lpstr>ZnO electronic structure</vt:lpstr>
      <vt:lpstr>Dipole approximation</vt:lpstr>
      <vt:lpstr>ZnO electronic structure</vt:lpstr>
      <vt:lpstr>ZnO electronic structure</vt:lpstr>
      <vt:lpstr>ZnO XAS</vt:lpstr>
      <vt:lpstr>ZnO anisotropy</vt:lpstr>
      <vt:lpstr>ZnO anisotropy</vt:lpstr>
      <vt:lpstr>Orbital selection</vt:lpstr>
      <vt:lpstr>ZnO anisotropy</vt:lpstr>
      <vt:lpstr>ZnO XAS</vt:lpstr>
      <vt:lpstr>X-ray emission (XES)</vt:lpstr>
      <vt:lpstr>XES</vt:lpstr>
      <vt:lpstr>XES</vt:lpstr>
      <vt:lpstr>Dipole approximation</vt:lpstr>
      <vt:lpstr>ZnO XAS and XES</vt:lpstr>
      <vt:lpstr>ZnO XAS and XES</vt:lpstr>
      <vt:lpstr>ZnO XAS and XES</vt:lpstr>
      <vt:lpstr>XES anisotropy?</vt:lpstr>
      <vt:lpstr>XES and XPS</vt:lpstr>
      <vt:lpstr>XAS and XES</vt:lpstr>
      <vt:lpstr>Selection rules</vt:lpstr>
      <vt:lpstr>Resonant x-ray emission (RXES)</vt:lpstr>
      <vt:lpstr>RXES</vt:lpstr>
      <vt:lpstr>RXES = coherent and incoherent XES</vt:lpstr>
      <vt:lpstr>RXES</vt:lpstr>
      <vt:lpstr>RXES</vt:lpstr>
      <vt:lpstr>RXES</vt:lpstr>
      <vt:lpstr>ZnO anisotropy</vt:lpstr>
      <vt:lpstr>ZnO RXES</vt:lpstr>
      <vt:lpstr>ZnO RXES</vt:lpstr>
      <vt:lpstr>ZnO RXES</vt:lpstr>
      <vt:lpstr>ZnO electronic structure</vt:lpstr>
      <vt:lpstr>ZnO pxy band structure</vt:lpstr>
      <vt:lpstr>ZnO pz band structure</vt:lpstr>
      <vt:lpstr>Phys. Rev. B 78, 155114 (2008)</vt:lpstr>
      <vt:lpstr>Slide 54</vt:lpstr>
      <vt:lpstr>X-ray photoemission (XPS)</vt:lpstr>
      <vt:lpstr>X-ray photoemission (XPS)</vt:lpstr>
      <vt:lpstr>Angle resolved XPS (ARPES)</vt:lpstr>
      <vt:lpstr>ZnO RXES</vt:lpstr>
      <vt:lpstr>X-ray absorption (XAS)</vt:lpstr>
      <vt:lpstr>X-ray emission (XES)</vt:lpstr>
      <vt:lpstr>ZnO electronic structure</vt:lpstr>
      <vt:lpstr>Dipole approximation</vt:lpstr>
      <vt:lpstr>Selection rules</vt:lpstr>
      <vt:lpstr>ZnO electronic structure</vt:lpstr>
      <vt:lpstr>Resonant XES</vt:lpstr>
    </vt:vector>
  </TitlesOfParts>
  <Company>Victoria University of Wellington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Full Name</dc:creator>
  <cp:lastModifiedBy>Andrew Preston</cp:lastModifiedBy>
  <cp:revision>221</cp:revision>
  <dcterms:created xsi:type="dcterms:W3CDTF">2008-09-01T22:23:52Z</dcterms:created>
  <dcterms:modified xsi:type="dcterms:W3CDTF">2009-09-28T14:58:28Z</dcterms:modified>
</cp:coreProperties>
</file>