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27756"/>
            <a:ext cx="8825658" cy="2677648"/>
          </a:xfrm>
        </p:spPr>
        <p:txBody>
          <a:bodyPr/>
          <a:lstStyle/>
          <a:p>
            <a:r>
              <a:rPr lang="en-US" dirty="0" smtClean="0"/>
              <a:t>Image Encryption </a:t>
            </a:r>
            <a:br>
              <a:rPr lang="en-US" dirty="0" smtClean="0"/>
            </a:br>
            <a:r>
              <a:rPr lang="en-US" sz="3600" dirty="0" smtClean="0"/>
              <a:t>Using </a:t>
            </a:r>
            <a:br>
              <a:rPr lang="en-US" sz="3600" dirty="0" smtClean="0"/>
            </a:br>
            <a:r>
              <a:rPr lang="en-US" sz="2800" dirty="0" smtClean="0"/>
              <a:t>Matrix</a:t>
            </a:r>
            <a:r>
              <a:rPr lang="en-US" sz="3600" dirty="0" smtClean="0"/>
              <a:t> </a:t>
            </a:r>
            <a:r>
              <a:rPr lang="en-US" sz="2400" dirty="0" smtClean="0"/>
              <a:t>Transmutation</a:t>
            </a:r>
            <a:endParaRPr lang="en-US" dirty="0"/>
          </a:p>
        </p:txBody>
      </p:sp>
      <p:sp>
        <p:nvSpPr>
          <p:cNvPr id="3" name="Subtitle 2"/>
          <p:cNvSpPr>
            <a:spLocks noGrp="1"/>
          </p:cNvSpPr>
          <p:nvPr>
            <p:ph type="subTitle" idx="1"/>
          </p:nvPr>
        </p:nvSpPr>
        <p:spPr>
          <a:xfrm>
            <a:off x="1489805" y="4056846"/>
            <a:ext cx="9650420" cy="1403796"/>
          </a:xfrm>
        </p:spPr>
        <p:txBody>
          <a:bodyPr>
            <a:noAutofit/>
          </a:bodyPr>
          <a:lstStyle/>
          <a:p>
            <a:pPr algn="r"/>
            <a:r>
              <a:rPr lang="en-US" sz="1600" b="1" dirty="0" smtClean="0"/>
              <a:t>Submitted BY:</a:t>
            </a:r>
            <a:br>
              <a:rPr lang="en-US" sz="1600" b="1" dirty="0" smtClean="0"/>
            </a:br>
            <a:endParaRPr lang="en-US" sz="1600" b="1" dirty="0" smtClean="0"/>
          </a:p>
          <a:p>
            <a:pPr algn="r"/>
            <a:r>
              <a:rPr lang="en-US" sz="1600" b="1" dirty="0" smtClean="0"/>
              <a:t>Mahendra </a:t>
            </a:r>
            <a:r>
              <a:rPr lang="en-US" sz="1600" b="1" dirty="0" smtClean="0"/>
              <a:t>kumar (2012ecs53)</a:t>
            </a:r>
            <a:endParaRPr lang="en-US" sz="1600" b="1" dirty="0" smtClean="0"/>
          </a:p>
          <a:p>
            <a:pPr algn="r"/>
            <a:r>
              <a:rPr lang="en-US" sz="1600" b="1" dirty="0" smtClean="0"/>
              <a:t>Rahul </a:t>
            </a:r>
            <a:r>
              <a:rPr lang="en-US" sz="1600" b="1" dirty="0" smtClean="0"/>
              <a:t>Mishra (2012ecs01)</a:t>
            </a:r>
            <a:endParaRPr lang="en-US" sz="1600" b="1" dirty="0" smtClean="0"/>
          </a:p>
          <a:p>
            <a:pPr algn="r"/>
            <a:r>
              <a:rPr lang="en-US" sz="1600" b="1" dirty="0" smtClean="0"/>
              <a:t>Sumit </a:t>
            </a:r>
            <a:r>
              <a:rPr lang="en-US" sz="1600" b="1" dirty="0" smtClean="0"/>
              <a:t>jha (2012ecs11)</a:t>
            </a:r>
            <a:endParaRPr lang="en-US" sz="1600" b="1" dirty="0"/>
          </a:p>
        </p:txBody>
      </p:sp>
    </p:spTree>
    <p:extLst>
      <p:ext uri="{BB962C8B-B14F-4D97-AF65-F5344CB8AC3E}">
        <p14:creationId xmlns:p14="http://schemas.microsoft.com/office/powerpoint/2010/main" val="1458326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Data flow diagram</a:t>
            </a:r>
            <a:endParaRPr lang="en-US" dirty="0"/>
          </a:p>
        </p:txBody>
      </p:sp>
      <p:pic>
        <p:nvPicPr>
          <p:cNvPr id="2050" name="Picture 2" descr="aes-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053" y="2325557"/>
            <a:ext cx="6583074" cy="434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907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408" y="3716868"/>
            <a:ext cx="8761413" cy="706964"/>
          </a:xfrm>
        </p:spPr>
        <p:txBody>
          <a:bodyPr/>
          <a:lstStyle/>
          <a:p>
            <a:pPr algn="ctr"/>
            <a:r>
              <a:rPr lang="en-US" b="1" dirty="0" smtClean="0">
                <a:solidFill>
                  <a:schemeClr val="tx1">
                    <a:lumMod val="75000"/>
                    <a:lumOff val="25000"/>
                  </a:schemeClr>
                </a:solidFill>
              </a:rPr>
              <a:t>DES Data Flow Diagram</a:t>
            </a:r>
            <a:endParaRPr lang="en-US" b="1" dirty="0">
              <a:solidFill>
                <a:schemeClr val="tx1">
                  <a:lumMod val="75000"/>
                  <a:lumOff val="25000"/>
                </a:schemeClr>
              </a:solidFill>
            </a:endParaRPr>
          </a:p>
        </p:txBody>
      </p:sp>
    </p:spTree>
    <p:extLst>
      <p:ext uri="{BB962C8B-B14F-4D97-AF65-F5344CB8AC3E}">
        <p14:creationId xmlns:p14="http://schemas.microsoft.com/office/powerpoint/2010/main" val="1325414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603" y="441122"/>
            <a:ext cx="7842851" cy="6416878"/>
          </a:xfrm>
          <a:prstGeom prst="rect">
            <a:avLst/>
          </a:prstGeom>
        </p:spPr>
      </p:pic>
    </p:spTree>
    <p:extLst>
      <p:ext uri="{BB962C8B-B14F-4D97-AF65-F5344CB8AC3E}">
        <p14:creationId xmlns:p14="http://schemas.microsoft.com/office/powerpoint/2010/main" val="3476781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3DES Data Flow Diagram</a:t>
            </a:r>
            <a:endParaRPr lang="en-US" dirty="0"/>
          </a:p>
        </p:txBody>
      </p:sp>
      <p:pic>
        <p:nvPicPr>
          <p:cNvPr id="3074" name="Picture 2" descr="panel7_3des"/>
          <p:cNvPicPr>
            <a:picLocks noChangeAspect="1" noChangeArrowheads="1"/>
          </p:cNvPicPr>
          <p:nvPr/>
        </p:nvPicPr>
        <p:blipFill>
          <a:blip r:embed="rId2">
            <a:extLst>
              <a:ext uri="{28A0092B-C50C-407E-A947-70E740481C1C}">
                <a14:useLocalDpi xmlns:a14="http://schemas.microsoft.com/office/drawing/2010/main" val="0"/>
              </a:ext>
            </a:extLst>
          </a:blip>
          <a:srcRect l="-789" t="8844"/>
          <a:stretch>
            <a:fillRect/>
          </a:stretch>
        </p:blipFill>
        <p:spPr bwMode="auto">
          <a:xfrm>
            <a:off x="2077869" y="2364350"/>
            <a:ext cx="6421895" cy="449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964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Blowfish Data Flow Diagram</a:t>
            </a:r>
            <a:endParaRPr lang="en-US" dirty="0"/>
          </a:p>
        </p:txBody>
      </p:sp>
      <p:pic>
        <p:nvPicPr>
          <p:cNvPr id="4098" name="Picture 2" descr="250px-BlowfishF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72" y="2136016"/>
            <a:ext cx="5440074" cy="472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956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of Various Encryption </a:t>
            </a:r>
            <a:br>
              <a:rPr lang="en-US" dirty="0" smtClean="0"/>
            </a:br>
            <a:r>
              <a:rPr lang="en-US" dirty="0" smtClean="0"/>
              <a:t>Schemes</a:t>
            </a:r>
            <a:endParaRPr lang="en-US" dirty="0"/>
          </a:p>
        </p:txBody>
      </p:sp>
      <p:pic>
        <p:nvPicPr>
          <p:cNvPr id="3" name="Picture 2" descr="C:\Users\rahul\AppData\Local\Microsoft\Windows\INetCache\Content.Word\Screenshot (31).png"/>
          <p:cNvPicPr/>
          <p:nvPr/>
        </p:nvPicPr>
        <p:blipFill>
          <a:blip r:embed="rId2">
            <a:extLst>
              <a:ext uri="{28A0092B-C50C-407E-A947-70E740481C1C}">
                <a14:useLocalDpi xmlns:a14="http://schemas.microsoft.com/office/drawing/2010/main" val="0"/>
              </a:ext>
            </a:extLst>
          </a:blip>
          <a:srcRect/>
          <a:stretch>
            <a:fillRect/>
          </a:stretch>
        </p:blipFill>
        <p:spPr bwMode="auto">
          <a:xfrm>
            <a:off x="1154954" y="2584623"/>
            <a:ext cx="9889347" cy="4003213"/>
          </a:xfrm>
          <a:prstGeom prst="rect">
            <a:avLst/>
          </a:prstGeom>
          <a:noFill/>
          <a:ln>
            <a:noFill/>
          </a:ln>
        </p:spPr>
      </p:pic>
    </p:spTree>
    <p:extLst>
      <p:ext uri="{BB962C8B-B14F-4D97-AF65-F5344CB8AC3E}">
        <p14:creationId xmlns:p14="http://schemas.microsoft.com/office/powerpoint/2010/main" val="3799539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117" y="3633741"/>
            <a:ext cx="8761413" cy="706964"/>
          </a:xfrm>
        </p:spPr>
        <p:txBody>
          <a:bodyPr/>
          <a:lstStyle/>
          <a:p>
            <a:pPr algn="ctr"/>
            <a:r>
              <a:rPr lang="en-US" b="1" dirty="0" smtClean="0">
                <a:solidFill>
                  <a:schemeClr val="tx1">
                    <a:lumMod val="75000"/>
                    <a:lumOff val="25000"/>
                  </a:schemeClr>
                </a:solidFill>
              </a:rPr>
              <a:t>Image Encryption Using Blowfish Algorithm </a:t>
            </a:r>
            <a:br>
              <a:rPr lang="en-US" b="1" dirty="0" smtClean="0">
                <a:solidFill>
                  <a:schemeClr val="tx1">
                    <a:lumMod val="75000"/>
                    <a:lumOff val="25000"/>
                  </a:schemeClr>
                </a:solidFill>
              </a:rPr>
            </a:br>
            <a:r>
              <a:rPr lang="en-US" b="1" dirty="0" smtClean="0">
                <a:solidFill>
                  <a:schemeClr val="tx1">
                    <a:lumMod val="75000"/>
                    <a:lumOff val="25000"/>
                  </a:schemeClr>
                </a:solidFill>
              </a:rPr>
              <a:t>Along with Matrix Transmutation</a:t>
            </a:r>
            <a:endParaRPr lang="en-US" b="1" dirty="0">
              <a:solidFill>
                <a:schemeClr val="tx1">
                  <a:lumMod val="75000"/>
                  <a:lumOff val="25000"/>
                </a:schemeClr>
              </a:solidFill>
            </a:endParaRPr>
          </a:p>
        </p:txBody>
      </p:sp>
    </p:spTree>
    <p:extLst>
      <p:ext uri="{BB962C8B-B14F-4D97-AF65-F5344CB8AC3E}">
        <p14:creationId xmlns:p14="http://schemas.microsoft.com/office/powerpoint/2010/main" val="4186822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reenshot (25)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57" y="1248497"/>
            <a:ext cx="8662842" cy="52468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62545" y="623455"/>
            <a:ext cx="7772400" cy="646331"/>
          </a:xfrm>
          <a:prstGeom prst="rect">
            <a:avLst/>
          </a:prstGeom>
          <a:noFill/>
        </p:spPr>
        <p:txBody>
          <a:bodyPr wrap="square" rtlCol="0">
            <a:spAutoFit/>
          </a:bodyPr>
          <a:lstStyle/>
          <a:p>
            <a:pPr algn="ctr"/>
            <a:r>
              <a:rPr lang="en-US" b="1" dirty="0"/>
              <a:t>Fig. Image Encryption using Blowfish Algorithm</a:t>
            </a:r>
          </a:p>
          <a:p>
            <a:pPr algn="ctr"/>
            <a:endParaRPr lang="en-US" b="1" dirty="0"/>
          </a:p>
        </p:txBody>
      </p:sp>
    </p:spTree>
    <p:extLst>
      <p:ext uri="{BB962C8B-B14F-4D97-AF65-F5344CB8AC3E}">
        <p14:creationId xmlns:p14="http://schemas.microsoft.com/office/powerpoint/2010/main" val="2412495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f 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55" y="1002289"/>
            <a:ext cx="9804255" cy="55080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55964" y="498764"/>
            <a:ext cx="8832272" cy="369332"/>
          </a:xfrm>
          <a:prstGeom prst="rect">
            <a:avLst/>
          </a:prstGeom>
          <a:noFill/>
        </p:spPr>
        <p:txBody>
          <a:bodyPr wrap="square" rtlCol="0">
            <a:spAutoFit/>
          </a:bodyPr>
          <a:lstStyle/>
          <a:p>
            <a:pPr algn="ctr"/>
            <a:r>
              <a:rPr lang="en-US" b="1" dirty="0"/>
              <a:t>Fig. Histogram of Original Image</a:t>
            </a:r>
          </a:p>
        </p:txBody>
      </p:sp>
    </p:spTree>
    <p:extLst>
      <p:ext uri="{BB962C8B-B14F-4D97-AF65-F5344CB8AC3E}">
        <p14:creationId xmlns:p14="http://schemas.microsoft.com/office/powerpoint/2010/main" val="244059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fter blowf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91" y="1043853"/>
            <a:ext cx="9887382" cy="55547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5964" y="498764"/>
            <a:ext cx="8832272" cy="369332"/>
          </a:xfrm>
          <a:prstGeom prst="rect">
            <a:avLst/>
          </a:prstGeom>
          <a:noFill/>
        </p:spPr>
        <p:txBody>
          <a:bodyPr wrap="square" rtlCol="0">
            <a:spAutoFit/>
          </a:bodyPr>
          <a:lstStyle/>
          <a:p>
            <a:pPr algn="ctr"/>
            <a:r>
              <a:rPr lang="en-US" b="1" dirty="0" smtClean="0"/>
              <a:t>Fig</a:t>
            </a:r>
            <a:r>
              <a:rPr lang="en-US" b="1" dirty="0"/>
              <a:t>. Histogram of Encoded Image (Applying Blowfish Algorithm)</a:t>
            </a:r>
          </a:p>
        </p:txBody>
      </p:sp>
    </p:spTree>
    <p:extLst>
      <p:ext uri="{BB962C8B-B14F-4D97-AF65-F5344CB8AC3E}">
        <p14:creationId xmlns:p14="http://schemas.microsoft.com/office/powerpoint/2010/main" val="1130230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6823" y="669701"/>
            <a:ext cx="10908405" cy="2708434"/>
          </a:xfrm>
          <a:prstGeom prst="rect">
            <a:avLst/>
          </a:prstGeom>
          <a:noFill/>
        </p:spPr>
        <p:txBody>
          <a:bodyPr wrap="square" rtlCol="0">
            <a:spAutoFit/>
          </a:bodyPr>
          <a:lstStyle/>
          <a:p>
            <a:r>
              <a:rPr lang="en-US" sz="4000" dirty="0">
                <a:solidFill>
                  <a:schemeClr val="bg1"/>
                </a:solidFill>
              </a:rPr>
              <a:t>Cryptography </a:t>
            </a:r>
            <a:endParaRPr lang="en-US" sz="4000" dirty="0" smtClean="0">
              <a:solidFill>
                <a:schemeClr val="bg1"/>
              </a:solidFill>
            </a:endParaRPr>
          </a:p>
          <a:p>
            <a:endParaRPr lang="en-US" sz="4000" dirty="0" smtClean="0">
              <a:solidFill>
                <a:schemeClr val="bg1"/>
              </a:solidFill>
            </a:endParaRPr>
          </a:p>
          <a:p>
            <a:r>
              <a:rPr lang="en-US" b="1" dirty="0" smtClean="0">
                <a:solidFill>
                  <a:schemeClr val="bg1"/>
                </a:solidFill>
              </a:rPr>
              <a:t>It is </a:t>
            </a:r>
            <a:r>
              <a:rPr lang="en-US" b="1" dirty="0">
                <a:solidFill>
                  <a:schemeClr val="bg1"/>
                </a:solidFill>
              </a:rPr>
              <a:t>usually referred to as "the study of secret", while nowadays is most attached to the definition of encryption. Encryption is the process of converting plain text "unhidden" to a cryptic text "hidden" to secure it against data thieves. This process has another part where cryptic text needs to be decrypted on the other end to be understood. Figure given below shows the simple flow of commonly used encryption algorithms.</a:t>
            </a:r>
            <a:r>
              <a:rPr lang="en-US" b="1" dirty="0"/>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884" y="3378135"/>
            <a:ext cx="3002253" cy="2930199"/>
          </a:xfrm>
          <a:prstGeom prst="rect">
            <a:avLst/>
          </a:prstGeom>
        </p:spPr>
      </p:pic>
    </p:spTree>
    <p:extLst>
      <p:ext uri="{BB962C8B-B14F-4D97-AF65-F5344CB8AC3E}">
        <p14:creationId xmlns:p14="http://schemas.microsoft.com/office/powerpoint/2010/main" val="1856055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ransmutaion_enco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230890"/>
            <a:ext cx="10905691" cy="54528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5964" y="498764"/>
            <a:ext cx="8832272" cy="646331"/>
          </a:xfrm>
          <a:prstGeom prst="rect">
            <a:avLst/>
          </a:prstGeom>
          <a:noFill/>
        </p:spPr>
        <p:txBody>
          <a:bodyPr wrap="square" rtlCol="0">
            <a:spAutoFit/>
          </a:bodyPr>
          <a:lstStyle/>
          <a:p>
            <a:pPr algn="ctr"/>
            <a:r>
              <a:rPr lang="en-US" b="1" dirty="0"/>
              <a:t>Fig. Block formation for Encoded Image (Applying Matrix Transmutation Algorithm over Encoded </a:t>
            </a:r>
            <a:r>
              <a:rPr lang="en-US" b="1" dirty="0" smtClean="0"/>
              <a:t>Image obtained by Blowfish Algorithm)</a:t>
            </a:r>
            <a:endParaRPr lang="en-US" b="1" dirty="0"/>
          </a:p>
        </p:txBody>
      </p:sp>
    </p:spTree>
    <p:extLst>
      <p:ext uri="{BB962C8B-B14F-4D97-AF65-F5344CB8AC3E}">
        <p14:creationId xmlns:p14="http://schemas.microsoft.com/office/powerpoint/2010/main" val="1788914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he_msk\write permitted\project\images\Transmutaion_Encode_reconsolidated.jpg"/>
          <p:cNvPicPr/>
          <p:nvPr/>
        </p:nvPicPr>
        <p:blipFill>
          <a:blip r:embed="rId2">
            <a:extLst>
              <a:ext uri="{28A0092B-C50C-407E-A947-70E740481C1C}">
                <a14:useLocalDpi xmlns:a14="http://schemas.microsoft.com/office/drawing/2010/main" val="0"/>
              </a:ext>
            </a:extLst>
          </a:blip>
          <a:srcRect/>
          <a:stretch>
            <a:fillRect/>
          </a:stretch>
        </p:blipFill>
        <p:spPr bwMode="auto">
          <a:xfrm>
            <a:off x="1330038" y="971549"/>
            <a:ext cx="8742218" cy="5678632"/>
          </a:xfrm>
          <a:prstGeom prst="rect">
            <a:avLst/>
          </a:prstGeom>
          <a:noFill/>
          <a:ln>
            <a:noFill/>
          </a:ln>
        </p:spPr>
      </p:pic>
      <p:sp>
        <p:nvSpPr>
          <p:cNvPr id="3" name="TextBox 2"/>
          <p:cNvSpPr txBox="1"/>
          <p:nvPr/>
        </p:nvSpPr>
        <p:spPr>
          <a:xfrm>
            <a:off x="2057400" y="581891"/>
            <a:ext cx="8014856" cy="646331"/>
          </a:xfrm>
          <a:prstGeom prst="rect">
            <a:avLst/>
          </a:prstGeom>
          <a:noFill/>
        </p:spPr>
        <p:txBody>
          <a:bodyPr wrap="square" rtlCol="0">
            <a:spAutoFit/>
          </a:bodyPr>
          <a:lstStyle/>
          <a:p>
            <a:pPr algn="ctr"/>
            <a:r>
              <a:rPr lang="en-US" b="1" dirty="0"/>
              <a:t>Fig. Encoded Image Applying Matrix Transmutation Algorithm over Encoded </a:t>
            </a:r>
            <a:r>
              <a:rPr lang="en-US" b="1" dirty="0" smtClean="0"/>
              <a:t>Image Obtained </a:t>
            </a:r>
            <a:r>
              <a:rPr lang="en-US" b="1" dirty="0"/>
              <a:t>by Blowfish Algorithm</a:t>
            </a:r>
          </a:p>
        </p:txBody>
      </p:sp>
    </p:spTree>
    <p:extLst>
      <p:ext uri="{BB962C8B-B14F-4D97-AF65-F5344CB8AC3E}">
        <p14:creationId xmlns:p14="http://schemas.microsoft.com/office/powerpoint/2010/main" val="743050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he_msk\write permitted\project\Screenshots\blowfish+mat.png"/>
          <p:cNvPicPr/>
          <p:nvPr/>
        </p:nvPicPr>
        <p:blipFill>
          <a:blip r:embed="rId2">
            <a:extLst>
              <a:ext uri="{28A0092B-C50C-407E-A947-70E740481C1C}">
                <a14:useLocalDpi xmlns:a14="http://schemas.microsoft.com/office/drawing/2010/main" val="0"/>
              </a:ext>
            </a:extLst>
          </a:blip>
          <a:srcRect/>
          <a:stretch>
            <a:fillRect/>
          </a:stretch>
        </p:blipFill>
        <p:spPr bwMode="auto">
          <a:xfrm>
            <a:off x="644236" y="976745"/>
            <a:ext cx="10287000" cy="5527963"/>
          </a:xfrm>
          <a:prstGeom prst="rect">
            <a:avLst/>
          </a:prstGeom>
          <a:noFill/>
          <a:ln>
            <a:noFill/>
          </a:ln>
        </p:spPr>
      </p:pic>
      <p:sp>
        <p:nvSpPr>
          <p:cNvPr id="4" name="Rectangle 3"/>
          <p:cNvSpPr/>
          <p:nvPr/>
        </p:nvSpPr>
        <p:spPr>
          <a:xfrm>
            <a:off x="644236" y="300289"/>
            <a:ext cx="9033164" cy="646331"/>
          </a:xfrm>
          <a:prstGeom prst="rect">
            <a:avLst/>
          </a:prstGeom>
        </p:spPr>
        <p:txBody>
          <a:bodyPr wrap="square">
            <a:spAutoFit/>
          </a:bodyPr>
          <a:lstStyle/>
          <a:p>
            <a:pPr algn="ctr"/>
            <a:r>
              <a:rPr lang="en-US" b="1" dirty="0"/>
              <a:t>Fig. Histogram of Encoded Image (Applying Matrix Transmutation Algorithm over Encoded </a:t>
            </a:r>
            <a:r>
              <a:rPr lang="en-US" b="1" dirty="0" smtClean="0"/>
              <a:t>Image Obtained </a:t>
            </a:r>
            <a:r>
              <a:rPr lang="en-US" b="1" dirty="0"/>
              <a:t>by Blowfish Algorithm)</a:t>
            </a:r>
          </a:p>
        </p:txBody>
      </p:sp>
    </p:spTree>
    <p:extLst>
      <p:ext uri="{BB962C8B-B14F-4D97-AF65-F5344CB8AC3E}">
        <p14:creationId xmlns:p14="http://schemas.microsoft.com/office/powerpoint/2010/main" val="3010302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he_msk\write permitted\project\Screenshots\Mat+blowfish.png"/>
          <p:cNvPicPr/>
          <p:nvPr/>
        </p:nvPicPr>
        <p:blipFill>
          <a:blip r:embed="rId2">
            <a:extLst>
              <a:ext uri="{28A0092B-C50C-407E-A947-70E740481C1C}">
                <a14:useLocalDpi xmlns:a14="http://schemas.microsoft.com/office/drawing/2010/main" val="0"/>
              </a:ext>
            </a:extLst>
          </a:blip>
          <a:srcRect/>
          <a:stretch>
            <a:fillRect/>
          </a:stretch>
        </p:blipFill>
        <p:spPr bwMode="auto">
          <a:xfrm>
            <a:off x="1059873" y="1103530"/>
            <a:ext cx="10307782" cy="5089451"/>
          </a:xfrm>
          <a:prstGeom prst="rect">
            <a:avLst/>
          </a:prstGeom>
          <a:noFill/>
          <a:ln>
            <a:noFill/>
          </a:ln>
        </p:spPr>
      </p:pic>
      <p:sp>
        <p:nvSpPr>
          <p:cNvPr id="3" name="TextBox 2"/>
          <p:cNvSpPr txBox="1"/>
          <p:nvPr/>
        </p:nvSpPr>
        <p:spPr>
          <a:xfrm>
            <a:off x="1059873" y="457200"/>
            <a:ext cx="9102436" cy="646331"/>
          </a:xfrm>
          <a:prstGeom prst="rect">
            <a:avLst/>
          </a:prstGeom>
          <a:noFill/>
        </p:spPr>
        <p:txBody>
          <a:bodyPr wrap="square" rtlCol="0">
            <a:spAutoFit/>
          </a:bodyPr>
          <a:lstStyle/>
          <a:p>
            <a:pPr algn="ctr"/>
            <a:r>
              <a:rPr lang="en-US" b="1" dirty="0"/>
              <a:t>Fig. Histogram of Encoded Image (Applying Blowfish Algorithm over Encoded </a:t>
            </a:r>
            <a:r>
              <a:rPr lang="en-US" b="1" dirty="0" smtClean="0"/>
              <a:t>Image Obtained </a:t>
            </a:r>
            <a:r>
              <a:rPr lang="en-US" b="1" dirty="0"/>
              <a:t>by Matrix Transmutation Algorithm</a:t>
            </a:r>
          </a:p>
        </p:txBody>
      </p:sp>
    </p:spTree>
    <p:extLst>
      <p:ext uri="{BB962C8B-B14F-4D97-AF65-F5344CB8AC3E}">
        <p14:creationId xmlns:p14="http://schemas.microsoft.com/office/powerpoint/2010/main" val="2161878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1104514"/>
          </a:xfrm>
        </p:spPr>
        <p:txBody>
          <a:bodyPr/>
          <a:lstStyle/>
          <a:p>
            <a:pPr algn="ctr"/>
            <a:r>
              <a:rPr lang="en-US" sz="2800" b="1" dirty="0">
                <a:solidFill>
                  <a:schemeClr val="bg1"/>
                </a:solidFill>
              </a:rPr>
              <a:t>Fig: Pixel Distribution over Grayscale (0-250) for given </a:t>
            </a:r>
            <a:r>
              <a:rPr lang="en-US" sz="2800" b="1" dirty="0" smtClean="0">
                <a:solidFill>
                  <a:schemeClr val="bg1"/>
                </a:solidFill>
              </a:rPr>
              <a:t>Image</a:t>
            </a:r>
            <a:endParaRPr lang="en-US" sz="2800" b="1"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5211637"/>
              </p:ext>
            </p:extLst>
          </p:nvPr>
        </p:nvGraphicFramePr>
        <p:xfrm>
          <a:off x="1154955" y="2306781"/>
          <a:ext cx="9693153" cy="4010891"/>
        </p:xfrm>
        <a:graphic>
          <a:graphicData uri="http://schemas.openxmlformats.org/drawingml/2006/table">
            <a:tbl>
              <a:tblPr firstRow="1" firstCol="1" bandRow="1">
                <a:tableStyleId>{5C22544A-7EE6-4342-B048-85BDC9FD1C3A}</a:tableStyleId>
              </a:tblPr>
              <a:tblGrid>
                <a:gridCol w="3231051"/>
                <a:gridCol w="3231051"/>
                <a:gridCol w="3231051"/>
              </a:tblGrid>
              <a:tr h="1419940">
                <a:tc>
                  <a:txBody>
                    <a:bodyPr/>
                    <a:lstStyle/>
                    <a:p>
                      <a:pPr marL="0" marR="0" algn="ctr">
                        <a:lnSpc>
                          <a:spcPct val="115000"/>
                        </a:lnSpc>
                        <a:spcBef>
                          <a:spcPts val="0"/>
                        </a:spcBef>
                        <a:spcAft>
                          <a:spcPts val="0"/>
                        </a:spcAft>
                      </a:pPr>
                      <a:r>
                        <a:rPr lang="en-US" sz="2400" dirty="0">
                          <a:effectLst/>
                        </a:rPr>
                        <a:t>Algorithm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rPr>
                        <a:t>Pixel Variation for max and min value(Approx.)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rPr>
                        <a:t>Average number of pixel</a:t>
                      </a:r>
                      <a:endParaRPr lang="en-US" sz="1800" dirty="0">
                        <a:effectLst/>
                      </a:endParaRPr>
                    </a:p>
                    <a:p>
                      <a:pPr marL="0" marR="0" algn="ctr">
                        <a:lnSpc>
                          <a:spcPct val="115000"/>
                        </a:lnSpc>
                        <a:spcBef>
                          <a:spcPts val="0"/>
                        </a:spcBef>
                        <a:spcAft>
                          <a:spcPts val="0"/>
                        </a:spcAft>
                      </a:pPr>
                      <a:r>
                        <a:rPr lang="en-US" sz="2400" dirty="0">
                          <a:effectLst/>
                        </a:rPr>
                        <a:t>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8651">
                <a:tc>
                  <a:txBody>
                    <a:bodyPr/>
                    <a:lstStyle/>
                    <a:p>
                      <a:pPr marL="0" marR="0" algn="ctr">
                        <a:lnSpc>
                          <a:spcPct val="115000"/>
                        </a:lnSpc>
                        <a:spcBef>
                          <a:spcPts val="0"/>
                        </a:spcBef>
                        <a:spcAft>
                          <a:spcPts val="0"/>
                        </a:spcAft>
                      </a:pPr>
                      <a:r>
                        <a:rPr lang="en-US" sz="1800">
                          <a:effectLst/>
                        </a:rPr>
                        <a:t>Original Image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9000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 10000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8783">
                <a:tc>
                  <a:txBody>
                    <a:bodyPr/>
                    <a:lstStyle/>
                    <a:p>
                      <a:pPr marL="0" marR="0" algn="ctr">
                        <a:lnSpc>
                          <a:spcPct val="115000"/>
                        </a:lnSpc>
                        <a:spcBef>
                          <a:spcPts val="0"/>
                        </a:spcBef>
                        <a:spcAft>
                          <a:spcPts val="0"/>
                        </a:spcAft>
                      </a:pPr>
                      <a:r>
                        <a:rPr lang="en-US" sz="1800">
                          <a:effectLst/>
                        </a:rPr>
                        <a:t>Blowfish Only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7500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1000 - 5000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8651">
                <a:tc>
                  <a:txBody>
                    <a:bodyPr/>
                    <a:lstStyle/>
                    <a:p>
                      <a:pPr marL="0" marR="0" algn="ctr">
                        <a:lnSpc>
                          <a:spcPct val="115000"/>
                        </a:lnSpc>
                        <a:spcBef>
                          <a:spcPts val="0"/>
                        </a:spcBef>
                        <a:spcAft>
                          <a:spcPts val="0"/>
                        </a:spcAft>
                      </a:pPr>
                      <a:r>
                        <a:rPr lang="en-US" sz="1800">
                          <a:effectLst/>
                        </a:rPr>
                        <a:t>Matrix Transmutation Only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7000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 1000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37433">
                <a:tc>
                  <a:txBody>
                    <a:bodyPr/>
                    <a:lstStyle/>
                    <a:p>
                      <a:pPr marL="0" marR="0" algn="ctr">
                        <a:lnSpc>
                          <a:spcPct val="115000"/>
                        </a:lnSpc>
                        <a:spcBef>
                          <a:spcPts val="0"/>
                        </a:spcBef>
                        <a:spcAft>
                          <a:spcPts val="0"/>
                        </a:spcAft>
                      </a:pPr>
                      <a:r>
                        <a:rPr lang="en-US" sz="1800">
                          <a:effectLst/>
                        </a:rPr>
                        <a:t>Matrix Transmutation over Blowfish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6000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 500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37433">
                <a:tc>
                  <a:txBody>
                    <a:bodyPr/>
                    <a:lstStyle/>
                    <a:p>
                      <a:pPr marL="0" marR="0" algn="ctr">
                        <a:lnSpc>
                          <a:spcPct val="115000"/>
                        </a:lnSpc>
                        <a:spcBef>
                          <a:spcPts val="0"/>
                        </a:spcBef>
                        <a:spcAft>
                          <a:spcPts val="0"/>
                        </a:spcAft>
                      </a:pPr>
                      <a:r>
                        <a:rPr lang="en-US" sz="1800">
                          <a:effectLst/>
                        </a:rPr>
                        <a:t>Blowfish Over Matrix Transmutation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2100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500 - 1000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53525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CONCLUSION</a:t>
            </a:r>
            <a:endParaRPr lang="en-US" sz="4800" b="1" dirty="0"/>
          </a:p>
        </p:txBody>
      </p:sp>
      <p:sp>
        <p:nvSpPr>
          <p:cNvPr id="3" name="Content Placeholder 2"/>
          <p:cNvSpPr>
            <a:spLocks noGrp="1"/>
          </p:cNvSpPr>
          <p:nvPr>
            <p:ph idx="1"/>
          </p:nvPr>
        </p:nvSpPr>
        <p:spPr>
          <a:xfrm>
            <a:off x="1154954" y="2119745"/>
            <a:ext cx="9921755" cy="4384964"/>
          </a:xfrm>
        </p:spPr>
        <p:txBody>
          <a:bodyPr>
            <a:noAutofit/>
          </a:bodyPr>
          <a:lstStyle/>
          <a:p>
            <a:pPr lvl="0"/>
            <a:r>
              <a:rPr lang="en-US" sz="2000" dirty="0">
                <a:solidFill>
                  <a:srgbClr val="FF0000"/>
                </a:solidFill>
              </a:rPr>
              <a:t>From the above results we can conclude that applying blowfish over Matrix Transmutation or vice-versa results in good encryption with large confusion and diffusion value</a:t>
            </a:r>
            <a:r>
              <a:rPr lang="en-US" sz="2000" dirty="0" smtClean="0">
                <a:solidFill>
                  <a:srgbClr val="FF0000"/>
                </a:solidFill>
              </a:rPr>
              <a:t>.</a:t>
            </a:r>
            <a:endParaRPr lang="en-US" sz="2000" dirty="0">
              <a:solidFill>
                <a:srgbClr val="FF0000"/>
              </a:solidFill>
            </a:endParaRPr>
          </a:p>
          <a:p>
            <a:pPr lvl="0"/>
            <a:r>
              <a:rPr lang="en-US" sz="2000" dirty="0">
                <a:solidFill>
                  <a:srgbClr val="FF0000"/>
                </a:solidFill>
              </a:rPr>
              <a:t>Applying Matrix Transmutation or Blowfish algorithm one at a time on the original image is not sufficient as both are vulnerable to statistical attack.</a:t>
            </a:r>
          </a:p>
          <a:p>
            <a:r>
              <a:rPr lang="en-US" sz="2000" dirty="0">
                <a:solidFill>
                  <a:srgbClr val="FF0000"/>
                </a:solidFill>
              </a:rPr>
              <a:t> </a:t>
            </a:r>
            <a:r>
              <a:rPr lang="en-US" sz="2000" dirty="0" smtClean="0">
                <a:solidFill>
                  <a:srgbClr val="FF0000"/>
                </a:solidFill>
              </a:rPr>
              <a:t>When </a:t>
            </a:r>
            <a:r>
              <a:rPr lang="en-US" sz="2000" dirty="0">
                <a:solidFill>
                  <a:srgbClr val="FF0000"/>
                </a:solidFill>
              </a:rPr>
              <a:t>applying Matrix Transmutation most of the pixels lie on the extremes values of Grayscale but on an average, number of pixels remains constant so more resistant to statistical Attacks than Blowfish.</a:t>
            </a:r>
          </a:p>
          <a:p>
            <a:pPr lvl="0"/>
            <a:r>
              <a:rPr lang="en-US" sz="2000" dirty="0">
                <a:solidFill>
                  <a:srgbClr val="FF0000"/>
                </a:solidFill>
              </a:rPr>
              <a:t>   Whether we apply Matrix Transmutation over Blowfish or Blowfish over Matrix Transmutation both give us approximately the same result</a:t>
            </a:r>
            <a:r>
              <a:rPr lang="en-US" sz="2000" dirty="0" smtClean="0">
                <a:solidFill>
                  <a:srgbClr val="FF0000"/>
                </a:solidFill>
              </a:rPr>
              <a:t>.</a:t>
            </a:r>
            <a:endParaRPr lang="en-US" sz="2000" dirty="0">
              <a:solidFill>
                <a:srgbClr val="FF0000"/>
              </a:solidFill>
            </a:endParaRPr>
          </a:p>
          <a:p>
            <a:r>
              <a:rPr lang="en-US" sz="2000" dirty="0">
                <a:solidFill>
                  <a:srgbClr val="FF0000"/>
                </a:solidFill>
              </a:rPr>
              <a:t>Out of the various encryption schemes DES, AES, 3DES and Blowfish discussed Blowfish Algorithm has the highest efficiency</a:t>
            </a:r>
          </a:p>
        </p:txBody>
      </p:sp>
    </p:spTree>
    <p:extLst>
      <p:ext uri="{BB962C8B-B14F-4D97-AF65-F5344CB8AC3E}">
        <p14:creationId xmlns:p14="http://schemas.microsoft.com/office/powerpoint/2010/main" val="3253771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FUTURE WORK</a:t>
            </a:r>
            <a:endParaRPr lang="en-US" sz="4800" b="1" dirty="0"/>
          </a:p>
        </p:txBody>
      </p:sp>
      <p:sp>
        <p:nvSpPr>
          <p:cNvPr id="3" name="Content Placeholder 2"/>
          <p:cNvSpPr>
            <a:spLocks noGrp="1"/>
          </p:cNvSpPr>
          <p:nvPr>
            <p:ph idx="1"/>
          </p:nvPr>
        </p:nvSpPr>
        <p:spPr>
          <a:xfrm>
            <a:off x="768927" y="2265218"/>
            <a:ext cx="10453255" cy="3754582"/>
          </a:xfrm>
        </p:spPr>
        <p:txBody>
          <a:bodyPr>
            <a:noAutofit/>
          </a:bodyPr>
          <a:lstStyle/>
          <a:p>
            <a:pPr lvl="0"/>
            <a:r>
              <a:rPr lang="en-US" sz="2800" dirty="0">
                <a:solidFill>
                  <a:srgbClr val="FF0000"/>
                </a:solidFill>
              </a:rPr>
              <a:t>Applying Image encryption by using Henon mapping system to diffuse the correlation between crypto-image and plain-image in the Matrix Transmutation Algorithm along with the applied one</a:t>
            </a:r>
            <a:r>
              <a:rPr lang="en-US" sz="2800" dirty="0" smtClean="0">
                <a:solidFill>
                  <a:srgbClr val="FF0000"/>
                </a:solidFill>
              </a:rPr>
              <a:t>.</a:t>
            </a:r>
          </a:p>
          <a:p>
            <a:pPr lvl="0"/>
            <a:r>
              <a:rPr lang="en-US" sz="2800" dirty="0" smtClean="0">
                <a:solidFill>
                  <a:srgbClr val="FF0000"/>
                </a:solidFill>
              </a:rPr>
              <a:t> To </a:t>
            </a:r>
            <a:r>
              <a:rPr lang="en-US" sz="2800" dirty="0">
                <a:solidFill>
                  <a:srgbClr val="FF0000"/>
                </a:solidFill>
              </a:rPr>
              <a:t>Apply Matrix Transmutation in between the various rounds of blowfish Algorithm to check the efficiency</a:t>
            </a:r>
            <a:r>
              <a:rPr lang="en-US" sz="2800" dirty="0" smtClean="0">
                <a:solidFill>
                  <a:srgbClr val="FF0000"/>
                </a:solidFill>
              </a:rPr>
              <a:t>.</a:t>
            </a:r>
          </a:p>
          <a:p>
            <a:pPr lvl="0"/>
            <a:r>
              <a:rPr lang="en-US" sz="2800" dirty="0" smtClean="0">
                <a:solidFill>
                  <a:srgbClr val="FF0000"/>
                </a:solidFill>
              </a:rPr>
              <a:t> Apply </a:t>
            </a:r>
            <a:r>
              <a:rPr lang="en-US" sz="2800" dirty="0">
                <a:solidFill>
                  <a:srgbClr val="FF0000"/>
                </a:solidFill>
              </a:rPr>
              <a:t>Matrix Transmutation along with DES, 3DES, AES and then doing comparison.</a:t>
            </a:r>
          </a:p>
          <a:p>
            <a:endParaRPr lang="en-US" sz="2800" dirty="0">
              <a:solidFill>
                <a:srgbClr val="FF0000"/>
              </a:solidFill>
            </a:endParaRPr>
          </a:p>
        </p:txBody>
      </p:sp>
    </p:spTree>
    <p:extLst>
      <p:ext uri="{BB962C8B-B14F-4D97-AF65-F5344CB8AC3E}">
        <p14:creationId xmlns:p14="http://schemas.microsoft.com/office/powerpoint/2010/main" val="1638041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482" y="1849581"/>
            <a:ext cx="8825658" cy="1306817"/>
          </a:xfrm>
        </p:spPr>
        <p:txBody>
          <a:bodyPr/>
          <a:lstStyle/>
          <a:p>
            <a:pPr algn="ctr"/>
            <a:r>
              <a:rPr lang="en-US" sz="7200" b="1" dirty="0" smtClean="0">
                <a:latin typeface="Calibri" panose="020F0502020204030204" pitchFamily="34" charset="0"/>
              </a:rPr>
              <a:t>THANK YOU</a:t>
            </a:r>
            <a:endParaRPr lang="en-US" sz="7200" b="1" dirty="0">
              <a:latin typeface="Calibri" panose="020F0502020204030204" pitchFamily="34" charset="0"/>
            </a:endParaRPr>
          </a:p>
        </p:txBody>
      </p:sp>
      <p:sp>
        <p:nvSpPr>
          <p:cNvPr id="3" name="Subtitle 2"/>
          <p:cNvSpPr>
            <a:spLocks noGrp="1"/>
          </p:cNvSpPr>
          <p:nvPr>
            <p:ph type="subTitle" idx="1"/>
          </p:nvPr>
        </p:nvSpPr>
        <p:spPr>
          <a:xfrm>
            <a:off x="4854119" y="3156398"/>
            <a:ext cx="8825658" cy="861420"/>
          </a:xfrm>
        </p:spPr>
        <p:txBody>
          <a:bodyPr>
            <a:normAutofit/>
          </a:bodyPr>
          <a:lstStyle/>
          <a:p>
            <a:r>
              <a:rPr lang="en-US" sz="3200" b="1" dirty="0" smtClean="0"/>
              <a:t>Any Queries??</a:t>
            </a:r>
            <a:endParaRPr lang="en-US" sz="3200" b="1" dirty="0"/>
          </a:p>
        </p:txBody>
      </p:sp>
    </p:spTree>
    <p:extLst>
      <p:ext uri="{BB962C8B-B14F-4D97-AF65-F5344CB8AC3E}">
        <p14:creationId xmlns:p14="http://schemas.microsoft.com/office/powerpoint/2010/main" val="3636497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Cryptography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808" y="2438400"/>
            <a:ext cx="6286500" cy="4419600"/>
          </a:xfrm>
          <a:prstGeom prst="rect">
            <a:avLst/>
          </a:prstGeom>
        </p:spPr>
      </p:pic>
      <p:sp>
        <p:nvSpPr>
          <p:cNvPr id="3" name="TextBox 2"/>
          <p:cNvSpPr txBox="1"/>
          <p:nvPr/>
        </p:nvSpPr>
        <p:spPr>
          <a:xfrm>
            <a:off x="6709893" y="5074277"/>
            <a:ext cx="1149674" cy="307777"/>
          </a:xfrm>
          <a:prstGeom prst="rect">
            <a:avLst/>
          </a:prstGeom>
          <a:solidFill>
            <a:schemeClr val="bg1"/>
          </a:solidFill>
        </p:spPr>
        <p:txBody>
          <a:bodyPr wrap="none" rtlCol="0">
            <a:spAutoFit/>
          </a:bodyPr>
          <a:lstStyle/>
          <a:p>
            <a:r>
              <a:rPr lang="en-US" sz="1400" b="1" i="1" dirty="0" smtClean="0"/>
              <a:t>Private key</a:t>
            </a:r>
            <a:endParaRPr lang="en-US" sz="1400" b="1" i="1" dirty="0"/>
          </a:p>
        </p:txBody>
      </p:sp>
    </p:spTree>
    <p:extLst>
      <p:ext uri="{BB962C8B-B14F-4D97-AF65-F5344CB8AC3E}">
        <p14:creationId xmlns:p14="http://schemas.microsoft.com/office/powerpoint/2010/main" val="652548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98" y="3549442"/>
            <a:ext cx="8761413" cy="706964"/>
          </a:xfrm>
        </p:spPr>
        <p:txBody>
          <a:bodyPr/>
          <a:lstStyle/>
          <a:p>
            <a:pPr algn="ctr"/>
            <a:r>
              <a:rPr lang="en-US" b="1" dirty="0" smtClean="0">
                <a:solidFill>
                  <a:schemeClr val="tx1">
                    <a:lumMod val="75000"/>
                    <a:lumOff val="25000"/>
                  </a:schemeClr>
                </a:solidFill>
              </a:rPr>
              <a:t>Cryptanalysis: Types of Attacks </a:t>
            </a:r>
            <a:endParaRPr lang="en-US" b="1" dirty="0">
              <a:solidFill>
                <a:schemeClr val="tx1">
                  <a:lumMod val="75000"/>
                  <a:lumOff val="25000"/>
                </a:schemeClr>
              </a:solidFill>
            </a:endParaRPr>
          </a:p>
        </p:txBody>
      </p:sp>
    </p:spTree>
    <p:extLst>
      <p:ext uri="{BB962C8B-B14F-4D97-AF65-F5344CB8AC3E}">
        <p14:creationId xmlns:p14="http://schemas.microsoft.com/office/powerpoint/2010/main" val="1610746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Cryptanalysis</a:t>
            </a:r>
            <a:endParaRPr lang="en-US" dirty="0"/>
          </a:p>
        </p:txBody>
      </p:sp>
      <p:sp>
        <p:nvSpPr>
          <p:cNvPr id="3" name="Content Placeholder 2"/>
          <p:cNvSpPr>
            <a:spLocks noGrp="1"/>
          </p:cNvSpPr>
          <p:nvPr>
            <p:ph idx="1"/>
          </p:nvPr>
        </p:nvSpPr>
        <p:spPr/>
        <p:txBody>
          <a:bodyPr>
            <a:normAutofit/>
          </a:bodyPr>
          <a:lstStyle/>
          <a:p>
            <a:r>
              <a:rPr lang="en-US" sz="2000" dirty="0" smtClean="0"/>
              <a:t> Another recent Development</a:t>
            </a:r>
          </a:p>
          <a:p>
            <a:pPr marL="0" indent="0">
              <a:buNone/>
            </a:pPr>
            <a:endParaRPr lang="en-US" sz="2000" dirty="0" smtClean="0"/>
          </a:p>
          <a:p>
            <a:r>
              <a:rPr lang="en-US" sz="2000" dirty="0" smtClean="0"/>
              <a:t>Also a Statistical Method</a:t>
            </a:r>
          </a:p>
          <a:p>
            <a:pPr marL="0" indent="0">
              <a:buNone/>
            </a:pPr>
            <a:endParaRPr lang="en-US" sz="2000" dirty="0" smtClean="0"/>
          </a:p>
          <a:p>
            <a:r>
              <a:rPr lang="en-US" sz="2000" dirty="0" smtClean="0"/>
              <a:t>Based on finding linear approximations to model the transformation of DES.</a:t>
            </a:r>
          </a:p>
          <a:p>
            <a:pPr marL="0" indent="0">
              <a:buNone/>
            </a:pPr>
            <a:endParaRPr lang="en-US" sz="2000" dirty="0" smtClean="0"/>
          </a:p>
          <a:p>
            <a:r>
              <a:rPr lang="en-US" sz="2000" dirty="0" smtClean="0"/>
              <a:t>Can Attack DES with 2</a:t>
            </a:r>
            <a:r>
              <a:rPr lang="en-US" sz="2000" baseline="30000" dirty="0" smtClean="0"/>
              <a:t>47 </a:t>
            </a:r>
            <a:r>
              <a:rPr lang="en-US" sz="2000" dirty="0" smtClean="0"/>
              <a:t> plaintexts , still in practice infeasible</a:t>
            </a:r>
            <a:endParaRPr lang="en-US" sz="2000" baseline="30000" dirty="0"/>
          </a:p>
        </p:txBody>
      </p:sp>
    </p:spTree>
    <p:extLst>
      <p:ext uri="{BB962C8B-B14F-4D97-AF65-F5344CB8AC3E}">
        <p14:creationId xmlns:p14="http://schemas.microsoft.com/office/powerpoint/2010/main" val="2021243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Cryptanalysis</a:t>
            </a:r>
            <a:endParaRPr lang="en-US" dirty="0"/>
          </a:p>
        </p:txBody>
      </p:sp>
      <p:sp>
        <p:nvSpPr>
          <p:cNvPr id="3" name="Content Placeholder 2"/>
          <p:cNvSpPr>
            <a:spLocks noGrp="1"/>
          </p:cNvSpPr>
          <p:nvPr>
            <p:ph idx="1"/>
          </p:nvPr>
        </p:nvSpPr>
        <p:spPr/>
        <p:txBody>
          <a:bodyPr>
            <a:normAutofit fontScale="92500"/>
          </a:bodyPr>
          <a:lstStyle/>
          <a:p>
            <a:r>
              <a:rPr lang="en-US" dirty="0" smtClean="0"/>
              <a:t>A statistical attack Feistel Ciphers</a:t>
            </a:r>
          </a:p>
          <a:p>
            <a:pPr marL="0" indent="0">
              <a:buNone/>
            </a:pPr>
            <a:endParaRPr lang="en-US" dirty="0" smtClean="0"/>
          </a:p>
          <a:p>
            <a:r>
              <a:rPr lang="en-US" dirty="0" smtClean="0"/>
              <a:t>Uses cipher structure not previously used</a:t>
            </a:r>
          </a:p>
          <a:p>
            <a:pPr marL="0" indent="0">
              <a:buNone/>
            </a:pPr>
            <a:endParaRPr lang="en-US" dirty="0" smtClean="0"/>
          </a:p>
          <a:p>
            <a:r>
              <a:rPr lang="en-US" dirty="0" smtClean="0"/>
              <a:t>Design of S-P networks has output of function f influenced by both input &amp; key </a:t>
            </a:r>
          </a:p>
          <a:p>
            <a:endParaRPr lang="en-US" dirty="0" smtClean="0"/>
          </a:p>
          <a:p>
            <a:r>
              <a:rPr lang="en-US" dirty="0" smtClean="0"/>
              <a:t>Hence cannot trace back through cipher without knowing values of the key</a:t>
            </a:r>
          </a:p>
          <a:p>
            <a:r>
              <a:rPr lang="en-US" dirty="0" smtClean="0"/>
              <a:t>Differential Cryptanalysis compares two related pairs of encryptions</a:t>
            </a:r>
            <a:endParaRPr lang="en-US" dirty="0"/>
          </a:p>
        </p:txBody>
      </p:sp>
    </p:spTree>
    <p:extLst>
      <p:ext uri="{BB962C8B-B14F-4D97-AF65-F5344CB8AC3E}">
        <p14:creationId xmlns:p14="http://schemas.microsoft.com/office/powerpoint/2010/main" val="1602837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Attack</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smtClean="0"/>
              <a:t>If it is known that a given cipher text is a Caesar cipher , then a brute force cryptanalysis is easily performed </a:t>
            </a:r>
          </a:p>
          <a:p>
            <a:pPr marL="0" indent="0" algn="just">
              <a:buNone/>
            </a:pPr>
            <a:r>
              <a:rPr lang="en-US" sz="2800" dirty="0" smtClean="0"/>
              <a:t>Simply try all the 25 possible keys.</a:t>
            </a:r>
          </a:p>
          <a:p>
            <a:pPr marL="0" indent="0" algn="just">
              <a:buNone/>
            </a:pPr>
            <a:r>
              <a:rPr lang="en-US" sz="2800" dirty="0" smtClean="0"/>
              <a:t>Yes. Trying all possible combination to crack the encrypted Code.</a:t>
            </a:r>
            <a:endParaRPr lang="en-US" sz="2800" dirty="0"/>
          </a:p>
        </p:txBody>
      </p:sp>
    </p:spTree>
    <p:extLst>
      <p:ext uri="{BB962C8B-B14F-4D97-AF65-F5344CB8AC3E}">
        <p14:creationId xmlns:p14="http://schemas.microsoft.com/office/powerpoint/2010/main" val="1431916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Attack</a:t>
            </a:r>
            <a:endParaRPr lang="en-US" dirty="0"/>
          </a:p>
        </p:txBody>
      </p:sp>
      <p:sp>
        <p:nvSpPr>
          <p:cNvPr id="3" name="Content Placeholder 2"/>
          <p:cNvSpPr>
            <a:spLocks noGrp="1"/>
          </p:cNvSpPr>
          <p:nvPr>
            <p:ph idx="1"/>
          </p:nvPr>
        </p:nvSpPr>
        <p:spPr>
          <a:xfrm>
            <a:off x="1154954" y="2603500"/>
            <a:ext cx="10233482" cy="3416300"/>
          </a:xfrm>
        </p:spPr>
        <p:txBody>
          <a:bodyPr>
            <a:noAutofit/>
          </a:bodyPr>
          <a:lstStyle/>
          <a:p>
            <a:pPr marL="0" indent="0" algn="just">
              <a:buNone/>
            </a:pPr>
            <a:r>
              <a:rPr lang="en-US" sz="2800" dirty="0"/>
              <a:t>It's an attack that exploits statistical weaknesses in a targeted algorithm. For example, if a random number generator is used in the encryption process, and the attacker understands how the generator works, that knowledge can be exploited to crack an algorithm.</a:t>
            </a:r>
          </a:p>
        </p:txBody>
      </p:sp>
    </p:spTree>
    <p:extLst>
      <p:ext uri="{BB962C8B-B14F-4D97-AF65-F5344CB8AC3E}">
        <p14:creationId xmlns:p14="http://schemas.microsoft.com/office/powerpoint/2010/main" val="197649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590" y="3675304"/>
            <a:ext cx="8761413" cy="706964"/>
          </a:xfrm>
        </p:spPr>
        <p:txBody>
          <a:bodyPr/>
          <a:lstStyle/>
          <a:p>
            <a:pPr algn="ctr"/>
            <a:r>
              <a:rPr lang="en-US" b="1" dirty="0" smtClean="0">
                <a:solidFill>
                  <a:schemeClr val="tx1">
                    <a:lumMod val="75000"/>
                    <a:lumOff val="25000"/>
                  </a:schemeClr>
                </a:solidFill>
              </a:rPr>
              <a:t>DATA FLOW DIAGRAMs</a:t>
            </a:r>
            <a:endParaRPr lang="en-US" b="1" dirty="0">
              <a:solidFill>
                <a:schemeClr val="tx1">
                  <a:lumMod val="75000"/>
                  <a:lumOff val="25000"/>
                </a:schemeClr>
              </a:solidFill>
            </a:endParaRPr>
          </a:p>
        </p:txBody>
      </p:sp>
    </p:spTree>
    <p:extLst>
      <p:ext uri="{BB962C8B-B14F-4D97-AF65-F5344CB8AC3E}">
        <p14:creationId xmlns:p14="http://schemas.microsoft.com/office/powerpoint/2010/main" val="2465408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180</TotalTime>
  <Words>574</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Times New Roman</vt:lpstr>
      <vt:lpstr>Wingdings 3</vt:lpstr>
      <vt:lpstr>Ion Boardroom</vt:lpstr>
      <vt:lpstr>Image Encryption  Using  Matrix Transmutation</vt:lpstr>
      <vt:lpstr>PowerPoint Presentation</vt:lpstr>
      <vt:lpstr>Types of Cryptography</vt:lpstr>
      <vt:lpstr>Cryptanalysis: Types of Attacks </vt:lpstr>
      <vt:lpstr>Linear Cryptanalysis</vt:lpstr>
      <vt:lpstr>Differential Cryptanalysis</vt:lpstr>
      <vt:lpstr>Brute Force Attack</vt:lpstr>
      <vt:lpstr>Statistical Attack</vt:lpstr>
      <vt:lpstr>DATA FLOW DIAGRAMs</vt:lpstr>
      <vt:lpstr>AES Data flow diagram</vt:lpstr>
      <vt:lpstr>DES Data Flow Diagram</vt:lpstr>
      <vt:lpstr>PowerPoint Presentation</vt:lpstr>
      <vt:lpstr>3DES Data Flow Diagram</vt:lpstr>
      <vt:lpstr>Blowfish Data Flow Diagram</vt:lpstr>
      <vt:lpstr>Comparison of Various Encryption  Schemes</vt:lpstr>
      <vt:lpstr>Image Encryption Using Blowfish Algorithm  Along with Matrix Transmutation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 Pixel Distribution over Grayscale (0-250) for given Image</vt:lpstr>
      <vt:lpstr>CONCLUSION</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  Using  Matrix Transmutation</dc:title>
  <dc:creator>rahul mishra</dc:creator>
  <cp:lastModifiedBy>rahul mishra</cp:lastModifiedBy>
  <cp:revision>17</cp:revision>
  <dcterms:created xsi:type="dcterms:W3CDTF">2015-12-03T04:00:54Z</dcterms:created>
  <dcterms:modified xsi:type="dcterms:W3CDTF">2015-12-03T07:22:06Z</dcterms:modified>
</cp:coreProperties>
</file>