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15D4-C1AE-134A-89DB-04A0C8E57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3F4D6-A587-CC49-9299-E8F5D1022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E9F22-B090-8D43-85CA-4DE3AC2B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320-9884-2B4E-83E1-54F1CB564172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57EC-2218-9C4D-A420-7AC11F8A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2DD87-3E09-AA45-9A85-EF1BB0B1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9A7E-CEA6-0445-AED8-98963323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3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32C7-8482-1747-8942-88A65543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7361E-D756-E940-81F4-9228FD196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B4B55-B76C-9343-AC6B-2D30A816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320-9884-2B4E-83E1-54F1CB564172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69271-21C3-5D4E-AB2F-AB769AC8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F79A8-0DE9-2646-8F84-A41DA2D4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9A7E-CEA6-0445-AED8-98963323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1D4FA-40B4-6843-9DC2-650395CBC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9902D-B491-2440-9A12-7B97923B6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D1141-6D1F-164B-ADD1-2F8B0158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320-9884-2B4E-83E1-54F1CB564172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87CE-4F99-AE49-A597-99A7371B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5E859-415E-4A4B-819D-4E971700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9A7E-CEA6-0445-AED8-98963323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CEA9-4D61-CA4A-A9F4-88E56189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B723-F6F0-9946-A24C-B0F2B072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1E71F-52FC-3E43-A058-44F4D75A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320-9884-2B4E-83E1-54F1CB564172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5856F-9E2D-324D-8F67-1D825496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92A3D-0108-F745-AB5B-D0BAD041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9A7E-CEA6-0445-AED8-98963323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8817-948D-7340-809E-4786742F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94CD-3D8B-E94E-B3A9-F0256CD5A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43962-72D5-7E46-B0DD-8C6B9DBA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320-9884-2B4E-83E1-54F1CB564172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F2A68-0537-584B-9B97-B2156A85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C5583-9E4C-D641-A8D0-6CB66D83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9A7E-CEA6-0445-AED8-98963323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1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6D4F-08F5-DD4D-8518-146782C0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5316-0B51-2B4B-8419-5E80E7BB5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C3BAF-B26B-C349-B240-DD6A0207C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124BC-C112-BD4B-93F7-CA71DE04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320-9884-2B4E-83E1-54F1CB564172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78359-B495-6140-B889-276AE5FE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FD94C-DA61-2646-A318-F9097D1D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9A7E-CEA6-0445-AED8-98963323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1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BE4-49E7-DA49-842D-EBC326DD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AF89F-9A35-284F-AE96-80698C2AF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5A010-4800-934E-87B6-65EDF8EB8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3611F-6AB6-0247-867C-49003AA14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73377-8EBB-5E47-BE99-158AEB035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7ED9C-E970-C64A-A2F5-4192DCD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320-9884-2B4E-83E1-54F1CB564172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3ED8D-053A-0542-91AA-5A43DA2F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C8B9B-3BBC-C64C-87FF-9A72AB9A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9A7E-CEA6-0445-AED8-98963323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C970-71EC-1C46-8515-B75EEA64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2437F-1BBE-354E-BC11-542A2F36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320-9884-2B4E-83E1-54F1CB564172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7B988-7C48-A848-B56E-4E2C45DC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41DF2-699E-C349-B49F-E84E83D6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9A7E-CEA6-0445-AED8-98963323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9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8176C-4BF8-7F4F-AC10-7EC70980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320-9884-2B4E-83E1-54F1CB564172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66E52-FD7E-B94F-A462-26FC9A5A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F8CE6-38E6-C140-BFD9-B822C036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9A7E-CEA6-0445-AED8-98963323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4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9E34-F109-4744-831E-5EE52557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A7B5-4DD3-FE49-B9D0-39CB90249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B7374-5C47-A640-9FD2-19A71EE2F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B582E-7BF2-344D-B274-D1FDEE51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320-9884-2B4E-83E1-54F1CB564172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2669E-AA0D-F94A-94D8-B01C2F69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EB33E-DC77-804E-92FC-F2A7399F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9A7E-CEA6-0445-AED8-98963323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9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A633-7E37-F24C-9DFD-39511550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64E00-BB96-CD4D-BB75-D75AE56A9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E0935-9487-B148-ACC9-A8814B283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08F91-E0B7-644F-8FB0-2F7DBB45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1320-9884-2B4E-83E1-54F1CB564172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B69ED-48C4-564B-A972-5E7F8F4C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2FD22-784F-EB43-88C5-AB530BAD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9A7E-CEA6-0445-AED8-98963323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4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38DB6-9370-B847-8B7C-4C685D70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8B2BA-CCC3-2040-B5F4-C8B54019D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6EAA-693B-3E43-AF2B-DA3F3D90A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E1320-9884-2B4E-83E1-54F1CB564172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2DBF0-F3EA-1845-A3CF-EADE24046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6C076-2251-0F42-9CCB-93AF5B83A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99A7E-CEA6-0445-AED8-98963323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8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27961EDA-6A82-CF42-8AE6-48244B263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4500" y="3429000"/>
            <a:ext cx="2300200" cy="1655762"/>
          </a:xfrm>
        </p:spPr>
        <p:txBody>
          <a:bodyPr/>
          <a:lstStyle/>
          <a:p>
            <a:pPr algn="r"/>
            <a:r>
              <a:rPr lang="en-US" dirty="0">
                <a:latin typeface="Avenir Next Ultra Light" panose="020B0203020202020204" pitchFamily="34" charset="77"/>
              </a:rPr>
              <a:t>Matt Mead </a:t>
            </a:r>
          </a:p>
          <a:p>
            <a:pPr algn="r"/>
            <a:r>
              <a:rPr lang="en-US" dirty="0">
                <a:latin typeface="Avenir Next Ultra Light" panose="020B0203020202020204" pitchFamily="34" charset="77"/>
              </a:rPr>
              <a:t>Allan Hunt</a:t>
            </a:r>
          </a:p>
          <a:p>
            <a:pPr algn="r"/>
            <a:r>
              <a:rPr lang="en-US" dirty="0">
                <a:latin typeface="Avenir Next Ultra Light" panose="020B0203020202020204" pitchFamily="34" charset="77"/>
              </a:rPr>
              <a:t> Emilio Bello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6903653-0168-5B45-9998-D705068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2016878"/>
            <a:ext cx="6223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1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557E2CF-1E11-F747-9B43-85DB175DACF2}"/>
              </a:ext>
            </a:extLst>
          </p:cNvPr>
          <p:cNvSpPr txBox="1"/>
          <p:nvPr/>
        </p:nvSpPr>
        <p:spPr>
          <a:xfrm>
            <a:off x="414966" y="2926833"/>
            <a:ext cx="2338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Connect to Database</a:t>
            </a:r>
          </a:p>
          <a:p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Mirror Tables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Avenir Next Ultra Light" panose="020B0203020202020204" pitchFamily="34" charset="77"/>
              </a:rPr>
              <a:t>Run Flask Server</a:t>
            </a:r>
          </a:p>
          <a:p>
            <a:r>
              <a:rPr lang="en-US" sz="1600" b="1" dirty="0">
                <a:solidFill>
                  <a:schemeClr val="accent4"/>
                </a:solidFill>
                <a:latin typeface="Avenir Next Ultra Light" panose="020B0203020202020204" pitchFamily="34" charset="77"/>
              </a:rPr>
              <a:t>App Routes to Pages</a:t>
            </a:r>
          </a:p>
          <a:p>
            <a:r>
              <a:rPr lang="en-US" sz="1600" b="1" dirty="0">
                <a:solidFill>
                  <a:schemeClr val="accent4"/>
                </a:solidFill>
                <a:latin typeface="Avenir Next Ultra Light" panose="020B0203020202020204" pitchFamily="34" charset="77"/>
              </a:rPr>
              <a:t>App Routes to Data</a:t>
            </a:r>
          </a:p>
          <a:p>
            <a:r>
              <a:rPr lang="en-US" sz="1600" b="1" dirty="0" err="1">
                <a:solidFill>
                  <a:schemeClr val="accent4"/>
                </a:solidFill>
                <a:latin typeface="Avenir Next Ultra Light" panose="020B0203020202020204" pitchFamily="34" charset="77"/>
              </a:rPr>
              <a:t>Jsonify</a:t>
            </a:r>
            <a:r>
              <a:rPr lang="en-US" sz="1600" b="1" dirty="0">
                <a:solidFill>
                  <a:schemeClr val="accent4"/>
                </a:solidFill>
                <a:latin typeface="Avenir Next Ultra Light" panose="020B0203020202020204" pitchFamily="34" charset="77"/>
              </a:rPr>
              <a:t> Data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F3F8B6B6-6B83-F149-9690-6702F59C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34" y="400386"/>
            <a:ext cx="1604040" cy="1604040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277FAEFA-BB16-0843-AADB-4153BD897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886" y="3637733"/>
            <a:ext cx="843066" cy="51881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AF374F0-AB5F-5249-8771-51F0CE57A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70" y="1366344"/>
            <a:ext cx="5612918" cy="390401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D7F6BF-0710-7E44-995E-B6204CC3E207}"/>
              </a:ext>
            </a:extLst>
          </p:cNvPr>
          <p:cNvSpPr/>
          <p:nvPr/>
        </p:nvSpPr>
        <p:spPr>
          <a:xfrm>
            <a:off x="6209090" y="1282264"/>
            <a:ext cx="5762197" cy="406750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5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EFEF7A-FFE1-2A46-A9D5-F6326A98C53B}"/>
              </a:ext>
            </a:extLst>
          </p:cNvPr>
          <p:cNvSpPr txBox="1"/>
          <p:nvPr/>
        </p:nvSpPr>
        <p:spPr>
          <a:xfrm>
            <a:off x="512484" y="2920022"/>
            <a:ext cx="2178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Avenir Next Ultra Light" panose="020B0203020202020204" pitchFamily="34" charset="77"/>
              </a:rPr>
              <a:t>Call Data Routes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Avenir Next Ultra Light" panose="020B0203020202020204" pitchFamily="34" charset="77"/>
              </a:rPr>
              <a:t>Store Data in Var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Avenir Next Ultra Light" panose="020B0203020202020204" pitchFamily="34" charset="77"/>
              </a:rPr>
              <a:t>Plot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Avenir Next Ultra Light" panose="020B0203020202020204" pitchFamily="34" charset="77"/>
              </a:rPr>
              <a:t>Populate HTML pages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E3E0263-8702-264D-A9E4-3B518D00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12" y="1385031"/>
            <a:ext cx="8554204" cy="43798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11BCD4-4F89-D64E-AE2B-02B7B13CC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1" r="23436"/>
          <a:stretch/>
        </p:blipFill>
        <p:spPr>
          <a:xfrm>
            <a:off x="512484" y="450225"/>
            <a:ext cx="1601693" cy="1715880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4BFD6340-977A-1446-A1D7-11E690D45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721" y="4650948"/>
            <a:ext cx="2194391" cy="164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8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944BA08C-C9C3-944A-AF55-1861B7422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84" y="3027405"/>
            <a:ext cx="9751238" cy="306328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5C00B7-08E0-B94C-803B-FCA7E0650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6" y="408184"/>
            <a:ext cx="2909489" cy="1936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A279C-FE91-144A-AA15-BFAE591C644A}"/>
              </a:ext>
            </a:extLst>
          </p:cNvPr>
          <p:cNvSpPr txBox="1"/>
          <p:nvPr/>
        </p:nvSpPr>
        <p:spPr>
          <a:xfrm>
            <a:off x="3416322" y="714530"/>
            <a:ext cx="1991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venir Next Ultra Light" panose="020B0203020202020204" pitchFamily="34" charset="77"/>
              </a:rPr>
              <a:t>Set Page Layout</a:t>
            </a:r>
          </a:p>
          <a:p>
            <a:r>
              <a:rPr lang="en-US" sz="1600" b="1" dirty="0">
                <a:solidFill>
                  <a:srgbClr val="FF0000"/>
                </a:solidFill>
                <a:latin typeface="Avenir Next Ultra Light" panose="020B0203020202020204" pitchFamily="34" charset="77"/>
              </a:rPr>
              <a:t>Import JS Files</a:t>
            </a:r>
          </a:p>
          <a:p>
            <a:r>
              <a:rPr lang="en-US" sz="1600" b="1" dirty="0">
                <a:solidFill>
                  <a:srgbClr val="FF0000"/>
                </a:solidFill>
                <a:latin typeface="Avenir Next Ultra Light" panose="020B0203020202020204" pitchFamily="34" charset="77"/>
              </a:rPr>
              <a:t>Import Libraries</a:t>
            </a:r>
          </a:p>
          <a:p>
            <a:r>
              <a:rPr lang="en-US" sz="1600" b="1" dirty="0">
                <a:solidFill>
                  <a:srgbClr val="FF0000"/>
                </a:solidFill>
                <a:latin typeface="Avenir Next Ultra Light" panose="020B0203020202020204" pitchFamily="34" charset="77"/>
              </a:rPr>
              <a:t>Import API Key</a:t>
            </a:r>
          </a:p>
          <a:p>
            <a:r>
              <a:rPr lang="en-US" sz="1600" b="1" dirty="0">
                <a:solidFill>
                  <a:schemeClr val="accent5"/>
                </a:solidFill>
                <a:latin typeface="Avenir Next Ultra Light" panose="020B0203020202020204" pitchFamily="34" charset="77"/>
              </a:rPr>
              <a:t>Style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20A8AE8-2EC2-784E-A1FE-495259EF3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479" y="408184"/>
            <a:ext cx="1449043" cy="3154823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E110C086-67F5-2043-B2DC-ED2318413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699" y="5731554"/>
            <a:ext cx="718262" cy="71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2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5C00B7-08E0-B94C-803B-FCA7E0650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6" y="408184"/>
            <a:ext cx="2909489" cy="1936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A279C-FE91-144A-AA15-BFAE591C644A}"/>
              </a:ext>
            </a:extLst>
          </p:cNvPr>
          <p:cNvSpPr txBox="1"/>
          <p:nvPr/>
        </p:nvSpPr>
        <p:spPr>
          <a:xfrm>
            <a:off x="3416322" y="714530"/>
            <a:ext cx="1991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venir Next Ultra Light" panose="020B0203020202020204" pitchFamily="34" charset="77"/>
              </a:rPr>
              <a:t>Set Page Layout</a:t>
            </a:r>
          </a:p>
          <a:p>
            <a:r>
              <a:rPr lang="en-US" sz="1600" b="1" dirty="0">
                <a:solidFill>
                  <a:srgbClr val="FF0000"/>
                </a:solidFill>
                <a:latin typeface="Avenir Next Ultra Light" panose="020B0203020202020204" pitchFamily="34" charset="77"/>
              </a:rPr>
              <a:t>Import JS Files</a:t>
            </a:r>
          </a:p>
          <a:p>
            <a:r>
              <a:rPr lang="en-US" sz="1600" b="1" dirty="0">
                <a:solidFill>
                  <a:srgbClr val="FF0000"/>
                </a:solidFill>
                <a:latin typeface="Avenir Next Ultra Light" panose="020B0203020202020204" pitchFamily="34" charset="77"/>
              </a:rPr>
              <a:t>Import Libraries</a:t>
            </a:r>
          </a:p>
          <a:p>
            <a:r>
              <a:rPr lang="en-US" sz="1600" b="1" dirty="0">
                <a:solidFill>
                  <a:srgbClr val="FF0000"/>
                </a:solidFill>
                <a:latin typeface="Avenir Next Ultra Light" panose="020B0203020202020204" pitchFamily="34" charset="77"/>
              </a:rPr>
              <a:t>Import API Key</a:t>
            </a:r>
          </a:p>
          <a:p>
            <a:r>
              <a:rPr lang="en-US" sz="1600" b="1" dirty="0">
                <a:solidFill>
                  <a:schemeClr val="accent5"/>
                </a:solidFill>
                <a:latin typeface="Avenir Next Ultra Light" panose="020B0203020202020204" pitchFamily="34" charset="77"/>
              </a:rPr>
              <a:t>Style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DF4F5DE-8EC3-B347-A11C-B8D2C2D6F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34" y="2499923"/>
            <a:ext cx="10615448" cy="4027522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F320E85-2400-3C47-BA89-61AA1FCC0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18" y="5954078"/>
            <a:ext cx="1487214" cy="4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9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137-DEEF-024D-B59D-E52F219D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Final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8CD76-46CC-254E-B3B1-B6BE92EC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Next Ultra Light" panose="020B0203020202020204" pitchFamily="34" charset="77"/>
              </a:rPr>
              <a:t>Data available, which source to select?</a:t>
            </a:r>
          </a:p>
          <a:p>
            <a:endParaRPr lang="en-US" dirty="0">
              <a:latin typeface="Avenir Next Ultra Light" panose="020B0203020202020204" pitchFamily="34" charset="77"/>
            </a:endParaRPr>
          </a:p>
          <a:p>
            <a:r>
              <a:rPr lang="en-US" dirty="0">
                <a:latin typeface="Avenir Next Ultra Light" panose="020B0203020202020204" pitchFamily="34" charset="77"/>
              </a:rPr>
              <a:t>Analysis and Calculations</a:t>
            </a:r>
          </a:p>
          <a:p>
            <a:endParaRPr lang="en-US" dirty="0">
              <a:latin typeface="Avenir Next Ultra Light" panose="020B0203020202020204" pitchFamily="34" charset="77"/>
            </a:endParaRPr>
          </a:p>
          <a:p>
            <a:r>
              <a:rPr lang="en-US" dirty="0">
                <a:latin typeface="Avenir Next Ultra Light" panose="020B0203020202020204" pitchFamily="34" charset="77"/>
              </a:rPr>
              <a:t>More complex options that derive better insights and stand out from standard line charts and maps</a:t>
            </a:r>
          </a:p>
          <a:p>
            <a:endParaRPr lang="en-US" dirty="0">
              <a:latin typeface="Avenir Next Ultra Light" panose="020B0203020202020204" pitchFamily="34" charset="77"/>
            </a:endParaRPr>
          </a:p>
          <a:p>
            <a:endParaRPr lang="en-US" dirty="0">
              <a:latin typeface="Avenir Next Ultra Light" panose="020B02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653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94F2-5BFA-4640-9B2A-A68FD529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The Big Picture</a:t>
            </a:r>
          </a:p>
        </p:txBody>
      </p:sp>
      <p:pic>
        <p:nvPicPr>
          <p:cNvPr id="5" name="Content Placeholder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CFB1FD46-BE7D-624D-BED8-F0B8B3AB6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2473" y="3808693"/>
            <a:ext cx="424739" cy="424739"/>
          </a:xfr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A66E039-8D6E-194A-BEA0-3BBCF068C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274" y="1553811"/>
            <a:ext cx="1604040" cy="160404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B31F6CB-448A-C94E-9EBC-20F30DF7E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334" y="1553811"/>
            <a:ext cx="1575524" cy="1625427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1397BB4E-9419-FB4E-A431-96FE85BB2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84" y="1553811"/>
            <a:ext cx="1482434" cy="17247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D5F06B-BFFC-4447-88C2-212F5CF9B6BB}"/>
              </a:ext>
            </a:extLst>
          </p:cNvPr>
          <p:cNvSpPr txBox="1"/>
          <p:nvPr/>
        </p:nvSpPr>
        <p:spPr>
          <a:xfrm>
            <a:off x="512483" y="3439361"/>
            <a:ext cx="2316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Avenir Next Ultra Light" panose="020B0203020202020204" pitchFamily="34" charset="77"/>
              </a:rPr>
              <a:t>Retrieve APIs</a:t>
            </a:r>
          </a:p>
          <a:p>
            <a:r>
              <a:rPr lang="en-US" sz="1400" b="1" dirty="0">
                <a:solidFill>
                  <a:schemeClr val="accent2"/>
                </a:solidFill>
                <a:latin typeface="Avenir Next Ultra Light" panose="020B0203020202020204" pitchFamily="34" charset="77"/>
              </a:rPr>
              <a:t>Convert to DF</a:t>
            </a:r>
          </a:p>
          <a:p>
            <a:r>
              <a:rPr lang="en-US" sz="1400" b="1" dirty="0">
                <a:solidFill>
                  <a:schemeClr val="accent2"/>
                </a:solidFill>
                <a:latin typeface="Avenir Next Ultra Light" panose="020B0203020202020204" pitchFamily="34" charset="77"/>
              </a:rPr>
              <a:t>Explore Data</a:t>
            </a:r>
          </a:p>
          <a:p>
            <a:r>
              <a:rPr lang="en-US" sz="1400" b="1" dirty="0">
                <a:solidFill>
                  <a:schemeClr val="accent2"/>
                </a:solidFill>
                <a:latin typeface="Avenir Next Ultra Light" panose="020B0203020202020204" pitchFamily="34" charset="77"/>
              </a:rPr>
              <a:t>Clean Data</a:t>
            </a:r>
          </a:p>
          <a:p>
            <a:r>
              <a:rPr lang="en-US" sz="1400" b="1" dirty="0">
                <a:solidFill>
                  <a:schemeClr val="accent2"/>
                </a:solidFill>
                <a:latin typeface="Avenir Next Ultra Light" panose="020B0203020202020204" pitchFamily="34" charset="77"/>
              </a:rPr>
              <a:t>Merge DFs</a:t>
            </a:r>
          </a:p>
          <a:p>
            <a:r>
              <a:rPr lang="en-US" sz="1400" b="1" dirty="0">
                <a:solidFill>
                  <a:schemeClr val="accent2"/>
                </a:solidFill>
                <a:latin typeface="Avenir Next Ultra Light" panose="020B0203020202020204" pitchFamily="34" charset="77"/>
              </a:rPr>
              <a:t>Add Calc Columns</a:t>
            </a:r>
          </a:p>
          <a:p>
            <a:r>
              <a:rPr lang="en-US" sz="1400" b="1" dirty="0">
                <a:solidFill>
                  <a:schemeClr val="accent2"/>
                </a:solidFill>
                <a:latin typeface="Avenir Next Ultra Light" panose="020B0203020202020204" pitchFamily="34" charset="77"/>
              </a:rPr>
              <a:t>Create DB connection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Avenir Next Ultra Light" panose="020B0203020202020204" pitchFamily="34" charset="77"/>
              </a:rPr>
              <a:t>Create Postgres tables</a:t>
            </a:r>
          </a:p>
          <a:p>
            <a:r>
              <a:rPr lang="en-US" sz="1400" b="1" dirty="0">
                <a:solidFill>
                  <a:schemeClr val="accent2"/>
                </a:solidFill>
                <a:latin typeface="Avenir Next Ultra Light" panose="020B0203020202020204" pitchFamily="34" charset="77"/>
              </a:rPr>
              <a:t>Populate Tables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2A593-27C2-5040-8428-D007394BA929}"/>
              </a:ext>
            </a:extLst>
          </p:cNvPr>
          <p:cNvSpPr txBox="1"/>
          <p:nvPr/>
        </p:nvSpPr>
        <p:spPr>
          <a:xfrm>
            <a:off x="2698334" y="3439361"/>
            <a:ext cx="1991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Avenir Next Ultra Light" panose="020B0203020202020204" pitchFamily="34" charset="77"/>
              </a:rPr>
              <a:t>Create Database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Avenir Next Ultra Light" panose="020B0203020202020204" pitchFamily="34" charset="77"/>
              </a:rPr>
              <a:t>Create Tables</a:t>
            </a:r>
          </a:p>
          <a:p>
            <a:r>
              <a:rPr lang="en-US" sz="1400" b="1" dirty="0">
                <a:solidFill>
                  <a:schemeClr val="accent2"/>
                </a:solidFill>
                <a:latin typeface="Avenir Next Ultra Light" panose="020B0203020202020204" pitchFamily="34" charset="77"/>
              </a:rPr>
              <a:t>Populate Tables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Avenir Next Ultra Light" panose="020B0203020202020204" pitchFamily="34" charset="77"/>
              </a:rPr>
              <a:t>Define Primary Keys</a:t>
            </a:r>
            <a:endParaRPr lang="en-US" sz="1400" b="1" dirty="0">
              <a:solidFill>
                <a:schemeClr val="accent2"/>
              </a:solidFill>
              <a:latin typeface="Avenir Next Ultra Light" panose="020B0203020202020204" pitchFamily="34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818D6-F577-F941-8618-59CBB2007D17}"/>
              </a:ext>
            </a:extLst>
          </p:cNvPr>
          <p:cNvSpPr txBox="1"/>
          <p:nvPr/>
        </p:nvSpPr>
        <p:spPr>
          <a:xfrm>
            <a:off x="4977274" y="3429000"/>
            <a:ext cx="19916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Avenir Next Ultra Light" panose="020B0203020202020204" pitchFamily="34" charset="77"/>
              </a:rPr>
              <a:t>Connect to Database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Avenir Next Ultra Light" panose="020B0203020202020204" pitchFamily="34" charset="77"/>
              </a:rPr>
              <a:t>Mirror Tables</a:t>
            </a:r>
          </a:p>
          <a:p>
            <a:r>
              <a:rPr lang="en-US" sz="1400" b="1" dirty="0">
                <a:latin typeface="Avenir Next Ultra Light" panose="020B0203020202020204" pitchFamily="34" charset="77"/>
              </a:rPr>
              <a:t>Run Flask Server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Avenir Next Ultra Light" panose="020B0203020202020204" pitchFamily="34" charset="77"/>
              </a:rPr>
              <a:t>App Routes to Pages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Avenir Next Ultra Light" panose="020B0203020202020204" pitchFamily="34" charset="77"/>
              </a:rPr>
              <a:t>App Routes to Data</a:t>
            </a:r>
          </a:p>
          <a:p>
            <a:r>
              <a:rPr lang="en-US" sz="1400" b="1" dirty="0" err="1">
                <a:solidFill>
                  <a:schemeClr val="accent4"/>
                </a:solidFill>
                <a:latin typeface="Avenir Next Ultra Light" panose="020B0203020202020204" pitchFamily="34" charset="77"/>
              </a:rPr>
              <a:t>Jsonify</a:t>
            </a:r>
            <a:r>
              <a:rPr lang="en-US" sz="1400" b="1" dirty="0">
                <a:solidFill>
                  <a:schemeClr val="accent4"/>
                </a:solidFill>
                <a:latin typeface="Avenir Next Ultra Light" panose="020B0203020202020204" pitchFamily="34" charset="77"/>
              </a:rPr>
              <a:t>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9B62C1-45AB-B042-9E5D-3F8D1FE05089}"/>
              </a:ext>
            </a:extLst>
          </p:cNvPr>
          <p:cNvSpPr txBox="1"/>
          <p:nvPr/>
        </p:nvSpPr>
        <p:spPr>
          <a:xfrm>
            <a:off x="7371392" y="3429000"/>
            <a:ext cx="1991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Avenir Next Ultra Light" panose="020B0203020202020204" pitchFamily="34" charset="77"/>
              </a:rPr>
              <a:t>Call Data Routes</a:t>
            </a: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Avenir Next Ultra Light" panose="020B0203020202020204" pitchFamily="34" charset="77"/>
              </a:rPr>
              <a:t>Store Data in Var</a:t>
            </a: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Avenir Next Ultra Light" panose="020B0203020202020204" pitchFamily="34" charset="77"/>
              </a:rPr>
              <a:t>Plot</a:t>
            </a: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Avenir Next Ultra Light" panose="020B0203020202020204" pitchFamily="34" charset="77"/>
              </a:rPr>
              <a:t>Populate HTML pages</a:t>
            </a:r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0424AA-A28B-6C46-9A2D-8D0F115E8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0133" y="1553811"/>
            <a:ext cx="2909489" cy="193613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D336E86-72D8-764D-A14B-03F18D20245A}"/>
              </a:ext>
            </a:extLst>
          </p:cNvPr>
          <p:cNvSpPr txBox="1"/>
          <p:nvPr/>
        </p:nvSpPr>
        <p:spPr>
          <a:xfrm>
            <a:off x="9687901" y="3531694"/>
            <a:ext cx="19916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venir Next Ultra Light" panose="020B0203020202020204" pitchFamily="34" charset="77"/>
              </a:rPr>
              <a:t>Set Page Layout</a:t>
            </a:r>
          </a:p>
          <a:p>
            <a:r>
              <a:rPr lang="en-US" sz="1400" b="1" dirty="0">
                <a:solidFill>
                  <a:srgbClr val="FF0000"/>
                </a:solidFill>
                <a:latin typeface="Avenir Next Ultra Light" panose="020B0203020202020204" pitchFamily="34" charset="77"/>
              </a:rPr>
              <a:t>Import JS Files</a:t>
            </a:r>
          </a:p>
          <a:p>
            <a:r>
              <a:rPr lang="en-US" sz="1400" b="1" dirty="0">
                <a:solidFill>
                  <a:srgbClr val="FF0000"/>
                </a:solidFill>
                <a:latin typeface="Avenir Next Ultra Light" panose="020B0203020202020204" pitchFamily="34" charset="77"/>
              </a:rPr>
              <a:t>Import Libraries</a:t>
            </a:r>
          </a:p>
          <a:p>
            <a:r>
              <a:rPr lang="en-US" sz="1400" b="1" dirty="0">
                <a:solidFill>
                  <a:srgbClr val="FF0000"/>
                </a:solidFill>
                <a:latin typeface="Avenir Next Ultra Light" panose="020B0203020202020204" pitchFamily="34" charset="77"/>
              </a:rPr>
              <a:t>Import API Key</a:t>
            </a:r>
          </a:p>
          <a:p>
            <a:r>
              <a:rPr lang="en-US" sz="1400" b="1" dirty="0">
                <a:solidFill>
                  <a:schemeClr val="accent5"/>
                </a:solidFill>
                <a:latin typeface="Avenir Next Ultra Light" panose="020B0203020202020204" pitchFamily="34" charset="77"/>
              </a:rPr>
              <a:t>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FD824C-F007-3C45-8078-03BD6EECC9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291" r="23436"/>
          <a:stretch/>
        </p:blipFill>
        <p:spPr>
          <a:xfrm>
            <a:off x="7371392" y="1553811"/>
            <a:ext cx="1601693" cy="171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4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9EFD7D-8065-A643-A073-D3E734954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076" y="924056"/>
            <a:ext cx="4876800" cy="1056303"/>
          </a:xfrm>
          <a:prstGeom prst="rect">
            <a:avLst/>
          </a:prstGeom>
        </p:spPr>
      </p:pic>
      <p:pic>
        <p:nvPicPr>
          <p:cNvPr id="12" name="Picture 1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1247272-4448-0247-A19D-05A3FD48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076" y="5126277"/>
            <a:ext cx="4876800" cy="86839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46BD0C5-F1DA-E54F-BF36-635B9DE37DF0}"/>
              </a:ext>
            </a:extLst>
          </p:cNvPr>
          <p:cNvSpPr/>
          <p:nvPr/>
        </p:nvSpPr>
        <p:spPr>
          <a:xfrm>
            <a:off x="6722076" y="4756945"/>
            <a:ext cx="3240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Next Ultra Light" panose="020B0203020202020204" pitchFamily="34" charset="77"/>
              </a:rPr>
              <a:t>https://</a:t>
            </a:r>
            <a:r>
              <a:rPr lang="en-US" b="1" dirty="0" err="1">
                <a:latin typeface="Avenir Next Ultra Light" panose="020B0203020202020204" pitchFamily="34" charset="77"/>
              </a:rPr>
              <a:t>datausa.io</a:t>
            </a:r>
            <a:r>
              <a:rPr lang="en-US" b="1" dirty="0">
                <a:latin typeface="Avenir Next Ultra Light" panose="020B0203020202020204" pitchFamily="34" charset="77"/>
              </a:rPr>
              <a:t>/about/</a:t>
            </a:r>
            <a:r>
              <a:rPr lang="en-US" b="1" dirty="0" err="1">
                <a:latin typeface="Avenir Next Ultra Light" panose="020B0203020202020204" pitchFamily="34" charset="77"/>
              </a:rPr>
              <a:t>api</a:t>
            </a:r>
            <a:r>
              <a:rPr lang="en-US" b="1" dirty="0">
                <a:latin typeface="Avenir Next Ultra Light" panose="020B0203020202020204" pitchFamily="34" charset="77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8890D8-0661-7E40-918D-B60289866D28}"/>
              </a:ext>
            </a:extLst>
          </p:cNvPr>
          <p:cNvSpPr/>
          <p:nvPr/>
        </p:nvSpPr>
        <p:spPr>
          <a:xfrm>
            <a:off x="6722076" y="554724"/>
            <a:ext cx="3858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Next Ultra Light" panose="020B0203020202020204" pitchFamily="34" charset="77"/>
              </a:rPr>
              <a:t>https://</a:t>
            </a:r>
            <a:r>
              <a:rPr lang="en-US" b="1" dirty="0" err="1">
                <a:latin typeface="Avenir Next Ultra Light" panose="020B0203020202020204" pitchFamily="34" charset="77"/>
              </a:rPr>
              <a:t>covidtracking.com</a:t>
            </a:r>
            <a:r>
              <a:rPr lang="en-US" b="1" dirty="0">
                <a:latin typeface="Avenir Next Ultra Light" panose="020B0203020202020204" pitchFamily="34" charset="77"/>
              </a:rPr>
              <a:t>/data/</a:t>
            </a:r>
            <a:r>
              <a:rPr lang="en-US" b="1" dirty="0" err="1">
                <a:latin typeface="Avenir Next Ultra Light" panose="020B0203020202020204" pitchFamily="34" charset="77"/>
              </a:rPr>
              <a:t>api</a:t>
            </a:r>
            <a:endParaRPr lang="en-US" b="1" dirty="0">
              <a:latin typeface="Avenir Next Ultra Light" panose="020B0203020202020204" pitchFamily="34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CE0139-E503-3548-B0ED-443DB5A9A40A}"/>
              </a:ext>
            </a:extLst>
          </p:cNvPr>
          <p:cNvSpPr/>
          <p:nvPr/>
        </p:nvSpPr>
        <p:spPr>
          <a:xfrm>
            <a:off x="4245230" y="1082875"/>
            <a:ext cx="2198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latin typeface="Avenir Next Ultra Light" panose="020B0203020202020204" pitchFamily="34" charset="77"/>
              </a:rPr>
              <a:t>COVID information</a:t>
            </a:r>
          </a:p>
          <a:p>
            <a:pPr algn="r"/>
            <a:r>
              <a:rPr lang="en-US" sz="1400" b="1" dirty="0">
                <a:latin typeface="Avenir Next Ultra Light" panose="020B0203020202020204" pitchFamily="34" charset="77"/>
              </a:rPr>
              <a:t>historical by State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BBCEDF-BF5B-984E-B197-FA38721DB972}"/>
              </a:ext>
            </a:extLst>
          </p:cNvPr>
          <p:cNvSpPr/>
          <p:nvPr/>
        </p:nvSpPr>
        <p:spPr>
          <a:xfrm>
            <a:off x="4496133" y="5345091"/>
            <a:ext cx="1947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latin typeface="Avenir Next Ultra Light" panose="020B0203020202020204" pitchFamily="34" charset="77"/>
              </a:rPr>
              <a:t>USA Population</a:t>
            </a:r>
          </a:p>
          <a:p>
            <a:pPr algn="r"/>
            <a:r>
              <a:rPr lang="en-US" sz="1400" b="1" dirty="0">
                <a:latin typeface="Avenir Next Ultra Light" panose="020B0203020202020204" pitchFamily="34" charset="77"/>
              </a:rPr>
              <a:t>by State</a:t>
            </a:r>
          </a:p>
        </p:txBody>
      </p:sp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817461-A658-D448-973F-249BB74E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076" y="3025166"/>
            <a:ext cx="4876800" cy="105630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B98631C-F6D9-B849-8EF3-AC43764F5D1D}"/>
              </a:ext>
            </a:extLst>
          </p:cNvPr>
          <p:cNvSpPr/>
          <p:nvPr/>
        </p:nvSpPr>
        <p:spPr>
          <a:xfrm>
            <a:off x="6722076" y="2655834"/>
            <a:ext cx="3858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Next Ultra Light" panose="020B0203020202020204" pitchFamily="34" charset="77"/>
              </a:rPr>
              <a:t>https://</a:t>
            </a:r>
            <a:r>
              <a:rPr lang="en-US" b="1" dirty="0" err="1">
                <a:latin typeface="Avenir Next Ultra Light" panose="020B0203020202020204" pitchFamily="34" charset="77"/>
              </a:rPr>
              <a:t>covidtracking.com</a:t>
            </a:r>
            <a:r>
              <a:rPr lang="en-US" b="1" dirty="0">
                <a:latin typeface="Avenir Next Ultra Light" panose="020B0203020202020204" pitchFamily="34" charset="77"/>
              </a:rPr>
              <a:t>/data/</a:t>
            </a:r>
            <a:r>
              <a:rPr lang="en-US" b="1" dirty="0" err="1">
                <a:latin typeface="Avenir Next Ultra Light" panose="020B0203020202020204" pitchFamily="34" charset="77"/>
              </a:rPr>
              <a:t>api</a:t>
            </a:r>
            <a:endParaRPr lang="en-US" b="1" dirty="0">
              <a:latin typeface="Avenir Next Ultra Light" panose="020B0203020202020204" pitchFamily="34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C0AC5A-DC3A-654C-B001-670E6B52F0F1}"/>
              </a:ext>
            </a:extLst>
          </p:cNvPr>
          <p:cNvSpPr/>
          <p:nvPr/>
        </p:nvSpPr>
        <p:spPr>
          <a:xfrm>
            <a:off x="4245230" y="3183985"/>
            <a:ext cx="2198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latin typeface="Avenir Next Ultra Light" panose="020B0203020202020204" pitchFamily="34" charset="77"/>
              </a:rPr>
              <a:t>COVID information</a:t>
            </a:r>
          </a:p>
          <a:p>
            <a:pPr algn="r"/>
            <a:r>
              <a:rPr lang="en-US" sz="1400" b="1" dirty="0">
                <a:latin typeface="Avenir Next Ultra Light" panose="020B0203020202020204" pitchFamily="34" charset="77"/>
              </a:rPr>
              <a:t>historical US Totals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E4E2C2-82C9-2A42-9A65-9C4E146F0AE6}"/>
              </a:ext>
            </a:extLst>
          </p:cNvPr>
          <p:cNvSpPr/>
          <p:nvPr/>
        </p:nvSpPr>
        <p:spPr>
          <a:xfrm>
            <a:off x="439567" y="2701797"/>
            <a:ext cx="27036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latin typeface="Avenir Next" panose="020B0503020202020204" pitchFamily="34" charset="0"/>
              </a:rPr>
              <a:t>Datasets APIs</a:t>
            </a:r>
            <a:endParaRPr lang="en-US" sz="24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57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1397BB4E-9419-FB4E-A431-96FE85BB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84" y="408184"/>
            <a:ext cx="1482434" cy="1724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859612-27F1-CA45-AF5F-63B953425D3E}"/>
              </a:ext>
            </a:extLst>
          </p:cNvPr>
          <p:cNvSpPr txBox="1"/>
          <p:nvPr/>
        </p:nvSpPr>
        <p:spPr>
          <a:xfrm>
            <a:off x="512484" y="2913844"/>
            <a:ext cx="3187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Avenir Next Ultra Light" panose="020B0203020202020204" pitchFamily="34" charset="77"/>
              </a:rPr>
              <a:t>Retrieve APIs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Avenir Next Ultra Light" panose="020B0203020202020204" pitchFamily="34" charset="77"/>
              </a:rPr>
              <a:t>Convert to DF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Explore Data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Clean Data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Merge DFs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Add Calc Columns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Create DB connection</a:t>
            </a:r>
          </a:p>
          <a:p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Create Postgres tables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Populate Tables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851AD4-436D-0F48-91D8-F11F47061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744" y="408184"/>
            <a:ext cx="6421821" cy="2353517"/>
          </a:xfrm>
          <a:prstGeom prst="rect">
            <a:avLst/>
          </a:prstGeom>
        </p:spPr>
      </p:pic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A822621-E704-134D-AAC8-FD8A065F7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744" y="3247696"/>
            <a:ext cx="6389747" cy="28914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06F01F-1B53-EC4B-A8EB-68D4D4DF409F}"/>
              </a:ext>
            </a:extLst>
          </p:cNvPr>
          <p:cNvSpPr/>
          <p:nvPr/>
        </p:nvSpPr>
        <p:spPr>
          <a:xfrm>
            <a:off x="4172604" y="408184"/>
            <a:ext cx="6610531" cy="26187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119B47-411B-9E43-8CC8-E7F8D687A9B7}"/>
              </a:ext>
            </a:extLst>
          </p:cNvPr>
          <p:cNvSpPr/>
          <p:nvPr/>
        </p:nvSpPr>
        <p:spPr>
          <a:xfrm>
            <a:off x="4172604" y="3156639"/>
            <a:ext cx="6610531" cy="306548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A30BD9-4293-8C4B-B70F-26CD35AE5751}"/>
              </a:ext>
            </a:extLst>
          </p:cNvPr>
          <p:cNvCxnSpPr>
            <a:cxnSpLocks/>
          </p:cNvCxnSpPr>
          <p:nvPr/>
        </p:nvCxnSpPr>
        <p:spPr>
          <a:xfrm flipV="1">
            <a:off x="1849821" y="1807779"/>
            <a:ext cx="2196662" cy="1219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C64FA1-2A53-0643-B45B-0DD49530B8CA}"/>
              </a:ext>
            </a:extLst>
          </p:cNvPr>
          <p:cNvCxnSpPr>
            <a:cxnSpLocks/>
          </p:cNvCxnSpPr>
          <p:nvPr/>
        </p:nvCxnSpPr>
        <p:spPr>
          <a:xfrm>
            <a:off x="1922370" y="3352141"/>
            <a:ext cx="2124113" cy="1261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29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1397BB4E-9419-FB4E-A431-96FE85BB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84" y="408184"/>
            <a:ext cx="1482434" cy="1724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859612-27F1-CA45-AF5F-63B953425D3E}"/>
              </a:ext>
            </a:extLst>
          </p:cNvPr>
          <p:cNvSpPr txBox="1"/>
          <p:nvPr/>
        </p:nvSpPr>
        <p:spPr>
          <a:xfrm>
            <a:off x="512484" y="2913844"/>
            <a:ext cx="3187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Retrieve APIs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Convert to DF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Avenir Next Ultra Light" panose="020B0203020202020204" pitchFamily="34" charset="77"/>
              </a:rPr>
              <a:t>Explore Data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Avenir Next Ultra Light" panose="020B0203020202020204" pitchFamily="34" charset="77"/>
              </a:rPr>
              <a:t>Clean Data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Avenir Next Ultra Light" panose="020B0203020202020204" pitchFamily="34" charset="77"/>
              </a:rPr>
              <a:t>Merge DFs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Add Calc Columns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Create DB connection</a:t>
            </a:r>
          </a:p>
          <a:p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Create Postgres tables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Populate Tables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B9425-7747-FF42-B753-C606D834919C}"/>
              </a:ext>
            </a:extLst>
          </p:cNvPr>
          <p:cNvSpPr/>
          <p:nvPr/>
        </p:nvSpPr>
        <p:spPr>
          <a:xfrm>
            <a:off x="10003563" y="531897"/>
            <a:ext cx="146706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Avenir Next Ultra Light" panose="020B0203020202020204" pitchFamily="34" charset="77"/>
              </a:rPr>
              <a:t>df.head</a:t>
            </a:r>
            <a:r>
              <a:rPr lang="en-US" b="1" dirty="0">
                <a:latin typeface="Avenir Next Ultra Light" panose="020B0203020202020204" pitchFamily="34" charset="77"/>
              </a:rPr>
              <a:t>()</a:t>
            </a:r>
          </a:p>
          <a:p>
            <a:r>
              <a:rPr lang="en-US" b="1" dirty="0" err="1">
                <a:latin typeface="Avenir Next Ultra Light" panose="020B0203020202020204" pitchFamily="34" charset="77"/>
              </a:rPr>
              <a:t>df.shape</a:t>
            </a:r>
            <a:endParaRPr lang="en-US" b="1" dirty="0">
              <a:latin typeface="Avenir Next Ultra Light" panose="020B0203020202020204" pitchFamily="34" charset="77"/>
            </a:endParaRPr>
          </a:p>
          <a:p>
            <a:r>
              <a:rPr lang="en-US" b="1" dirty="0" err="1">
                <a:latin typeface="Avenir Next Ultra Light" panose="020B0203020202020204" pitchFamily="34" charset="77"/>
              </a:rPr>
              <a:t>df.describe</a:t>
            </a:r>
            <a:r>
              <a:rPr lang="en-US" b="1" dirty="0">
                <a:latin typeface="Avenir Next Ultra Light" panose="020B0203020202020204" pitchFamily="34" charset="77"/>
              </a:rPr>
              <a:t>()</a:t>
            </a:r>
          </a:p>
          <a:p>
            <a:r>
              <a:rPr lang="en-US" b="1" dirty="0" err="1">
                <a:latin typeface="Avenir Next Ultra Light" panose="020B0203020202020204" pitchFamily="34" charset="77"/>
              </a:rPr>
              <a:t>df.columns</a:t>
            </a:r>
            <a:endParaRPr lang="en-US" b="1" dirty="0">
              <a:latin typeface="Avenir Next Ultra Light" panose="020B0203020202020204" pitchFamily="34" charset="77"/>
            </a:endParaRPr>
          </a:p>
          <a:p>
            <a:r>
              <a:rPr lang="en-US" b="1" dirty="0" err="1">
                <a:latin typeface="Avenir Next Ultra Light" panose="020B0203020202020204" pitchFamily="34" charset="77"/>
              </a:rPr>
              <a:t>df.info</a:t>
            </a:r>
            <a:r>
              <a:rPr lang="en-US" b="1" dirty="0">
                <a:latin typeface="Avenir Next Ultra Light" panose="020B0203020202020204" pitchFamily="34" charset="77"/>
              </a:rPr>
              <a:t>()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0F6268C-75F4-5F4E-8EE1-B8BCA3844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66" y="620540"/>
            <a:ext cx="6096000" cy="1388685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B54034E3-77F3-DB4F-B0FF-E30CC4BC3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767" y="2602764"/>
            <a:ext cx="6096000" cy="199008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8A67AF-DEEF-3943-A65F-8FD6EDF3D84E}"/>
              </a:ext>
            </a:extLst>
          </p:cNvPr>
          <p:cNvSpPr/>
          <p:nvPr/>
        </p:nvSpPr>
        <p:spPr>
          <a:xfrm>
            <a:off x="3825766" y="408185"/>
            <a:ext cx="6177797" cy="19040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115A6A-2898-5645-BEBF-F86315E1FFAF}"/>
              </a:ext>
            </a:extLst>
          </p:cNvPr>
          <p:cNvSpPr/>
          <p:nvPr/>
        </p:nvSpPr>
        <p:spPr>
          <a:xfrm>
            <a:off x="3825766" y="2506239"/>
            <a:ext cx="6177797" cy="21990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AFF1D0-7F6A-CC4C-A8E0-7C3AB0208CA5}"/>
              </a:ext>
            </a:extLst>
          </p:cNvPr>
          <p:cNvCxnSpPr>
            <a:cxnSpLocks/>
          </p:cNvCxnSpPr>
          <p:nvPr/>
        </p:nvCxnSpPr>
        <p:spPr>
          <a:xfrm flipV="1">
            <a:off x="1849821" y="2009226"/>
            <a:ext cx="1692165" cy="150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526B27-C944-B24B-A387-CEE86CD33CE2}"/>
              </a:ext>
            </a:extLst>
          </p:cNvPr>
          <p:cNvCxnSpPr>
            <a:cxnSpLocks/>
          </p:cNvCxnSpPr>
          <p:nvPr/>
        </p:nvCxnSpPr>
        <p:spPr>
          <a:xfrm flipV="1">
            <a:off x="1650586" y="3605049"/>
            <a:ext cx="2049056" cy="241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C88E97-F0B2-AA48-8FF0-8EFEC14C446F}"/>
              </a:ext>
            </a:extLst>
          </p:cNvPr>
          <p:cNvCxnSpPr>
            <a:cxnSpLocks/>
          </p:cNvCxnSpPr>
          <p:nvPr/>
        </p:nvCxnSpPr>
        <p:spPr>
          <a:xfrm>
            <a:off x="1650586" y="4081923"/>
            <a:ext cx="2049056" cy="121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9B52615E-D84B-7B4C-948A-0F266B622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766" y="4979770"/>
            <a:ext cx="6096000" cy="47565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B4CA52C-19DB-004F-A3A6-CC644ADBF996}"/>
              </a:ext>
            </a:extLst>
          </p:cNvPr>
          <p:cNvSpPr/>
          <p:nvPr/>
        </p:nvSpPr>
        <p:spPr>
          <a:xfrm>
            <a:off x="3825766" y="4899274"/>
            <a:ext cx="6177797" cy="619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1397BB4E-9419-FB4E-A431-96FE85BB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84" y="408184"/>
            <a:ext cx="1482434" cy="1724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859612-27F1-CA45-AF5F-63B953425D3E}"/>
              </a:ext>
            </a:extLst>
          </p:cNvPr>
          <p:cNvSpPr txBox="1"/>
          <p:nvPr/>
        </p:nvSpPr>
        <p:spPr>
          <a:xfrm>
            <a:off x="512484" y="2913844"/>
            <a:ext cx="3187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Retrieve APIs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Convert to DF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Explore Data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Clean Data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Merge DFs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Avenir Next Ultra Light" panose="020B0203020202020204" pitchFamily="34" charset="77"/>
              </a:rPr>
              <a:t>Add Calc Columns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Create DB connection</a:t>
            </a:r>
          </a:p>
          <a:p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Create Postgres tables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Populate Tables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E76E34F-4674-DB41-9C63-BA1F78DE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66" y="366258"/>
            <a:ext cx="7960762" cy="1599292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398874-F838-4046-85AC-688CF710E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766" y="2128834"/>
            <a:ext cx="7960762" cy="2084792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525D1E90-5C9A-E34A-B73B-98846304B9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25766" y="4332059"/>
            <a:ext cx="7960763" cy="9828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A44179-EE88-304C-9F6D-D14CE881F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766" y="5508293"/>
            <a:ext cx="7960762" cy="5211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54CA92B-7D40-DE41-A4DC-59ABA6511629}"/>
              </a:ext>
            </a:extLst>
          </p:cNvPr>
          <p:cNvSpPr/>
          <p:nvPr/>
        </p:nvSpPr>
        <p:spPr>
          <a:xfrm>
            <a:off x="3825766" y="293856"/>
            <a:ext cx="7960762" cy="17247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9E913C-1247-7743-BFE9-C78B1DE713EE}"/>
              </a:ext>
            </a:extLst>
          </p:cNvPr>
          <p:cNvSpPr/>
          <p:nvPr/>
        </p:nvSpPr>
        <p:spPr>
          <a:xfrm>
            <a:off x="3825766" y="2120624"/>
            <a:ext cx="7960762" cy="20930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6E807D-54AB-7148-BDEA-4A37170F926E}"/>
              </a:ext>
            </a:extLst>
          </p:cNvPr>
          <p:cNvSpPr/>
          <p:nvPr/>
        </p:nvSpPr>
        <p:spPr>
          <a:xfrm>
            <a:off x="3825766" y="4332059"/>
            <a:ext cx="7960762" cy="101160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4E2B9E-55A8-8942-B985-FB8119575126}"/>
              </a:ext>
            </a:extLst>
          </p:cNvPr>
          <p:cNvSpPr/>
          <p:nvPr/>
        </p:nvSpPr>
        <p:spPr>
          <a:xfrm>
            <a:off x="3825766" y="5462096"/>
            <a:ext cx="7960762" cy="5884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1397BB4E-9419-FB4E-A431-96FE85BB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84" y="408184"/>
            <a:ext cx="1482434" cy="1724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859612-27F1-CA45-AF5F-63B953425D3E}"/>
              </a:ext>
            </a:extLst>
          </p:cNvPr>
          <p:cNvSpPr txBox="1"/>
          <p:nvPr/>
        </p:nvSpPr>
        <p:spPr>
          <a:xfrm>
            <a:off x="512484" y="2913844"/>
            <a:ext cx="3187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Retrieve APIs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Convert to DF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Explore Data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Clean Data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Merge DFs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Add Calc Columns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Avenir Next Ultra Light" panose="020B0203020202020204" pitchFamily="34" charset="77"/>
              </a:rPr>
              <a:t>Create DB connection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Avenir Next Ultra Light" panose="020B0203020202020204" pitchFamily="34" charset="77"/>
              </a:rPr>
              <a:t>Create Postgres tables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Avenir Next Ultra Light" panose="020B0203020202020204" pitchFamily="34" charset="77"/>
              </a:rPr>
              <a:t>Populate Table</a:t>
            </a:r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29B319-1BDE-B242-9FA0-AC7205A771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3930" y="2132939"/>
            <a:ext cx="7960762" cy="862509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9686FAE-8D66-4B41-92A2-7318FA554B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5735"/>
          <a:stretch/>
        </p:blipFill>
        <p:spPr>
          <a:xfrm>
            <a:off x="3993930" y="4230136"/>
            <a:ext cx="7960762" cy="4309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4130563-1818-1E41-8DE6-575FAB0280D0}"/>
              </a:ext>
            </a:extLst>
          </p:cNvPr>
          <p:cNvSpPr/>
          <p:nvPr/>
        </p:nvSpPr>
        <p:spPr>
          <a:xfrm>
            <a:off x="4099035" y="2010317"/>
            <a:ext cx="7960762" cy="105870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FC9F39-955B-7245-864E-60178DB03379}"/>
              </a:ext>
            </a:extLst>
          </p:cNvPr>
          <p:cNvSpPr/>
          <p:nvPr/>
        </p:nvSpPr>
        <p:spPr>
          <a:xfrm>
            <a:off x="4099035" y="4187542"/>
            <a:ext cx="7960762" cy="4735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5AB99BF-8E27-A140-933B-92F0B9F049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4099035" y="5034457"/>
            <a:ext cx="7960762" cy="5397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B1071B8-BF07-2F45-8A99-14F5D048A6C5}"/>
              </a:ext>
            </a:extLst>
          </p:cNvPr>
          <p:cNvSpPr/>
          <p:nvPr/>
        </p:nvSpPr>
        <p:spPr>
          <a:xfrm>
            <a:off x="4099035" y="4986772"/>
            <a:ext cx="7960762" cy="6504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CDFF18-8CB9-4D44-A2E0-013AAE7F760C}"/>
              </a:ext>
            </a:extLst>
          </p:cNvPr>
          <p:cNvCxnSpPr>
            <a:cxnSpLocks/>
          </p:cNvCxnSpPr>
          <p:nvPr/>
        </p:nvCxnSpPr>
        <p:spPr>
          <a:xfrm flipV="1">
            <a:off x="2701159" y="2481318"/>
            <a:ext cx="1292771" cy="195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01973474-79A5-7B43-A0E9-769F2CEF7A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649" y="3215322"/>
            <a:ext cx="841847" cy="86851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B0050A-4CF5-A24F-A084-BC7E617793C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647590" y="3649578"/>
            <a:ext cx="1587059" cy="1134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08EF8A-17A0-CB49-A9A9-531CD53626CE}"/>
              </a:ext>
            </a:extLst>
          </p:cNvPr>
          <p:cNvCxnSpPr>
            <a:cxnSpLocks/>
          </p:cNvCxnSpPr>
          <p:nvPr/>
        </p:nvCxnSpPr>
        <p:spPr>
          <a:xfrm flipV="1">
            <a:off x="2642337" y="4359994"/>
            <a:ext cx="1456698" cy="655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8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DD17F9F-9C04-644D-9FF8-4997735F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94" y="408184"/>
            <a:ext cx="1575524" cy="1625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55A34-0EA0-434B-BFAA-45F780ABD9D2}"/>
              </a:ext>
            </a:extLst>
          </p:cNvPr>
          <p:cNvSpPr txBox="1"/>
          <p:nvPr/>
        </p:nvSpPr>
        <p:spPr>
          <a:xfrm>
            <a:off x="419394" y="2913844"/>
            <a:ext cx="1991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Avenir Next Ultra Light" panose="020B0203020202020204" pitchFamily="34" charset="77"/>
              </a:rPr>
              <a:t>Create Database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Avenir Next Ultra Light" panose="020B0203020202020204" pitchFamily="34" charset="77"/>
              </a:rPr>
              <a:t>Create Tables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Avenir Next Ultra Light" panose="020B0203020202020204" pitchFamily="34" charset="77"/>
              </a:rPr>
              <a:t>Populate Tables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Avenir Next Ultra Light" panose="020B0203020202020204" pitchFamily="34" charset="77"/>
              </a:rPr>
              <a:t>Define Primary Keys</a:t>
            </a:r>
            <a:endParaRPr lang="en-US" sz="1600" b="1" dirty="0">
              <a:solidFill>
                <a:schemeClr val="accent2"/>
              </a:solidFill>
              <a:latin typeface="Avenir Next Ultra Light" panose="020B0203020202020204" pitchFamily="34" charset="77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A76EEA-FD2D-B641-86F1-3328A787F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532" y="292454"/>
            <a:ext cx="6246997" cy="3202508"/>
          </a:xfrm>
          <a:prstGeom prst="rect">
            <a:avLst/>
          </a:prstGeom>
        </p:spPr>
      </p:pic>
      <p:pic>
        <p:nvPicPr>
          <p:cNvPr id="8" name="Picture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A6EDF1A-1B4C-384C-9BE0-2DE2E4DC6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174" y="3657600"/>
            <a:ext cx="3853355" cy="3039869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1E3D2996-FE2C-A149-90DC-7A9CE8DE6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532" y="3843917"/>
            <a:ext cx="1922689" cy="23546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5D195C-1335-2949-B240-EA2655EBED2C}"/>
              </a:ext>
            </a:extLst>
          </p:cNvPr>
          <p:cNvSpPr/>
          <p:nvPr/>
        </p:nvSpPr>
        <p:spPr>
          <a:xfrm>
            <a:off x="4550978" y="93230"/>
            <a:ext cx="6411312" cy="33357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E260CC-4E9A-384B-8DD8-BCD2E98632E9}"/>
              </a:ext>
            </a:extLst>
          </p:cNvPr>
          <p:cNvSpPr/>
          <p:nvPr/>
        </p:nvSpPr>
        <p:spPr>
          <a:xfrm>
            <a:off x="4550978" y="3777955"/>
            <a:ext cx="1991615" cy="24205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9FA5F5-1E0E-7C4C-8602-8BBD1AFF62E5}"/>
              </a:ext>
            </a:extLst>
          </p:cNvPr>
          <p:cNvSpPr/>
          <p:nvPr/>
        </p:nvSpPr>
        <p:spPr>
          <a:xfrm>
            <a:off x="5549463" y="6001406"/>
            <a:ext cx="872358" cy="136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D93B9B-82BE-B34F-9916-3455B19E8613}"/>
              </a:ext>
            </a:extLst>
          </p:cNvPr>
          <p:cNvSpPr/>
          <p:nvPr/>
        </p:nvSpPr>
        <p:spPr>
          <a:xfrm>
            <a:off x="6980099" y="3657600"/>
            <a:ext cx="3870430" cy="3039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837ED1F-9D4C-E646-924B-99B9FA295813}"/>
              </a:ext>
            </a:extLst>
          </p:cNvPr>
          <p:cNvSpPr/>
          <p:nvPr/>
        </p:nvSpPr>
        <p:spPr>
          <a:xfrm rot="20124520" flipH="1" flipV="1">
            <a:off x="6430826" y="5842329"/>
            <a:ext cx="756723" cy="208215"/>
          </a:xfrm>
          <a:prstGeom prst="arc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095842-5D19-1944-AE40-5CEB2E89EF38}"/>
              </a:ext>
            </a:extLst>
          </p:cNvPr>
          <p:cNvSpPr/>
          <p:nvPr/>
        </p:nvSpPr>
        <p:spPr>
          <a:xfrm>
            <a:off x="10258097" y="4989705"/>
            <a:ext cx="504405" cy="191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7CC9FD0-28C6-4E4A-A3EF-7439D0BE2F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3133" y="985738"/>
            <a:ext cx="1630025" cy="20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5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C93C28A2-B31F-ED42-B634-8F4808A48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2282" y="4688508"/>
            <a:ext cx="557715" cy="55771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57E2CF-1E11-F747-9B43-85DB175DACF2}"/>
              </a:ext>
            </a:extLst>
          </p:cNvPr>
          <p:cNvSpPr txBox="1"/>
          <p:nvPr/>
        </p:nvSpPr>
        <p:spPr>
          <a:xfrm>
            <a:off x="414966" y="2926833"/>
            <a:ext cx="2313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Avenir Next Ultra Light" panose="020B0203020202020204" pitchFamily="34" charset="77"/>
              </a:rPr>
              <a:t>Connect to Database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Avenir Next Ultra Light" panose="020B0203020202020204" pitchFamily="34" charset="77"/>
              </a:rPr>
              <a:t>Mirror Tables</a:t>
            </a:r>
          </a:p>
          <a:p>
            <a:r>
              <a:rPr lang="en-US" sz="1600" b="1" dirty="0">
                <a:latin typeface="Avenir Next Ultra Light" panose="020B0203020202020204" pitchFamily="34" charset="77"/>
              </a:rPr>
              <a:t>Run Flask Server</a:t>
            </a:r>
          </a:p>
          <a:p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App Routes to Pages</a:t>
            </a:r>
          </a:p>
          <a:p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App Routes to Data</a:t>
            </a:r>
          </a:p>
          <a:p>
            <a:r>
              <a:rPr lang="en-US" sz="16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Jsonify</a:t>
            </a:r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venir Next Ultra Light" panose="020B0203020202020204" pitchFamily="34" charset="77"/>
              </a:rPr>
              <a:t> Data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F3F8B6B6-6B83-F149-9690-6702F59C8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4" y="400386"/>
            <a:ext cx="1604040" cy="1604040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7CD674D5-FD8A-8B4E-8741-4184B9577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785" y="157655"/>
            <a:ext cx="5604539" cy="517631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D8CF146E-8FD3-0946-AE8A-D1D27F0CC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306" y="2551925"/>
            <a:ext cx="557715" cy="575380"/>
          </a:xfrm>
          <a:prstGeom prst="rect">
            <a:avLst/>
          </a:prstGeom>
        </p:spPr>
      </p:pic>
      <p:pic>
        <p:nvPicPr>
          <p:cNvPr id="31" name="Picture 30" descr="Shape&#10;&#10;Description automatically generated">
            <a:extLst>
              <a:ext uri="{FF2B5EF4-FFF2-40B4-BE49-F238E27FC236}">
                <a16:creationId xmlns:a16="http://schemas.microsoft.com/office/drawing/2014/main" id="{05E67731-5FD1-3144-96B5-314F59BB4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2282" y="3732684"/>
            <a:ext cx="403104" cy="403104"/>
          </a:xfrm>
          <a:prstGeom prst="rect">
            <a:avLst/>
          </a:prstGeom>
        </p:spPr>
      </p:pic>
      <p:pic>
        <p:nvPicPr>
          <p:cNvPr id="35" name="Picture 34" descr="Text&#10;&#10;Description automatically generated">
            <a:extLst>
              <a:ext uri="{FF2B5EF4-FFF2-40B4-BE49-F238E27FC236}">
                <a16:creationId xmlns:a16="http://schemas.microsoft.com/office/drawing/2014/main" id="{C0B1EC7E-F8C3-424B-8D11-562755134DB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159" y="4496493"/>
            <a:ext cx="2805335" cy="180593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CA7DF91-1620-BD41-AFDA-E398986DDDB3}"/>
              </a:ext>
            </a:extLst>
          </p:cNvPr>
          <p:cNvSpPr/>
          <p:nvPr/>
        </p:nvSpPr>
        <p:spPr>
          <a:xfrm>
            <a:off x="6356235" y="93230"/>
            <a:ext cx="5699132" cy="534061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0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341</Words>
  <Application>Microsoft Macintosh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</vt:lpstr>
      <vt:lpstr>Avenir Next Ultra Light</vt:lpstr>
      <vt:lpstr>Calibri</vt:lpstr>
      <vt:lpstr>Calibri Light</vt:lpstr>
      <vt:lpstr>Office Theme</vt:lpstr>
      <vt:lpstr>PowerPoint Presentation</vt:lpstr>
      <vt:lpstr>The Big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Tracker</dc:title>
  <dc:creator>EMILIO BELLO</dc:creator>
  <cp:lastModifiedBy>EMILIO BELLO</cp:lastModifiedBy>
  <cp:revision>62</cp:revision>
  <dcterms:created xsi:type="dcterms:W3CDTF">2020-10-21T17:56:12Z</dcterms:created>
  <dcterms:modified xsi:type="dcterms:W3CDTF">2020-10-24T18:15:49Z</dcterms:modified>
</cp:coreProperties>
</file>