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984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4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4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7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3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2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1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3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22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8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9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674A-B428-449E-AE69-24D68C4D67EF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EC458-42CF-40CA-9A7E-BECCEE4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1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emplate:%E8%87%AA%E6%B2%BB%E4%BD%93%E4%BA%BA%E5%8F%A3/%E5%AF%8C%E5%B1%B1%E7%9C%8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.wikipedia.org/wiki/%E4%BA%BA%E5%8F%A3%E5%AF%86%E5%BA%A6" TargetMode="External"/><Relationship Id="rId4" Type="http://schemas.openxmlformats.org/officeDocument/2006/relationships/hyperlink" Target="https://ja.wikipedia.org/wiki/%E6%8E%A8%E8%A8%88%E4%BA%BA%E5%8F%A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D978DC-0130-4730-8BC5-BCBC6B8B1CBF}"/>
              </a:ext>
            </a:extLst>
          </p:cNvPr>
          <p:cNvSpPr txBox="1"/>
          <p:nvPr/>
        </p:nvSpPr>
        <p:spPr>
          <a:xfrm>
            <a:off x="476250" y="781050"/>
            <a:ext cx="5562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落札日　</a:t>
            </a:r>
            <a:r>
              <a:rPr kumimoji="1" lang="en-US" altLang="ja-JP" sz="1400" dirty="0"/>
              <a:t>7</a:t>
            </a:r>
            <a:r>
              <a:rPr kumimoji="1" lang="ja-JP" altLang="en-US" sz="1400" dirty="0"/>
              <a:t>月</a:t>
            </a:r>
            <a:r>
              <a:rPr kumimoji="1" lang="en-US" altLang="ja-JP" sz="1400" dirty="0"/>
              <a:t>28</a:t>
            </a:r>
            <a:r>
              <a:rPr kumimoji="1" lang="ja-JP" altLang="en-US" sz="1400" dirty="0"/>
              <a:t>日</a:t>
            </a:r>
            <a:endParaRPr kumimoji="1" lang="en-US" altLang="ja-JP" sz="1400" dirty="0"/>
          </a:p>
          <a:p>
            <a:r>
              <a:rPr kumimoji="1" lang="ja-JP" altLang="en-US" sz="1400" dirty="0"/>
              <a:t>売却基準価　　</a:t>
            </a:r>
            <a:r>
              <a:rPr kumimoji="1" lang="en-US" altLang="ja-JP" sz="1400" dirty="0"/>
              <a:t>800,000</a:t>
            </a:r>
          </a:p>
          <a:p>
            <a:r>
              <a:rPr kumimoji="1" lang="ja-JP" altLang="en-US" sz="1400" dirty="0"/>
              <a:t>落札価　　　　</a:t>
            </a:r>
            <a:r>
              <a:rPr kumimoji="1" lang="en-US" altLang="ja-JP" sz="1400" dirty="0">
                <a:solidFill>
                  <a:srgbClr val="00B0F0"/>
                </a:solidFill>
              </a:rPr>
              <a:t>680,000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物件目録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住所：富山県高岡市京町</a:t>
            </a:r>
            <a:endParaRPr kumimoji="1" lang="en-US" altLang="ja-JP" sz="1400" dirty="0"/>
          </a:p>
          <a:p>
            <a:r>
              <a:rPr kumimoji="1" lang="ja-JP" altLang="en-US" sz="1400" dirty="0"/>
              <a:t>宅地　　</a:t>
            </a:r>
            <a:r>
              <a:rPr kumimoji="1" lang="en-US" altLang="ja-JP" sz="1400" dirty="0">
                <a:solidFill>
                  <a:srgbClr val="FF0000"/>
                </a:solidFill>
              </a:rPr>
              <a:t>113.72</a:t>
            </a:r>
            <a:r>
              <a:rPr kumimoji="1" lang="ja-JP" altLang="en-US" sz="1400" dirty="0">
                <a:solidFill>
                  <a:srgbClr val="FF0000"/>
                </a:solidFill>
              </a:rPr>
              <a:t>㎡（円・㎡；</a:t>
            </a:r>
            <a:r>
              <a:rPr kumimoji="1" lang="en-US" altLang="ja-JP" sz="1400" dirty="0">
                <a:solidFill>
                  <a:srgbClr val="FF0000"/>
                </a:solidFill>
              </a:rPr>
              <a:t>26,100</a:t>
            </a:r>
            <a:r>
              <a:rPr kumimoji="1" lang="ja-JP" altLang="en-US" sz="1400" dirty="0">
                <a:solidFill>
                  <a:srgbClr val="FF0000"/>
                </a:solidFill>
              </a:rPr>
              <a:t>－坪</a:t>
            </a:r>
            <a:r>
              <a:rPr kumimoji="1" lang="en-US" altLang="ja-JP" sz="1400" dirty="0">
                <a:solidFill>
                  <a:srgbClr val="FF0000"/>
                </a:solidFill>
              </a:rPr>
              <a:t>94,000</a:t>
            </a:r>
            <a:r>
              <a:rPr kumimoji="1" lang="ja-JP" altLang="en-US" sz="1400" dirty="0">
                <a:solidFill>
                  <a:srgbClr val="FF0000"/>
                </a:solidFill>
              </a:rPr>
              <a:t>推測）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en-US" altLang="ja-JP" sz="1400" dirty="0"/>
              <a:t>422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23.66</a:t>
            </a:r>
            <a:r>
              <a:rPr kumimoji="1" lang="ja-JP" altLang="en-US" sz="1400" dirty="0"/>
              <a:t>㎡</a:t>
            </a:r>
            <a:endParaRPr kumimoji="1" lang="en-US" altLang="ja-JP" sz="1400" dirty="0"/>
          </a:p>
          <a:p>
            <a:r>
              <a:rPr kumimoji="1" lang="en-US" altLang="ja-JP" sz="1400" dirty="0"/>
              <a:t>424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22.47</a:t>
            </a:r>
            <a:r>
              <a:rPr kumimoji="1" lang="ja-JP" altLang="en-US" sz="1400" dirty="0"/>
              <a:t>㎡</a:t>
            </a:r>
            <a:endParaRPr kumimoji="1" lang="en-US" altLang="ja-JP" sz="1400" dirty="0"/>
          </a:p>
          <a:p>
            <a:r>
              <a:rPr kumimoji="1" lang="en-US" altLang="ja-JP" sz="1400" dirty="0"/>
              <a:t>424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46.01</a:t>
            </a:r>
            <a:r>
              <a:rPr kumimoji="1" lang="ja-JP" altLang="en-US" sz="1400" dirty="0"/>
              <a:t>㎡</a:t>
            </a:r>
            <a:endParaRPr kumimoji="1" lang="en-US" altLang="ja-JP" sz="1400" dirty="0"/>
          </a:p>
          <a:p>
            <a:r>
              <a:rPr kumimoji="1" lang="en-US" altLang="ja-JP" sz="1400" dirty="0"/>
              <a:t>425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21.58</a:t>
            </a:r>
            <a:r>
              <a:rPr kumimoji="1" lang="ja-JP" altLang="en-US" sz="1400" dirty="0"/>
              <a:t>㎡</a:t>
            </a:r>
            <a:r>
              <a:rPr kumimoji="1" lang="en-US" altLang="ja-JP" sz="1400" dirty="0"/>
              <a:t>	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居宅．店舗　</a:t>
            </a:r>
            <a:r>
              <a:rPr kumimoji="1" lang="en-US" altLang="ja-JP" sz="1400" dirty="0">
                <a:solidFill>
                  <a:srgbClr val="FF0000"/>
                </a:solidFill>
              </a:rPr>
              <a:t>142.97</a:t>
            </a:r>
            <a:r>
              <a:rPr kumimoji="1" lang="ja-JP" altLang="en-US" sz="1400" dirty="0">
                <a:solidFill>
                  <a:srgbClr val="FF0000"/>
                </a:solidFill>
              </a:rPr>
              <a:t>㎡　</a:t>
            </a:r>
            <a:r>
              <a:rPr kumimoji="1" lang="ja-JP" altLang="en-US" sz="1400" dirty="0"/>
              <a:t>（現況　居宅）</a:t>
            </a:r>
            <a:endParaRPr kumimoji="1" lang="en-US" altLang="ja-JP" sz="1400" dirty="0"/>
          </a:p>
          <a:p>
            <a:r>
              <a:rPr kumimoji="1" lang="en-US" altLang="ja-JP" sz="1400" dirty="0"/>
              <a:t>422</a:t>
            </a:r>
            <a:r>
              <a:rPr kumimoji="1" lang="ja-JP" altLang="en-US" sz="1400" dirty="0"/>
              <a:t>番地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，</a:t>
            </a:r>
            <a:r>
              <a:rPr kumimoji="1" lang="en-US" altLang="ja-JP" sz="1400" dirty="0"/>
              <a:t>424</a:t>
            </a:r>
            <a:r>
              <a:rPr kumimoji="1" lang="ja-JP" altLang="en-US" sz="1400" dirty="0"/>
              <a:t>番地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425</a:t>
            </a:r>
            <a:r>
              <a:rPr kumimoji="1" lang="ja-JP" altLang="en-US" sz="1400" dirty="0"/>
              <a:t>番地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422</a:t>
            </a:r>
            <a:r>
              <a:rPr kumimoji="1" lang="ja-JP" altLang="en-US" sz="1400" dirty="0"/>
              <a:t>番地３、</a:t>
            </a:r>
            <a:endParaRPr kumimoji="1" lang="en-US" altLang="ja-JP" sz="1400" dirty="0"/>
          </a:p>
          <a:p>
            <a:r>
              <a:rPr kumimoji="1" lang="ja-JP" altLang="en-US" sz="1400" dirty="0"/>
              <a:t>家屋　番号　</a:t>
            </a:r>
            <a:r>
              <a:rPr kumimoji="1" lang="en-US" altLang="ja-JP" sz="1400" dirty="0"/>
              <a:t>424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1</a:t>
            </a:r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階　</a:t>
            </a:r>
            <a:r>
              <a:rPr kumimoji="1" lang="en-US" altLang="ja-JP" sz="1400" dirty="0"/>
              <a:t>89.52</a:t>
            </a:r>
            <a:r>
              <a:rPr kumimoji="1" lang="ja-JP" altLang="en-US" sz="1400" dirty="0"/>
              <a:t>㎡</a:t>
            </a:r>
            <a:endParaRPr kumimoji="1"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階　</a:t>
            </a:r>
            <a:r>
              <a:rPr kumimoji="1" lang="en-US" altLang="ja-JP" sz="1400" dirty="0"/>
              <a:t>53.45</a:t>
            </a:r>
            <a:r>
              <a:rPr kumimoji="1" lang="ja-JP" altLang="en-US" sz="1400" dirty="0"/>
              <a:t>㎡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間取り　７</a:t>
            </a:r>
            <a:r>
              <a:rPr kumimoji="1" lang="en-US" altLang="ja-JP" sz="1400" dirty="0"/>
              <a:t>DK</a:t>
            </a:r>
          </a:p>
          <a:p>
            <a:r>
              <a:rPr kumimoji="1" lang="ja-JP" altLang="en-US" sz="1400" dirty="0"/>
              <a:t>上水道　あり</a:t>
            </a:r>
            <a:endParaRPr kumimoji="1" lang="en-US" altLang="ja-JP" sz="1400" dirty="0"/>
          </a:p>
          <a:p>
            <a:r>
              <a:rPr kumimoji="1" lang="ja-JP" altLang="en-US" sz="1400" dirty="0"/>
              <a:t>下水道　あり</a:t>
            </a:r>
            <a:endParaRPr kumimoji="1" lang="en-US" altLang="ja-JP" sz="1400" dirty="0"/>
          </a:p>
          <a:p>
            <a:r>
              <a:rPr kumimoji="1" lang="ja-JP" altLang="en-US" sz="1400" dirty="0"/>
              <a:t>ガス配管　引込可</a:t>
            </a:r>
            <a:endParaRPr kumimoji="1" lang="en-US" altLang="ja-JP" sz="1400" dirty="0"/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3571AF-86AD-49AD-A61F-1FCF7C90149C}"/>
              </a:ext>
            </a:extLst>
          </p:cNvPr>
          <p:cNvSpPr txBox="1"/>
          <p:nvPr/>
        </p:nvSpPr>
        <p:spPr>
          <a:xfrm>
            <a:off x="619125" y="596265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POINT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AA7AD6-F2B5-4E0D-A4EB-E8FAAE892E91}"/>
              </a:ext>
            </a:extLst>
          </p:cNvPr>
          <p:cNvSpPr txBox="1"/>
          <p:nvPr/>
        </p:nvSpPr>
        <p:spPr>
          <a:xfrm>
            <a:off x="542925" y="6410325"/>
            <a:ext cx="5981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本物件は高岡市の小学校、区役所と高岡駅まで</a:t>
            </a:r>
            <a:r>
              <a:rPr kumimoji="1" lang="en-US" altLang="ja-JP" sz="1400" dirty="0"/>
              <a:t>1.7</a:t>
            </a:r>
            <a:r>
              <a:rPr kumimoji="1" lang="ja-JP" altLang="en-US" sz="1400" dirty="0"/>
              <a:t>キロで生活便利な所</a:t>
            </a:r>
            <a:endParaRPr kumimoji="1" lang="en-US" altLang="ja-JP" sz="1400" dirty="0"/>
          </a:p>
          <a:p>
            <a:r>
              <a:rPr kumimoji="1" lang="ja-JP" altLang="en-US" sz="1400" dirty="0"/>
              <a:t>期待家賃は</a:t>
            </a:r>
            <a:r>
              <a:rPr kumimoji="1" lang="en-US" altLang="ja-JP" sz="1400" dirty="0"/>
              <a:t>70,000</a:t>
            </a:r>
            <a:r>
              <a:rPr kumimoji="1" lang="ja-JP" altLang="en-US" sz="1400" dirty="0"/>
              <a:t>円（</a:t>
            </a:r>
            <a:r>
              <a:rPr kumimoji="1" lang="en-US" altLang="ja-JP" sz="1400" dirty="0"/>
              <a:t>200</a:t>
            </a:r>
            <a:r>
              <a:rPr kumimoji="1" lang="ja-JP" altLang="en-US" sz="1400" dirty="0"/>
              <a:t>万ほどのリフォーム代なら利回り</a:t>
            </a:r>
            <a:r>
              <a:rPr kumimoji="1" lang="en-US" altLang="ja-JP" sz="1400" dirty="0"/>
              <a:t>30</a:t>
            </a:r>
            <a:r>
              <a:rPr kumimoji="1" lang="ja-JP" altLang="en-US" sz="1400" dirty="0"/>
              <a:t>％程度）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築３２年、空き状況で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年ほど経過</a:t>
            </a:r>
            <a:endParaRPr kumimoji="1" lang="en-US" altLang="ja-JP" sz="1400" dirty="0"/>
          </a:p>
          <a:p>
            <a:r>
              <a:rPr kumimoji="1" lang="ja-JP" altLang="en-US" sz="1400" dirty="0"/>
              <a:t>土地の下に水路が通っている</a:t>
            </a:r>
            <a:endParaRPr kumimoji="1" lang="en-US" altLang="ja-JP" sz="1400" dirty="0"/>
          </a:p>
          <a:p>
            <a:r>
              <a:rPr kumimoji="1" lang="ja-JP" altLang="en-US" sz="1400" dirty="0"/>
              <a:t>土地の番地が５つで別れている</a:t>
            </a:r>
            <a:endParaRPr kumimoji="1" lang="en-US" altLang="ja-JP" sz="140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54931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FFA256-206A-4AA6-A25C-E42BCD4125F0}"/>
              </a:ext>
            </a:extLst>
          </p:cNvPr>
          <p:cNvSpPr txBox="1"/>
          <p:nvPr/>
        </p:nvSpPr>
        <p:spPr>
          <a:xfrm>
            <a:off x="471487" y="314265"/>
            <a:ext cx="59150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物件推測価格　</a:t>
            </a:r>
            <a:r>
              <a:rPr kumimoji="1" lang="en-US" altLang="ja-JP" sz="1400" dirty="0"/>
              <a:t>700</a:t>
            </a:r>
            <a:r>
              <a:rPr kumimoji="1" lang="ja-JP" altLang="en-US" sz="1400" dirty="0"/>
              <a:t>マン</a:t>
            </a:r>
            <a:endParaRPr kumimoji="1" lang="en-US" altLang="ja-JP" sz="1400" dirty="0"/>
          </a:p>
          <a:p>
            <a:r>
              <a:rPr kumimoji="1" lang="ja-JP" altLang="en-US" sz="1400" dirty="0"/>
              <a:t>土地　</a:t>
            </a:r>
            <a:r>
              <a:rPr kumimoji="1" lang="en-US" altLang="ja-JP" sz="1400" dirty="0"/>
              <a:t>320</a:t>
            </a:r>
            <a:r>
              <a:rPr kumimoji="1" lang="ja-JP" altLang="en-US" sz="1400" dirty="0"/>
              <a:t>万（</a:t>
            </a:r>
            <a:r>
              <a:rPr kumimoji="1" lang="en-US" altLang="ja-JP" sz="1400" dirty="0"/>
              <a:t>34</a:t>
            </a:r>
            <a:r>
              <a:rPr kumimoji="1" lang="ja-JP" altLang="en-US" sz="1400" dirty="0"/>
              <a:t>坪／</a:t>
            </a:r>
            <a:r>
              <a:rPr kumimoji="1" lang="en-US" altLang="ja-JP" sz="1400" dirty="0"/>
              <a:t>9.5</a:t>
            </a:r>
            <a:r>
              <a:rPr kumimoji="1" lang="ja-JP" altLang="en-US" sz="1400" dirty="0"/>
              <a:t>万）</a:t>
            </a:r>
            <a:endParaRPr kumimoji="1" lang="en-US" altLang="ja-JP" sz="1400" dirty="0"/>
          </a:p>
          <a:p>
            <a:r>
              <a:rPr kumimoji="1" lang="ja-JP" altLang="en-US" sz="1400" dirty="0"/>
              <a:t>建物　</a:t>
            </a:r>
            <a:r>
              <a:rPr kumimoji="1" lang="en-US" altLang="ja-JP" sz="1400" dirty="0"/>
              <a:t>350</a:t>
            </a:r>
            <a:r>
              <a:rPr kumimoji="1" lang="ja-JP" altLang="en-US" sz="1400" dirty="0"/>
              <a:t>万（</a:t>
            </a:r>
            <a:r>
              <a:rPr kumimoji="1" lang="en-US" altLang="ja-JP" sz="1400" dirty="0"/>
              <a:t>43</a:t>
            </a:r>
            <a:r>
              <a:rPr kumimoji="1" lang="ja-JP" altLang="en-US" sz="1400" dirty="0"/>
              <a:t>坪／</a:t>
            </a:r>
            <a:r>
              <a:rPr kumimoji="1" lang="en-US" altLang="ja-JP" sz="1400" dirty="0"/>
              <a:t>8</a:t>
            </a:r>
            <a:r>
              <a:rPr kumimoji="1" lang="ja-JP" altLang="en-US" sz="1400" dirty="0"/>
              <a:t>万）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予想経費</a:t>
            </a:r>
            <a:endParaRPr kumimoji="1" lang="en-US" altLang="ja-JP" sz="1400" dirty="0"/>
          </a:p>
          <a:p>
            <a:r>
              <a:rPr kumimoji="1" lang="ja-JP" altLang="en-US" sz="1400" dirty="0"/>
              <a:t>登録免許税及び取得税　</a:t>
            </a:r>
            <a:r>
              <a:rPr kumimoji="1" lang="en-US" altLang="ja-JP" sz="1400" dirty="0"/>
              <a:t>16</a:t>
            </a:r>
            <a:r>
              <a:rPr kumimoji="1" lang="ja-JP" altLang="en-US" sz="1400" dirty="0"/>
              <a:t>万（</a:t>
            </a:r>
            <a:r>
              <a:rPr kumimoji="1" lang="en-US" altLang="ja-JP" sz="1400" dirty="0"/>
              <a:t>35,963×4.5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r>
              <a:rPr kumimoji="1" lang="ja-JP" altLang="en-US" sz="1400" dirty="0"/>
              <a:t>占有解除費用　　　　　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/>
              <a:t>ゴミ処理費用　　　　　</a:t>
            </a:r>
            <a:r>
              <a:rPr kumimoji="1" lang="en-US" altLang="ja-JP" sz="1400" dirty="0"/>
              <a:t>15</a:t>
            </a:r>
            <a:r>
              <a:rPr kumimoji="1" lang="ja-JP" altLang="en-US" sz="1400" dirty="0"/>
              <a:t>万（</a:t>
            </a:r>
            <a:r>
              <a:rPr kumimoji="1" lang="en-US" altLang="ja-JP" sz="1400" dirty="0"/>
              <a:t>0.3</a:t>
            </a:r>
            <a:r>
              <a:rPr kumimoji="1" lang="ja-JP" altLang="en-US" sz="1400" dirty="0"/>
              <a:t>㎡／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万、凄い量</a:t>
            </a:r>
            <a:r>
              <a:rPr kumimoji="1" lang="en-US" altLang="ja-JP" sz="1400" dirty="0"/>
              <a:t>0.5</a:t>
            </a:r>
            <a:r>
              <a:rPr kumimoji="1" lang="ja-JP" altLang="en-US" sz="1400" dirty="0"/>
              <a:t>㎡／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万）</a:t>
            </a:r>
            <a:endParaRPr kumimoji="1" lang="en-US" altLang="ja-JP" sz="1400" dirty="0"/>
          </a:p>
          <a:p>
            <a:r>
              <a:rPr kumimoji="1" lang="ja-JP" altLang="en-US" sz="1400" dirty="0"/>
              <a:t>雨漏りリフォーム　　　</a:t>
            </a:r>
            <a:r>
              <a:rPr kumimoji="1" lang="en-US" altLang="ja-JP" sz="1400" dirty="0"/>
              <a:t>20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/>
              <a:t>蛇口（日本製）　　　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4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/>
              <a:t>シャワーノズル交換　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万～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万（重曹でたいて穴をきれいにする）</a:t>
            </a:r>
            <a:endParaRPr kumimoji="1" lang="en-US" altLang="ja-JP" sz="1400" dirty="0"/>
          </a:p>
          <a:p>
            <a:r>
              <a:rPr kumimoji="1" lang="ja-JP" altLang="en-US" sz="1400" dirty="0"/>
              <a:t>はやりのシャワーヘッド？</a:t>
            </a:r>
            <a:endParaRPr kumimoji="1" lang="en-US" altLang="ja-JP" sz="1400" dirty="0"/>
          </a:p>
          <a:p>
            <a:r>
              <a:rPr kumimoji="1" lang="ja-JP" altLang="en-US" sz="1400" dirty="0"/>
              <a:t>内部リフォーム　　　　</a:t>
            </a:r>
            <a:r>
              <a:rPr kumimoji="1" lang="en-US" altLang="ja-JP" sz="1400" dirty="0"/>
              <a:t>120</a:t>
            </a:r>
            <a:r>
              <a:rPr kumimoji="1" lang="ja-JP" altLang="en-US" sz="1400" dirty="0"/>
              <a:t>万（坪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万ー</a:t>
            </a:r>
            <a:r>
              <a:rPr kumimoji="1" lang="en-US" altLang="ja-JP" sz="1400" dirty="0"/>
              <a:t>43</a:t>
            </a:r>
            <a:r>
              <a:rPr kumimoji="1" lang="ja-JP" altLang="en-US" sz="1400" dirty="0"/>
              <a:t>坪）</a:t>
            </a:r>
            <a:endParaRPr kumimoji="1" lang="en-US" altLang="ja-JP" sz="1400" dirty="0"/>
          </a:p>
          <a:p>
            <a:r>
              <a:rPr kumimoji="1" lang="ja-JP" altLang="en-US" sz="1400" dirty="0"/>
              <a:t>防水工事　　　　　　　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/>
              <a:t>玄関鍵交換　　　　　　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万～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/>
              <a:t>合計　　　　　　　　</a:t>
            </a:r>
            <a:r>
              <a:rPr kumimoji="1" lang="en-US" altLang="ja-JP" sz="1400" dirty="0"/>
              <a:t>192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>
                <a:solidFill>
                  <a:srgbClr val="00B0F0"/>
                </a:solidFill>
              </a:rPr>
              <a:t>＊追加リフォーム工事検討　（</a:t>
            </a:r>
            <a:r>
              <a:rPr kumimoji="1" lang="en-US" altLang="ja-JP" sz="1400" dirty="0">
                <a:solidFill>
                  <a:srgbClr val="00B0F0"/>
                </a:solidFill>
              </a:rPr>
              <a:t>200</a:t>
            </a:r>
            <a:r>
              <a:rPr kumimoji="1" lang="ja-JP" altLang="en-US" sz="1400" dirty="0">
                <a:solidFill>
                  <a:srgbClr val="00B0F0"/>
                </a:solidFill>
              </a:rPr>
              <a:t>万）</a:t>
            </a:r>
            <a:endParaRPr kumimoji="1" lang="en-US" altLang="ja-JP" sz="1400" dirty="0">
              <a:solidFill>
                <a:srgbClr val="00B0F0"/>
              </a:solidFill>
            </a:endParaRPr>
          </a:p>
          <a:p>
            <a:r>
              <a:rPr kumimoji="1" lang="ja-JP" altLang="en-US" sz="1400" dirty="0"/>
              <a:t>トイレ（洋式交換）３０万　多の子にお願い</a:t>
            </a:r>
            <a:endParaRPr kumimoji="1" lang="en-US" altLang="ja-JP" sz="1400" dirty="0"/>
          </a:p>
          <a:p>
            <a:r>
              <a:rPr kumimoji="1" lang="ja-JP" altLang="en-US" sz="1400" dirty="0"/>
              <a:t>お風呂工事　　　　</a:t>
            </a:r>
            <a:endParaRPr kumimoji="1" lang="en-US" altLang="ja-JP" sz="1400" dirty="0"/>
          </a:p>
          <a:p>
            <a:r>
              <a:rPr kumimoji="1" lang="ja-JP" altLang="en-US" sz="1400" dirty="0"/>
              <a:t>和室ー洋室　</a:t>
            </a:r>
            <a:endParaRPr kumimoji="1" lang="en-US" altLang="ja-JP" sz="1400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64029-59F5-4701-9B96-DB451D8009DA}"/>
              </a:ext>
            </a:extLst>
          </p:cNvPr>
          <p:cNvSpPr txBox="1"/>
          <p:nvPr/>
        </p:nvSpPr>
        <p:spPr>
          <a:xfrm>
            <a:off x="471487" y="5785931"/>
            <a:ext cx="57864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予想利回り：</a:t>
            </a:r>
            <a:r>
              <a:rPr kumimoji="1" lang="en-US" altLang="ja-JP" sz="1400" dirty="0"/>
              <a:t>32</a:t>
            </a:r>
            <a:r>
              <a:rPr kumimoji="1" lang="ja-JP" altLang="en-US" sz="1400" dirty="0"/>
              <a:t>％（追加リフォーム</a:t>
            </a:r>
            <a:r>
              <a:rPr kumimoji="1" lang="en-US" altLang="ja-JP" sz="1400" dirty="0"/>
              <a:t>200</a:t>
            </a:r>
            <a:r>
              <a:rPr kumimoji="1" lang="ja-JP" altLang="en-US" sz="1400" dirty="0"/>
              <a:t>万　</a:t>
            </a:r>
            <a:r>
              <a:rPr kumimoji="1" lang="en-US" altLang="ja-JP" sz="1400" dirty="0"/>
              <a:t>18</a:t>
            </a:r>
            <a:r>
              <a:rPr kumimoji="1" lang="ja-JP" altLang="en-US" sz="1400" dirty="0"/>
              <a:t>％）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物件取得額　　　　　</a:t>
            </a:r>
            <a:r>
              <a:rPr kumimoji="1" lang="en-US" altLang="ja-JP" sz="1400" dirty="0"/>
              <a:t>68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/>
              <a:t>予想経費　　　　　　</a:t>
            </a:r>
            <a:r>
              <a:rPr kumimoji="1" lang="en-US" altLang="ja-JP" sz="1400" dirty="0"/>
              <a:t>192</a:t>
            </a:r>
            <a:r>
              <a:rPr kumimoji="1" lang="ja-JP" altLang="en-US" sz="1400" dirty="0"/>
              <a:t>万</a:t>
            </a:r>
            <a:endParaRPr kumimoji="1" lang="en-US" altLang="ja-JP" sz="1400" dirty="0"/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合計　　　　　　　　</a:t>
            </a:r>
            <a:r>
              <a:rPr kumimoji="1" lang="en-US" altLang="ja-JP" sz="1400" dirty="0">
                <a:solidFill>
                  <a:srgbClr val="FF0000"/>
                </a:solidFill>
              </a:rPr>
              <a:t>260</a:t>
            </a:r>
            <a:r>
              <a:rPr kumimoji="1" lang="ja-JP" altLang="en-US" sz="1400" dirty="0">
                <a:solidFill>
                  <a:srgbClr val="FF0000"/>
                </a:solidFill>
              </a:rPr>
              <a:t>万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/>
              <a:t>希望家賃　　　　　　</a:t>
            </a:r>
            <a:r>
              <a:rPr kumimoji="1" lang="en-US" altLang="ja-JP" sz="1400" dirty="0"/>
              <a:t>84</a:t>
            </a:r>
            <a:r>
              <a:rPr kumimoji="1" lang="ja-JP" altLang="en-US" sz="1400" dirty="0"/>
              <a:t>万（月</a:t>
            </a:r>
            <a:r>
              <a:rPr kumimoji="1" lang="en-US" altLang="ja-JP" sz="1400" dirty="0"/>
              <a:t>7</a:t>
            </a:r>
            <a:r>
              <a:rPr kumimoji="1" lang="ja-JP" altLang="en-US" sz="1400" dirty="0"/>
              <a:t>万）</a:t>
            </a:r>
            <a:endParaRPr kumimoji="1" lang="en-US" altLang="ja-JP" sz="1400" dirty="0"/>
          </a:p>
          <a:p>
            <a:r>
              <a:rPr kumimoji="1" lang="ja-JP" altLang="en-US" sz="1400" dirty="0"/>
              <a:t>　　　　</a:t>
            </a:r>
          </a:p>
        </p:txBody>
      </p:sp>
    </p:spTree>
    <p:extLst>
      <p:ext uri="{BB962C8B-B14F-4D97-AF65-F5344CB8AC3E}">
        <p14:creationId xmlns:p14="http://schemas.microsoft.com/office/powerpoint/2010/main" val="25221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BF3280-29DC-4E92-B30C-3884E29CB2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7" y="1366838"/>
            <a:ext cx="5915025" cy="411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B0F0"/>
                </a:solidFill>
              </a:rPr>
              <a:t>question</a:t>
            </a:r>
            <a:endParaRPr kumimoji="1" lang="en-US" altLang="ja-JP" sz="1600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kumimoji="1" lang="ja-JP" altLang="en-US" sz="1400" dirty="0">
                <a:solidFill>
                  <a:srgbClr val="FF0000"/>
                </a:solidFill>
              </a:rPr>
              <a:t>空き家、執行管とコメントありだけど、残留物が残っているこれからの処理は？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ja-JP" altLang="en-US" sz="1400" dirty="0">
                <a:solidFill>
                  <a:srgbClr val="FF0000"/>
                </a:solidFill>
              </a:rPr>
              <a:t>手紙はオーナーチェンジの為にはあったけど、手紙送るべきそれから他のやるべき事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ja-JP" altLang="en-US" sz="1400" dirty="0"/>
              <a:t>リフォーム（７</a:t>
            </a:r>
            <a:r>
              <a:rPr lang="en-US" altLang="ja-JP" sz="1400" dirty="0"/>
              <a:t>DK</a:t>
            </a:r>
            <a:r>
              <a:rPr lang="ja-JP" altLang="en-US" sz="1400" dirty="0"/>
              <a:t>）はどこまでするのか？</a:t>
            </a:r>
            <a:endParaRPr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地番が多いけど特に問題はないのか？また一つにする方法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水路のデメリット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いつ裁判所に行く？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水道、下水道などの入居前のやること料金などの続き</a:t>
            </a:r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r>
              <a:rPr kumimoji="1" lang="ja-JP" altLang="en-US" sz="1400" dirty="0"/>
              <a:t>＊　残留物の処理、書類関係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pPr marL="342900" indent="-342900">
              <a:buAutoNum type="arabicPeriod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64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4AF6622-FC69-4ED2-89D3-14C08651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4952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49424C9-2AB3-4035-9610-CB1D2EF6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13910"/>
              </p:ext>
            </p:extLst>
          </p:nvPr>
        </p:nvGraphicFramePr>
        <p:xfrm>
          <a:off x="319089" y="2824686"/>
          <a:ext cx="5915024" cy="800100"/>
        </p:xfrm>
        <a:graphic>
          <a:graphicData uri="http://schemas.openxmlformats.org/drawingml/2006/table">
            <a:tbl>
              <a:tblPr/>
              <a:tblGrid>
                <a:gridCol w="2957512">
                  <a:extLst>
                    <a:ext uri="{9D8B030D-6E8A-4147-A177-3AD203B41FA5}">
                      <a16:colId xmlns:a16="http://schemas.microsoft.com/office/drawing/2014/main" val="1348344541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393306259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300" b="0">
                          <a:effectLst/>
                        </a:rPr>
                        <a:t>人口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300" b="1">
                          <a:effectLst/>
                        </a:rPr>
                        <a:t>165,276</a:t>
                      </a:r>
                      <a:r>
                        <a:rPr lang="zh-TW" altLang="en-US" sz="1300">
                          <a:effectLst/>
                        </a:rPr>
                        <a:t>人 </a:t>
                      </a:r>
                      <a:r>
                        <a:rPr lang="en-US" altLang="zh-TW" sz="1300" u="none" strike="noStrike">
                          <a:solidFill>
                            <a:srgbClr val="0645AD"/>
                          </a:solidFill>
                          <a:effectLst/>
                          <a:hlinkClick r:id="rId3" tooltip="Template:自治体人口/富山県"/>
                        </a:rPr>
                        <a:t>[</a:t>
                      </a:r>
                      <a:r>
                        <a:rPr lang="zh-TW" altLang="en-US" sz="1300" u="none" strike="noStrike">
                          <a:solidFill>
                            <a:srgbClr val="0645AD"/>
                          </a:solidFill>
                          <a:effectLst/>
                          <a:hlinkClick r:id="rId3" tooltip="Template:自治体人口/富山県"/>
                        </a:rPr>
                        <a:t>編集</a:t>
                      </a:r>
                      <a:r>
                        <a:rPr lang="en-US" altLang="zh-TW" sz="1300" u="none" strike="noStrike">
                          <a:solidFill>
                            <a:srgbClr val="0645AD"/>
                          </a:solidFill>
                          <a:effectLst/>
                          <a:hlinkClick r:id="rId3" tooltip="Template:自治体人口/富山県"/>
                        </a:rPr>
                        <a:t>]</a:t>
                      </a:r>
                      <a:br>
                        <a:rPr lang="zh-TW" altLang="en-US" sz="1300">
                          <a:effectLst/>
                        </a:rPr>
                      </a:br>
                      <a:r>
                        <a:rPr lang="zh-TW" altLang="en-US" sz="1300">
                          <a:effectLst/>
                        </a:rPr>
                        <a:t>（</a:t>
                      </a:r>
                      <a:r>
                        <a:rPr lang="zh-TW" altLang="en-US" sz="1300" u="sng">
                          <a:solidFill>
                            <a:srgbClr val="0645AD"/>
                          </a:solidFill>
                          <a:effectLst/>
                          <a:hlinkClick r:id="rId4" tooltip="推計人口"/>
                        </a:rPr>
                        <a:t>推計人口</a:t>
                      </a:r>
                      <a:r>
                        <a:rPr lang="zh-TW" altLang="en-US" sz="1300">
                          <a:effectLst/>
                        </a:rPr>
                        <a:t>、</a:t>
                      </a:r>
                      <a:r>
                        <a:rPr lang="en-US" altLang="zh-TW" sz="1300">
                          <a:effectLst/>
                        </a:rPr>
                        <a:t>2021</a:t>
                      </a:r>
                      <a:r>
                        <a:rPr lang="zh-TW" altLang="en-US" sz="1300">
                          <a:effectLst/>
                        </a:rPr>
                        <a:t>年</a:t>
                      </a:r>
                      <a:r>
                        <a:rPr lang="en-US" altLang="zh-TW" sz="1300">
                          <a:effectLst/>
                        </a:rPr>
                        <a:t>7</a:t>
                      </a:r>
                      <a:r>
                        <a:rPr lang="zh-TW" altLang="en-US" sz="1300">
                          <a:effectLst/>
                        </a:rPr>
                        <a:t>月</a:t>
                      </a:r>
                      <a:r>
                        <a:rPr lang="en-US" altLang="zh-TW" sz="1300">
                          <a:effectLst/>
                        </a:rPr>
                        <a:t>1</a:t>
                      </a:r>
                      <a:r>
                        <a:rPr lang="zh-TW" altLang="en-US" sz="1300">
                          <a:effectLst/>
                        </a:rPr>
                        <a:t>日）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492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300" b="0" u="none" strike="noStrike">
                          <a:solidFill>
                            <a:srgbClr val="0645AD"/>
                          </a:solidFill>
                          <a:effectLst/>
                          <a:hlinkClick r:id="rId5" tooltip="人口密度"/>
                        </a:rPr>
                        <a:t>人口密度</a:t>
                      </a:r>
                      <a:endParaRPr lang="ja-JP" altLang="en-US" sz="13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300" b="1" dirty="0">
                          <a:effectLst/>
                        </a:rPr>
                        <a:t>789</a:t>
                      </a:r>
                      <a:r>
                        <a:rPr lang="ja-JP" altLang="en-US" sz="1300" dirty="0">
                          <a:effectLst/>
                        </a:rPr>
                        <a:t>人</a:t>
                      </a:r>
                      <a:r>
                        <a:rPr lang="en-US" altLang="ja-JP" sz="1300" dirty="0">
                          <a:effectLst/>
                        </a:rPr>
                        <a:t>/</a:t>
                      </a:r>
                      <a:r>
                        <a:rPr lang="en-US" sz="1300" dirty="0">
                          <a:effectLst/>
                        </a:rPr>
                        <a:t>km</a:t>
                      </a:r>
                      <a:r>
                        <a:rPr lang="en-US" sz="1300" baseline="30000" dirty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29127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DA4742D9-3032-4500-9808-80A3DC72E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12" y="3974568"/>
            <a:ext cx="4495800" cy="32099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D126A8-2360-4702-9D88-2BAB6466611B}"/>
              </a:ext>
            </a:extLst>
          </p:cNvPr>
          <p:cNvSpPr txBox="1"/>
          <p:nvPr/>
        </p:nvSpPr>
        <p:spPr>
          <a:xfrm>
            <a:off x="847725" y="7534275"/>
            <a:ext cx="4600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３０代～４０代の人口が多い</a:t>
            </a:r>
            <a:endParaRPr kumimoji="1" lang="en-US" altLang="ja-JP" sz="1400" dirty="0"/>
          </a:p>
          <a:p>
            <a:r>
              <a:rPr kumimoji="1" lang="ja-JP" altLang="en-US" sz="1400" dirty="0"/>
              <a:t>ピークだった１９９０年より１０％人口は減ってますが</a:t>
            </a:r>
            <a:r>
              <a:rPr kumimoji="1" lang="en-US" altLang="ja-JP" sz="1400" dirty="0"/>
              <a:t>700</a:t>
            </a:r>
            <a:r>
              <a:rPr kumimoji="1" lang="ja-JP" altLang="en-US" sz="1400" dirty="0"/>
              <a:t>／㎢人の人口がいるので</a:t>
            </a:r>
            <a:endParaRPr kumimoji="1" lang="en-US" altLang="ja-JP" sz="1400" dirty="0"/>
          </a:p>
          <a:p>
            <a:r>
              <a:rPr kumimoji="1" lang="ja-JP" altLang="en-US" sz="1400" dirty="0"/>
              <a:t>賃貸需要は充分に期待できる</a:t>
            </a:r>
          </a:p>
        </p:txBody>
      </p:sp>
    </p:spTree>
    <p:extLst>
      <p:ext uri="{BB962C8B-B14F-4D97-AF65-F5344CB8AC3E}">
        <p14:creationId xmlns:p14="http://schemas.microsoft.com/office/powerpoint/2010/main" val="7508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269AAC0-9BCB-49E2-A415-6380FB8A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7" y="316349"/>
            <a:ext cx="5206949" cy="303676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EC1F33-3094-4597-950F-F66B3484FD76}"/>
              </a:ext>
            </a:extLst>
          </p:cNvPr>
          <p:cNvSpPr txBox="1"/>
          <p:nvPr/>
        </p:nvSpPr>
        <p:spPr>
          <a:xfrm>
            <a:off x="987450" y="7658100"/>
            <a:ext cx="4641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近くには小学校、病院、コンビニなどがあり、駅から</a:t>
            </a:r>
            <a:r>
              <a:rPr kumimoji="1" lang="en-US" altLang="ja-JP" sz="1400" dirty="0"/>
              <a:t>1.7</a:t>
            </a:r>
            <a:r>
              <a:rPr kumimoji="1" lang="ja-JP" altLang="en-US" sz="1400" dirty="0"/>
              <a:t>㎞で生活に便利な地域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実際住所京町９－４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0797686-8C94-4012-92EC-6AF9EF07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3521193"/>
            <a:ext cx="2982136" cy="339824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938A683-43D2-4217-A1D4-DEC60BFC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1833" y="3521193"/>
            <a:ext cx="3491665" cy="37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E2F1BBB-9054-41A7-956A-D57D69CD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8" y="1381125"/>
            <a:ext cx="4842168" cy="24360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A71944-B940-4994-993E-4DC45A34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" y="304800"/>
            <a:ext cx="4799828" cy="10763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C7BD2F4-29D3-439E-978D-920CCE19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8" y="3938578"/>
            <a:ext cx="4618330" cy="277653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E833CC-763B-49E7-BC22-B669E2BACACA}"/>
              </a:ext>
            </a:extLst>
          </p:cNvPr>
          <p:cNvSpPr txBox="1"/>
          <p:nvPr/>
        </p:nvSpPr>
        <p:spPr>
          <a:xfrm>
            <a:off x="790575" y="6924675"/>
            <a:ext cx="484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期待家賃収入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70000×12</a:t>
            </a:r>
            <a:r>
              <a:rPr kumimoji="1" lang="ja-JP" altLang="en-US" dirty="0"/>
              <a:t>＝￥</a:t>
            </a:r>
            <a:r>
              <a:rPr kumimoji="1" lang="en-US" altLang="ja-JP" dirty="0"/>
              <a:t>840,000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02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45F0D5-4C31-4B2B-A7EE-9C3ED6F45095}"/>
              </a:ext>
            </a:extLst>
          </p:cNvPr>
          <p:cNvSpPr txBox="1"/>
          <p:nvPr/>
        </p:nvSpPr>
        <p:spPr>
          <a:xfrm>
            <a:off x="1000125" y="1961852"/>
            <a:ext cx="4991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Check</a:t>
            </a:r>
            <a:r>
              <a:rPr kumimoji="1" lang="ja-JP" altLang="en-US" dirty="0"/>
              <a:t> </a:t>
            </a:r>
            <a:r>
              <a:rPr kumimoji="1" lang="en-US" altLang="ja-JP" dirty="0"/>
              <a:t>list</a:t>
            </a:r>
          </a:p>
          <a:p>
            <a:endParaRPr kumimoji="1" lang="en-US" altLang="ja-JP" dirty="0"/>
          </a:p>
          <a:p>
            <a:r>
              <a:rPr kumimoji="1" lang="ja-JP" altLang="en-US" sz="1400" dirty="0"/>
              <a:t>番号付き鍵、鍵の交換（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つ）</a:t>
            </a:r>
            <a:endParaRPr kumimoji="1" lang="en-US" altLang="ja-JP" sz="1400" dirty="0"/>
          </a:p>
          <a:p>
            <a:r>
              <a:rPr kumimoji="1" lang="ja-JP" altLang="en-US" sz="1400" dirty="0"/>
              <a:t>シリンダー交換（勝手口ドア開けるー安く済む）</a:t>
            </a:r>
            <a:endParaRPr kumimoji="1" lang="en-US" altLang="ja-JP" sz="1400" dirty="0"/>
          </a:p>
          <a:p>
            <a:r>
              <a:rPr kumimoji="1" lang="ja-JP" altLang="en-US" sz="1400" dirty="0"/>
              <a:t>動画＆写真</a:t>
            </a:r>
            <a:endParaRPr kumimoji="1" lang="en-US" altLang="ja-JP" sz="1400" dirty="0"/>
          </a:p>
          <a:p>
            <a:r>
              <a:rPr kumimoji="1" lang="ja-JP" altLang="en-US" sz="1400" dirty="0"/>
              <a:t>防水一番（１３</a:t>
            </a:r>
            <a:r>
              <a:rPr kumimoji="1" lang="en-US" altLang="ja-JP" sz="1400" dirty="0"/>
              <a:t>L</a:t>
            </a:r>
            <a:r>
              <a:rPr kumimoji="1" lang="ja-JP" altLang="en-US" sz="1400" dirty="0"/>
              <a:t>－２万で６０㎡２回分、塗装屋殺し）</a:t>
            </a:r>
            <a:endParaRPr kumimoji="1" lang="en-US" altLang="ja-JP" sz="1400" dirty="0"/>
          </a:p>
          <a:p>
            <a:r>
              <a:rPr kumimoji="1" lang="ja-JP" altLang="en-US" sz="1400" dirty="0"/>
              <a:t>下水道</a:t>
            </a:r>
            <a:endParaRPr kumimoji="1" lang="en-US" altLang="ja-JP" sz="1400" dirty="0"/>
          </a:p>
          <a:p>
            <a:r>
              <a:rPr kumimoji="1" lang="ja-JP" altLang="en-US" sz="1400" dirty="0"/>
              <a:t>給湯器（</a:t>
            </a:r>
            <a:r>
              <a:rPr kumimoji="1" lang="en-US" altLang="ja-JP" sz="1400" dirty="0"/>
              <a:t>LP</a:t>
            </a:r>
            <a:r>
              <a:rPr kumimoji="1" lang="ja-JP" altLang="en-US" sz="1400" dirty="0"/>
              <a:t>なら会社が交換できるーまちガスで検索）</a:t>
            </a:r>
            <a:endParaRPr kumimoji="1" lang="en-US" altLang="ja-JP" sz="1400" dirty="0"/>
          </a:p>
          <a:p>
            <a:r>
              <a:rPr kumimoji="1" lang="ja-JP" altLang="en-US" sz="1400" dirty="0"/>
              <a:t>水道口（全蛇口交換、ワッカ゚　キッチン、お風呂、トイレ、洗濯機、外１３個～１５個）</a:t>
            </a:r>
            <a:endParaRPr kumimoji="1" lang="en-US" altLang="ja-JP" sz="1400" dirty="0"/>
          </a:p>
          <a:p>
            <a:r>
              <a:rPr kumimoji="1" lang="ja-JP" altLang="en-US" sz="1400" dirty="0"/>
              <a:t>電気、開けるとき漏電チェック</a:t>
            </a:r>
            <a:endParaRPr kumimoji="1" lang="en-US" altLang="ja-JP" sz="1400" dirty="0"/>
          </a:p>
          <a:p>
            <a:r>
              <a:rPr kumimoji="1" lang="ja-JP" altLang="en-US" sz="1400" dirty="0"/>
              <a:t>便利屋（掃除、残留物、防水、匂い）</a:t>
            </a:r>
            <a:endParaRPr kumimoji="1" lang="en-US" altLang="ja-JP" sz="1400" dirty="0"/>
          </a:p>
          <a:p>
            <a:r>
              <a:rPr kumimoji="1" lang="ja-JP" altLang="en-US" sz="1400" dirty="0"/>
              <a:t>リフォーム（壁、床－和室、洋室、トイレ、お風呂）</a:t>
            </a:r>
            <a:endParaRPr kumimoji="1" lang="en-US" altLang="ja-JP" sz="1400" dirty="0"/>
          </a:p>
          <a:p>
            <a:r>
              <a:rPr kumimoji="1" lang="ja-JP" altLang="en-US" sz="1400" dirty="0"/>
              <a:t>不動産会社（賃貸相場、鍵、リフォーム相談）</a:t>
            </a:r>
            <a:endParaRPr kumimoji="1" lang="en-US" altLang="ja-JP" sz="1400" dirty="0"/>
          </a:p>
          <a:p>
            <a:r>
              <a:rPr kumimoji="1" lang="ja-JP" altLang="en-US" sz="1400" dirty="0"/>
              <a:t>もし、入居者にリフォームするようにして</a:t>
            </a:r>
            <a:endParaRPr kumimoji="1" lang="en-US" altLang="ja-JP" sz="1400" dirty="0"/>
          </a:p>
          <a:p>
            <a:r>
              <a:rPr kumimoji="1" lang="ja-JP" altLang="en-US" sz="1400" dirty="0"/>
              <a:t>お金を補助する事は？あり</a:t>
            </a:r>
            <a:endParaRPr kumimoji="1" lang="en-US" altLang="ja-JP" sz="1400" dirty="0"/>
          </a:p>
          <a:p>
            <a:r>
              <a:rPr kumimoji="1" lang="ja-JP" altLang="en-US" sz="1400" dirty="0"/>
              <a:t>キッチンーバラバラ買って組み合わせ</a:t>
            </a:r>
            <a:endParaRPr kumimoji="1" lang="en-US" altLang="ja-JP" sz="1400" dirty="0"/>
          </a:p>
          <a:p>
            <a:r>
              <a:rPr kumimoji="1" lang="ja-JP" altLang="en-US" sz="1400" dirty="0"/>
              <a:t>和室、フローリング１５㎝以上堅めのクッションフロア</a:t>
            </a:r>
            <a:endParaRPr kumimoji="1" lang="en-US" altLang="ja-JP" sz="1400" dirty="0"/>
          </a:p>
          <a:p>
            <a:r>
              <a:rPr kumimoji="1" lang="ja-JP" altLang="en-US" sz="1400" dirty="0"/>
              <a:t>ボートをいれて上に張って壁はそのまま</a:t>
            </a:r>
            <a:endParaRPr kumimoji="1" lang="en-US" altLang="ja-JP" sz="1400" dirty="0"/>
          </a:p>
          <a:p>
            <a:r>
              <a:rPr kumimoji="1" lang="ja-JP" altLang="en-US" sz="1400" dirty="0"/>
              <a:t>水道菅ー水道の外の菅に磁石をあってる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01766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5224</TotalTime>
  <Words>701</Words>
  <Application>Microsoft Office PowerPoint</Application>
  <PresentationFormat>画面に合わせる (4:3)</PresentationFormat>
  <Paragraphs>102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kang juhyung 姜 宙亨</dc:creator>
  <cp:lastModifiedBy>kang juhyung 姜 宙亨</cp:lastModifiedBy>
  <cp:revision>42</cp:revision>
  <cp:lastPrinted>2021-08-08T01:17:33Z</cp:lastPrinted>
  <dcterms:created xsi:type="dcterms:W3CDTF">2021-08-04T10:14:23Z</dcterms:created>
  <dcterms:modified xsi:type="dcterms:W3CDTF">2021-08-08T01:18:45Z</dcterms:modified>
</cp:coreProperties>
</file>