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87" r:id="rId2"/>
    <p:sldId id="285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0" r:id="rId21"/>
    <p:sldId id="271" r:id="rId22"/>
    <p:sldId id="277" r:id="rId23"/>
    <p:sldId id="279" r:id="rId24"/>
    <p:sldId id="280" r:id="rId25"/>
    <p:sldId id="281" r:id="rId26"/>
    <p:sldId id="282" r:id="rId27"/>
    <p:sldId id="286" r:id="rId28"/>
    <p:sldId id="288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3" autoAdjust="0"/>
    <p:restoredTop sz="85755" autoAdjust="0"/>
  </p:normalViewPr>
  <p:slideViewPr>
    <p:cSldViewPr snapToGrid="0">
      <p:cViewPr>
        <p:scale>
          <a:sx n="60" d="100"/>
          <a:sy n="60" d="100"/>
        </p:scale>
        <p:origin x="25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640488-91F9-4325-9FCE-5E71437BD4D6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290A20-E46A-4A3E-B631-AF12CB436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08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למה בכלל</a:t>
            </a:r>
          </a:p>
          <a:p>
            <a:r>
              <a:rPr lang="he-IL" dirty="0"/>
              <a:t>האתגר בלהבין מה הם תנאי הקבלה והאפשריות בכל מכללה/אוניברסיטה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90A20-E46A-4A3E-B631-AF12CB436B9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71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198291d27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מסמך עבור סטודנטים לשעבר שיוכלו להעלות את האופן בוא הם התקבלו</a:t>
            </a:r>
            <a:endParaRPr dirty="0"/>
          </a:p>
        </p:txBody>
      </p:sp>
      <p:sp>
        <p:nvSpPr>
          <p:cNvPr id="207" name="Google Shape;207;g2c198291d27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198291d27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c198291d27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198291d27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c198291d27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198291d27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198291d27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198291d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198291d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198291d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198291d2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198291d2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198291d2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198291d27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198291d27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198291d2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198291d2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198291d27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g2c198291d27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להנגיש</a:t>
            </a:r>
            <a:r>
              <a:rPr lang="he-IL" dirty="0"/>
              <a:t> את כל האפשריות הקיימות לקבלה לתואר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לאפשר לסטודנט לדעת איפה הוא עומד מבחינת הסיכויים שלו להתקבל</a:t>
            </a:r>
          </a:p>
          <a:p>
            <a:r>
              <a:rPr lang="he-IL" dirty="0"/>
              <a:t>לתת מוטיבציה </a:t>
            </a:r>
            <a:r>
              <a:rPr lang="he-IL" dirty="0" err="1"/>
              <a:t>לסטונדט</a:t>
            </a:r>
            <a:r>
              <a:rPr lang="he-IL" dirty="0"/>
              <a:t> ביכולת שלו להתקבל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90A20-E46A-4A3E-B631-AF12CB436B9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63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198291d27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c198291d27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198291d27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c198291d27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198291d27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198291d27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198291d27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198291d27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198291d2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198291d2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198291d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198291d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98291d27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חווית משתמש נוחה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איסוף מידע של סטודנטים לשעבר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מנוע חיפוש </a:t>
            </a:r>
            <a:endParaRPr dirty="0"/>
          </a:p>
        </p:txBody>
      </p:sp>
      <p:sp>
        <p:nvSpPr>
          <p:cNvPr id="165" name="Google Shape;165;g2c198291d27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98291d27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טפסים של סטודנטים מהעבר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איסוף מידע של החיפוש (תואר דומיננטי או מכללה)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מילוי סקרים לשיפור חווית המשתמש</a:t>
            </a:r>
          </a:p>
        </p:txBody>
      </p:sp>
      <p:sp>
        <p:nvSpPr>
          <p:cNvPr id="171" name="Google Shape;171;g2c198291d27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198291d2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students are applying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Schools </a:t>
            </a:r>
            <a:r>
              <a:rPr lang="en-US" dirty="0" err="1"/>
              <a:t>wanna</a:t>
            </a:r>
            <a:r>
              <a:rPr lang="en-US" dirty="0"/>
              <a:t> expand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Its costly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guidance</a:t>
            </a:r>
            <a:endParaRPr dirty="0"/>
          </a:p>
        </p:txBody>
      </p:sp>
      <p:sp>
        <p:nvSpPr>
          <p:cNvPr id="177" name="Google Shape;177;g2c198291d2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98291d2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Lots of info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weakness</a:t>
            </a:r>
            <a:endParaRPr dirty="0"/>
          </a:p>
        </p:txBody>
      </p:sp>
      <p:sp>
        <p:nvSpPr>
          <p:cNvPr id="183" name="Google Shape;183;g2c198291d2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198291d27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 tool based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prediction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weakness</a:t>
            </a:r>
            <a:endParaRPr dirty="0"/>
          </a:p>
        </p:txBody>
      </p:sp>
      <p:sp>
        <p:nvSpPr>
          <p:cNvPr id="189" name="Google Shape;189;g2c198291d27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98291d27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Overwhelming </a:t>
            </a:r>
            <a:endParaRPr dirty="0"/>
          </a:p>
        </p:txBody>
      </p:sp>
      <p:sp>
        <p:nvSpPr>
          <p:cNvPr id="195" name="Google Shape;195;g2c198291d27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198291d27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Israeli schools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tool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friendly</a:t>
            </a:r>
            <a:endParaRPr dirty="0"/>
          </a:p>
        </p:txBody>
      </p:sp>
      <p:sp>
        <p:nvSpPr>
          <p:cNvPr id="201" name="Google Shape;201;g2c198291d27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80364E-9B3E-5764-2D1B-7CDF0133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BF381F-D178-7D0B-9735-D9BB6550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A2A333-77E8-651F-00F7-CFADA85F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1463E6-8D64-F020-D011-FA5223B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82CB49-4F8E-916C-9AC2-098D8825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9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E6BEAE-3EF2-D644-CBBC-0EF09419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942D25-4B54-F242-2827-F78C6ED50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600B8C-153D-51F4-426B-39FD2368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F5D36D-AED1-8C9E-4734-19DBDB35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294098-E1B3-8FF1-DF79-F1751E01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67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D75E7A8-3CAD-FEC9-0DC5-D7DD647A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E0D713-44F3-F426-8050-EA83F60A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BB695F-A2AB-DA1F-051E-14A1C2D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91ADCC-1A5F-751A-29C2-2573849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503A58-2517-569D-24CD-0055F79D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7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F18EDA-9BE9-0A78-5058-8E27F5FD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4F0284-1B4F-686A-0773-53BABBFC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702BD7-9FAB-F71A-9B21-20DF2A29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2CD888-AC13-B8E4-1B79-00D6DF9D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A92955-3015-EA8A-1172-DA2C89C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55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08CF2-ADCE-13E8-D02F-A643414B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8220FD-0230-6861-8387-898019D9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70FB37-DECB-467A-64FB-AA5871BE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56F561-0507-2A7B-930D-ED49A0EA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3862A9-335E-CF98-4C3C-06B0F77C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9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2D3D8B-7E73-7201-D2CA-87714701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F19DC2-24ED-ED04-F7BE-87BD2797E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44C8DF-5BD9-9C16-8A8B-10C74953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2901B9-9DFF-AB00-5C1A-04B43D27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BA0213-E467-4C27-E8AD-562E2E5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087643-0B8E-377C-009D-0C16F3DC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2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6C4664-D558-0BF3-A3A6-FE93F08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38948A-B588-076C-E0F6-439A218C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637BFE-2B10-FED8-B374-9E1FA47D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8C3BDF2-ABC1-C7D0-1AA3-05A26490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0FF3D7A-71D4-D45E-D2E9-9654115BD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37E4BAE-97BB-7A5F-F4B9-FB8FD221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C391F0D-CC91-2398-8D75-70DFDC3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0C54E4A-CA04-E04A-644D-DD529306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7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9AE1A-23BD-4F90-A04B-FB62EA9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591E185-C480-AC36-EB96-B4229C11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D9A3A4A-AC51-672B-9AED-DF1E0EE1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CC1A213-DBE7-F397-DBF2-9E783E10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17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D3A8656-8E23-72EA-53F4-8D35F0F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F1B28C4-33BB-9AFF-AC41-DF91D38E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762146-848D-0D68-7D60-D69A7836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24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E114B-5E90-69FC-9B8A-80D73907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81D28C-C0EA-0EBF-B40F-B0E7DB98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C286CD-FB3A-8CA7-2569-6CB9EC0FB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5717E5-5CF2-FD70-C9F4-D8D1116E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6F3883-F8F5-2DC6-0392-F61CDA38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D3F170-0D80-CC10-953D-7D67EECD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3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EB621F-3DA0-14DB-B661-A664FB8A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D4BF90-2557-B34E-5914-205B19E91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48DE967-1C6A-E415-D25C-8C5590241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C0AB559-D676-016D-E6D0-B22ACCEC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CA3D06-4464-9934-6C84-08DC6C2A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244FD9-D7FD-5499-B60D-E5E09F0B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6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9414024-F01F-E268-B3D0-0B099F81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96DB82A-0EFC-F232-6D31-4C87AD6A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7BB95C-C985-D862-E902-ABCCF52CA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DC95E-7AFE-48A0-A9A3-4A1F20FBB8BA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DF42C0-49E1-7050-2FDF-DBAE8F1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CFCCE8-8368-F16A-B37A-3987303DA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76E7F-F112-403E-8D51-5DA240F1B2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6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2FD874B-86FD-5E2D-AE8D-F39D96F1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00040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b="1" dirty="0"/>
              <a:t>Admission Compass 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C65F62-EBFC-5DDB-A671-5677E8C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0" y="4499294"/>
            <a:ext cx="3387344" cy="2606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rtl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nn-NO" sz="1800" b="1" dirty="0"/>
              <a:t>Group Partners:</a:t>
            </a:r>
            <a:endParaRPr lang="nn-NO" sz="1800" dirty="0"/>
          </a:p>
          <a:p>
            <a:pPr marL="0" indent="0" algn="l" rtl="0">
              <a:spcBef>
                <a:spcPts val="1067"/>
              </a:spcBef>
              <a:buClr>
                <a:schemeClr val="dk1"/>
              </a:buClr>
              <a:buSzPts val="1400"/>
              <a:buNone/>
            </a:pPr>
            <a:r>
              <a:rPr lang="nn-NO" sz="1800" dirty="0"/>
              <a:t> Ariela Epstein 328606686 </a:t>
            </a:r>
          </a:p>
          <a:p>
            <a:pPr marL="0" indent="0" algn="l" rtl="0">
              <a:spcBef>
                <a:spcPts val="1067"/>
              </a:spcBef>
              <a:buClr>
                <a:schemeClr val="dk1"/>
              </a:buClr>
              <a:buSzPts val="1400"/>
              <a:buNone/>
            </a:pPr>
            <a:r>
              <a:rPr lang="nn-NO" sz="1800" dirty="0"/>
              <a:t>Tal Uzan 204344592</a:t>
            </a:r>
          </a:p>
          <a:p>
            <a:pPr marL="0" indent="0" algn="l" rtl="0">
              <a:spcBef>
                <a:spcPts val="1067"/>
              </a:spcBef>
              <a:buClr>
                <a:schemeClr val="dk1"/>
              </a:buClr>
              <a:buSzPts val="1800"/>
              <a:buNone/>
            </a:pPr>
            <a:endParaRPr lang="nn-NO" sz="1800" dirty="0"/>
          </a:p>
        </p:txBody>
      </p:sp>
    </p:spTree>
    <p:extLst>
      <p:ext uri="{BB962C8B-B14F-4D97-AF65-F5344CB8AC3E}">
        <p14:creationId xmlns:p14="http://schemas.microsoft.com/office/powerpoint/2010/main" val="291266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Competitor-Informed Website Strategy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/>
          </a:bodyPr>
          <a:lstStyle/>
          <a:p>
            <a:pPr marL="237061" indent="-228594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Focus on admission requirements for Israeli institutions.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Collect thorough admission data from past and current students.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 user-friendly search tool with filter capabilities that provides clear visually appealing admissions insights.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Integrate an admissions prediction tool that includes multiple admission criteria as inputs.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 algn="l" rtl="0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>
              <a:spcBef>
                <a:spcPts val="0"/>
              </a:spcBef>
              <a:buClr>
                <a:srgbClr val="0D0D0D"/>
              </a:buClr>
              <a:buSzPts val="2970"/>
            </a:pPr>
            <a: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Functionality Requirements</a:t>
            </a:r>
            <a:b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b="1">
                <a:solidFill>
                  <a:schemeClr val="tx2"/>
                </a:solidFill>
              </a:rPr>
            </a:b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5315869" y="1011916"/>
            <a:ext cx="6483955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 fontScale="92500" lnSpcReduction="10000"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</a:rPr>
              <a:t>Accepted</a:t>
            </a:r>
            <a:r>
              <a:rPr lang="en-US" sz="18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Students Form</a:t>
            </a:r>
            <a:endParaRPr lang="en-US" sz="1700" b="1" dirty="0">
              <a:solidFill>
                <a:schemeClr val="tx2"/>
              </a:solidFill>
            </a:endParaRPr>
          </a:p>
          <a:p>
            <a:pPr marL="694249" lvl="1" indent="-2370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800"/>
            </a:pPr>
            <a:r>
              <a:rPr lang="en-US" sz="1700" dirty="0">
                <a:solidFill>
                  <a:schemeClr val="tx2"/>
                </a:solidFill>
              </a:rPr>
              <a:t>A detailed </a:t>
            </a:r>
            <a:r>
              <a:rPr lang="en-US" sz="1700" b="1" dirty="0">
                <a:solidFill>
                  <a:schemeClr val="tx2"/>
                </a:solidFill>
              </a:rPr>
              <a:t>f</a:t>
            </a:r>
            <a:r>
              <a:rPr lang="en-US" sz="17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orm</a:t>
            </a:r>
            <a:r>
              <a:rPr lang="en-US" sz="17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to collect</a:t>
            </a:r>
            <a:r>
              <a:rPr lang="en-US" sz="17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admission criteria from </a:t>
            </a:r>
            <a:r>
              <a:rPr lang="en-US" sz="1700" dirty="0">
                <a:solidFill>
                  <a:schemeClr val="tx2"/>
                </a:solidFill>
              </a:rPr>
              <a:t>accepted </a:t>
            </a:r>
            <a:r>
              <a:rPr lang="en-US" sz="17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students.</a:t>
            </a:r>
          </a:p>
          <a:p>
            <a:pPr marL="694249" lvl="1" indent="-2370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800"/>
            </a:pPr>
            <a:r>
              <a:rPr lang="en-US" sz="170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Verifies accepted students by email address domain and generates a random code sent to the student email for further validation.</a:t>
            </a:r>
            <a:endParaRPr lang="en-US" sz="1700" dirty="0">
              <a:solidFill>
                <a:schemeClr val="tx2"/>
              </a:solidFill>
            </a:endParaRPr>
          </a:p>
          <a:p>
            <a:pPr marL="694249" lvl="1" indent="-2370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800"/>
            </a:pPr>
            <a:r>
              <a:rPr lang="en-US" sz="1700" dirty="0">
                <a:solidFill>
                  <a:schemeClr val="tx2"/>
                </a:solidFill>
              </a:rPr>
              <a:t>D</a:t>
            </a:r>
            <a:r>
              <a:rPr lang="en-US" sz="17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lang="en-US" sz="1700" dirty="0">
                <a:solidFill>
                  <a:schemeClr val="tx2"/>
                </a:solidFill>
              </a:rPr>
              <a:t>is stored </a:t>
            </a:r>
            <a:r>
              <a:rPr lang="en-US" sz="17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 a structured table in the database.</a:t>
            </a:r>
          </a:p>
          <a:p>
            <a:pPr marL="457188" lvl="1" indent="0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800"/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/>
                </a:solidFill>
              </a:rPr>
              <a:t>Submission Tracking </a:t>
            </a:r>
            <a:endParaRPr lang="en-US" sz="1800" dirty="0">
              <a:solidFill>
                <a:schemeClr val="tx2"/>
              </a:solidFill>
            </a:endParaRPr>
          </a:p>
          <a:p>
            <a:pPr marL="1219170" indent="-457189" algn="l" rtl="0">
              <a:lnSpc>
                <a:spcPct val="150000"/>
              </a:lnSpc>
              <a:spcBef>
                <a:spcPts val="2000"/>
              </a:spcBef>
              <a:buClr>
                <a:srgbClr val="0D0D0D"/>
              </a:buClr>
              <a:buSzPts val="1800"/>
              <a:buFont typeface="Roboto"/>
              <a:buChar char="•"/>
            </a:pPr>
            <a:r>
              <a:rPr lang="en-US" sz="17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this data from accepted students.</a:t>
            </a:r>
          </a:p>
          <a:p>
            <a:pPr marL="1219170" indent="-457189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800"/>
              <a:buFont typeface="Roboto"/>
              <a:buChar char="•"/>
            </a:pPr>
            <a:r>
              <a:rPr lang="en-US" sz="17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influxes of user engagement.</a:t>
            </a:r>
          </a:p>
          <a:p>
            <a:pPr marL="1219170" indent="-457189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800"/>
              <a:buFont typeface="Roboto"/>
              <a:buChar char="•"/>
            </a:pPr>
            <a:r>
              <a:rPr lang="en-US" sz="17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goal - enhance user engagement and optimize business operations.</a:t>
            </a:r>
            <a:endParaRPr lang="en-US" sz="1700" dirty="0">
              <a:solidFill>
                <a:schemeClr val="tx2"/>
              </a:solidFill>
            </a:endParaRPr>
          </a:p>
          <a:p>
            <a:pPr marL="237061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237061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237061" indent="-50799" algn="l" rtl="0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Functionality Requirement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5374307" y="1011916"/>
            <a:ext cx="6177613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Autofit/>
          </a:bodyPr>
          <a:lstStyle/>
          <a:p>
            <a:pPr marL="0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 algn="l" rtl="0">
              <a:spcBef>
                <a:spcPts val="1067"/>
              </a:spcBef>
              <a:buClr>
                <a:srgbClr val="0D0D0D"/>
              </a:buClr>
              <a:buSzPct val="82352"/>
              <a:buNone/>
            </a:pPr>
            <a:r>
              <a:rPr lang="en-US" sz="18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Search Tool</a:t>
            </a:r>
            <a:endParaRPr lang="en-US" sz="1800" b="1" dirty="0">
              <a:solidFill>
                <a:schemeClr val="tx2"/>
              </a:solidFill>
            </a:endParaRPr>
          </a:p>
          <a:p>
            <a:pPr marL="745048" lvl="1" indent="-254204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s</a:t>
            </a:r>
            <a:r>
              <a:rPr lang="en-US" sz="16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earch tool that allows users to explore admission requirements</a:t>
            </a:r>
            <a:endParaRPr lang="en-US" sz="1600" dirty="0">
              <a:solidFill>
                <a:schemeClr val="tx2"/>
              </a:solidFill>
            </a:endParaRPr>
          </a:p>
          <a:p>
            <a:pPr marL="745048" lvl="1" indent="-254204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Make searches</a:t>
            </a:r>
            <a:r>
              <a:rPr lang="en-US" sz="16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based on degree, institution, or personal grades.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745048" lvl="1" indent="-254204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Each search is stored in a table in our database.</a:t>
            </a:r>
            <a:endParaRPr lang="en-US" sz="1600" b="1" dirty="0">
              <a:solidFill>
                <a:schemeClr val="tx2"/>
              </a:solidFill>
            </a:endParaRP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/>
                </a:solidFill>
              </a:rPr>
              <a:t>Search Behavior Analysis</a:t>
            </a:r>
          </a:p>
          <a:p>
            <a:pPr marL="609585" indent="-423533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Analyze past searches, such as date searched, filters used, degrees searched.</a:t>
            </a:r>
          </a:p>
          <a:p>
            <a:pPr marL="609585" indent="-423533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Evaluate popular searches</a:t>
            </a:r>
          </a:p>
          <a:p>
            <a:pPr marL="609585" indent="-423533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Provide insights into how to better our search functionality and user experience.</a:t>
            </a: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237061" indent="-50799" algn="l" rtl="0">
              <a:spcBef>
                <a:spcPts val="1067"/>
              </a:spcBef>
              <a:buClr>
                <a:schemeClr val="dk1"/>
              </a:buClr>
              <a:buSzPct val="155555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Functionality Requirements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5165335" y="993604"/>
            <a:ext cx="6257849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/>
          </a:bodyPr>
          <a:lstStyle/>
          <a:p>
            <a:pPr marL="0" indent="0" algn="l" rtl="0">
              <a:spcBef>
                <a:spcPts val="1067"/>
              </a:spcBef>
              <a:buClr>
                <a:srgbClr val="0D0D0D"/>
              </a:buClr>
              <a:buSzPts val="1800"/>
              <a:buNone/>
            </a:pPr>
            <a:r>
              <a:rPr lang="en-US" sz="18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Search Results</a:t>
            </a:r>
            <a:endParaRPr lang="en-US" sz="1800" dirty="0">
              <a:solidFill>
                <a:schemeClr val="tx2"/>
              </a:solidFill>
            </a:endParaRPr>
          </a:p>
          <a:p>
            <a:pPr marL="694249" lvl="1" indent="-2116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500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tool queries the database tables.</a:t>
            </a:r>
          </a:p>
          <a:p>
            <a:pPr marL="694249" lvl="1" indent="-2116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500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Searches are done by built-in SQL functions, advanced coding techniques, and machine learning methodologies.</a:t>
            </a:r>
          </a:p>
          <a:p>
            <a:pPr marL="694249" lvl="1" indent="-2116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5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Results are presented in a list format.</a:t>
            </a:r>
          </a:p>
          <a:p>
            <a:pPr marL="694249" lvl="1" indent="-211661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ts val="15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filters are included to refine information retrieved.</a:t>
            </a:r>
          </a:p>
          <a:p>
            <a:pPr marL="694249" indent="0" algn="l" rtl="0">
              <a:lnSpc>
                <a:spcPct val="150000"/>
              </a:lnSpc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 algn="l" rtl="0">
              <a:spcBef>
                <a:spcPts val="533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rtl="0">
              <a:spcBef>
                <a:spcPts val="0"/>
              </a:spcBef>
            </a:pPr>
            <a:r>
              <a:rPr lang="en-US" sz="3600">
                <a:solidFill>
                  <a:schemeClr val="tx2"/>
                </a:solidFill>
              </a:rPr>
              <a:t>			</a:t>
            </a:r>
            <a:r>
              <a:rPr lang="en-US" sz="36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Functionality Requirements</a:t>
            </a: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5951136" y="813816"/>
            <a:ext cx="5221224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 fontScale="85000" lnSpcReduction="20000"/>
          </a:bodyPr>
          <a:lstStyle/>
          <a:p>
            <a:pPr marL="0" indent="0" algn="l" rtl="0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r>
              <a:rPr lang="en-US" sz="2100" b="1" dirty="0">
                <a:solidFill>
                  <a:schemeClr val="tx2"/>
                </a:solidFill>
              </a:rPr>
              <a:t>Selected Search Result</a:t>
            </a:r>
          </a:p>
          <a:p>
            <a:pPr marL="0" indent="0" algn="l" rtl="0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endParaRPr lang="en-US" sz="1900" b="1" dirty="0">
              <a:solidFill>
                <a:schemeClr val="tx2"/>
              </a:solidFill>
            </a:endParaRPr>
          </a:p>
          <a:p>
            <a:pPr marL="609585" indent="-431789" algn="l" rtl="0">
              <a:lnSpc>
                <a:spcPct val="170000"/>
              </a:lnSpc>
              <a:spcBef>
                <a:spcPts val="2000"/>
              </a:spcBef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9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Presents comprehensive details regarding the institution and/or degree selected.</a:t>
            </a:r>
          </a:p>
          <a:p>
            <a:pPr marL="609585" indent="-431789" algn="l" rtl="0">
              <a:lnSpc>
                <a:spcPct val="17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9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Provides insights into admission requirements.</a:t>
            </a:r>
          </a:p>
          <a:p>
            <a:pPr marL="609585" indent="-431789" algn="l" rtl="0">
              <a:lnSpc>
                <a:spcPct val="17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9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Utilizes SQL functions such as AVG(), MIN(), and MAX() to analyze scores and generate averages, ranges, and distributions.</a:t>
            </a:r>
          </a:p>
          <a:p>
            <a:pPr marL="609585" indent="-431789" algn="l" rtl="0">
              <a:lnSpc>
                <a:spcPct val="17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9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Presents the probability of acceptance to an institution and/or degree.</a:t>
            </a:r>
          </a:p>
          <a:p>
            <a:pPr marL="609585" indent="-431789" algn="l" rtl="0">
              <a:lnSpc>
                <a:spcPct val="17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9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Highlights key factors considered in the admission process for each institution and/or degree.</a:t>
            </a:r>
          </a:p>
          <a:p>
            <a:pPr marL="0" indent="0" algn="l" rtl="0">
              <a:spcBef>
                <a:spcPts val="1067"/>
              </a:spcBef>
              <a:buNone/>
            </a:pPr>
            <a:endParaRPr lang="en-US" sz="1900" dirty="0">
              <a:solidFill>
                <a:schemeClr val="tx2"/>
              </a:solidFill>
            </a:endParaRPr>
          </a:p>
          <a:p>
            <a:pPr marL="0" indent="0" algn="l" rtl="0">
              <a:spcBef>
                <a:spcPts val="1067"/>
              </a:spcBef>
              <a:buNone/>
            </a:pPr>
            <a:endParaRPr lang="en-US" sz="1800" dirty="0">
              <a:solidFill>
                <a:schemeClr val="tx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8" name="Rectangle 25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4310095" y="316970"/>
            <a:ext cx="3571810" cy="7058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rtl="0"/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by Degree / Institution</a:t>
            </a:r>
          </a:p>
        </p:txBody>
      </p:sp>
      <p:sp>
        <p:nvSpPr>
          <p:cNvPr id="26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6380026"/>
            <a:ext cx="1743400" cy="2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F88EEB-56D5-C53F-56BB-7856EFA75AE8}"/>
              </a:ext>
            </a:extLst>
          </p:cNvPr>
          <p:cNvSpPr txBox="1"/>
          <p:nvPr/>
        </p:nvSpPr>
        <p:spPr>
          <a:xfrm>
            <a:off x="381837" y="3918857"/>
            <a:ext cx="3758084" cy="1014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48" name="Google Shape;248;p41" descr="תמונה שמכילה טקסט, צילום מסך, תוכנה, אתר&#10;&#10;התיאור נוצר באופן אוטומטי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155396" y="1202971"/>
            <a:ext cx="7881207" cy="501052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4CD9AB-A9C0-685A-5EE1-7C6F2839FD16}"/>
              </a:ext>
            </a:extLst>
          </p:cNvPr>
          <p:cNvSpPr txBox="1"/>
          <p:nvPr/>
        </p:nvSpPr>
        <p:spPr>
          <a:xfrm>
            <a:off x="3778180" y="1292436"/>
            <a:ext cx="1698172" cy="461665"/>
          </a:xfrm>
          <a:prstGeom prst="rect">
            <a:avLst/>
          </a:prstGeom>
          <a:solidFill>
            <a:srgbClr val="102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Accepted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Students Form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9" name="Rectangle 25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4310095" y="256029"/>
            <a:ext cx="3571810" cy="61258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 rtl="0"/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by grade</a:t>
            </a:r>
          </a:p>
        </p:txBody>
      </p:sp>
      <p:sp>
        <p:nvSpPr>
          <p:cNvPr id="26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C9E71-76AB-2FEF-F97C-2981237282CD}"/>
              </a:ext>
            </a:extLst>
          </p:cNvPr>
          <p:cNvSpPr txBox="1"/>
          <p:nvPr/>
        </p:nvSpPr>
        <p:spPr>
          <a:xfrm>
            <a:off x="470831" y="4180114"/>
            <a:ext cx="3628895" cy="648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07275" y="943772"/>
            <a:ext cx="8177450" cy="547732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2523E-1368-32E7-1C8B-15597D919F89}"/>
              </a:ext>
            </a:extLst>
          </p:cNvPr>
          <p:cNvSpPr txBox="1"/>
          <p:nvPr/>
        </p:nvSpPr>
        <p:spPr>
          <a:xfrm>
            <a:off x="3758083" y="1097768"/>
            <a:ext cx="1698172" cy="461665"/>
          </a:xfrm>
          <a:prstGeom prst="rect">
            <a:avLst/>
          </a:prstGeom>
          <a:solidFill>
            <a:srgbClr val="102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Accepted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Students 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>
            <a:off x="482799" y="90435"/>
            <a:ext cx="112264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1" anchor="ctr" anchorCtr="0">
            <a:normAutofit/>
          </a:bodyPr>
          <a:lstStyle/>
          <a:p>
            <a:pPr algn="ctr" rtl="0">
              <a:spcBef>
                <a:spcPts val="0"/>
              </a:spcBef>
            </a:pPr>
            <a:r>
              <a:rPr lang="en" sz="2000" dirty="0"/>
              <a:t>Search Results By Degree / Institution</a:t>
            </a:r>
            <a:endParaRPr sz="2000" dirty="0"/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327" y="1164828"/>
            <a:ext cx="8729345" cy="4673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F95E3-9718-34AB-BE8B-4FC772DDD03A}"/>
              </a:ext>
            </a:extLst>
          </p:cNvPr>
          <p:cNvSpPr txBox="1"/>
          <p:nvPr/>
        </p:nvSpPr>
        <p:spPr>
          <a:xfrm>
            <a:off x="3356149" y="1242194"/>
            <a:ext cx="2090058" cy="523220"/>
          </a:xfrm>
          <a:prstGeom prst="rect">
            <a:avLst/>
          </a:prstGeom>
          <a:solidFill>
            <a:srgbClr val="102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Accepted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Students Form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4310095" y="147922"/>
            <a:ext cx="3571810" cy="7837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 rtl="0"/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Results By Grades</a:t>
            </a:r>
          </a:p>
        </p:txBody>
      </p:sp>
      <p:sp>
        <p:nvSpPr>
          <p:cNvPr id="2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08243" y="1149891"/>
            <a:ext cx="7775514" cy="512389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4C7F5-6DAD-4BC9-4407-4E0EA7864DEB}"/>
              </a:ext>
            </a:extLst>
          </p:cNvPr>
          <p:cNvSpPr txBox="1"/>
          <p:nvPr/>
        </p:nvSpPr>
        <p:spPr>
          <a:xfrm>
            <a:off x="470831" y="4180114"/>
            <a:ext cx="3839264" cy="648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C3A9B-8A25-4A97-67F7-1E1DA39A64FE}"/>
              </a:ext>
            </a:extLst>
          </p:cNvPr>
          <p:cNvSpPr txBox="1"/>
          <p:nvPr/>
        </p:nvSpPr>
        <p:spPr>
          <a:xfrm>
            <a:off x="3748034" y="1305227"/>
            <a:ext cx="1587640" cy="523220"/>
          </a:xfrm>
          <a:prstGeom prst="rect">
            <a:avLst/>
          </a:prstGeom>
          <a:solidFill>
            <a:srgbClr val="102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Accepted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Students Form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7" name="Rectangle 27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3149726" y="244395"/>
            <a:ext cx="5892547" cy="7837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 rtl="0"/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Selected Search Result By Degree / Institution</a:t>
            </a:r>
          </a:p>
        </p:txBody>
      </p:sp>
      <p:sp>
        <p:nvSpPr>
          <p:cNvPr id="27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67E6B-F671-850D-30D7-8B137EF1B130}"/>
              </a:ext>
            </a:extLst>
          </p:cNvPr>
          <p:cNvSpPr txBox="1"/>
          <p:nvPr/>
        </p:nvSpPr>
        <p:spPr>
          <a:xfrm>
            <a:off x="470831" y="4180114"/>
            <a:ext cx="3839264" cy="648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00613" y="1254211"/>
            <a:ext cx="7790773" cy="485056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A6A24-9E94-64B6-4138-A153CD5DD21B}"/>
              </a:ext>
            </a:extLst>
          </p:cNvPr>
          <p:cNvSpPr txBox="1"/>
          <p:nvPr/>
        </p:nvSpPr>
        <p:spPr>
          <a:xfrm>
            <a:off x="3758082" y="1301071"/>
            <a:ext cx="1587640" cy="461665"/>
          </a:xfrm>
          <a:prstGeom prst="rect">
            <a:avLst/>
          </a:prstGeom>
          <a:solidFill>
            <a:srgbClr val="102E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Accepted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Students 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C0DFC85-0FA4-9C61-9397-4702937A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Navigating Higher Education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87F3B2-5B99-A508-3D7A-DDCE3672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75" y="1243013"/>
            <a:ext cx="6775646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/>
                </a:solidFill>
                <a:sym typeface="Arial"/>
              </a:rPr>
              <a:t>Introductio</a:t>
            </a:r>
            <a:r>
              <a:rPr lang="en-US" sz="1800" b="1" dirty="0">
                <a:solidFill>
                  <a:schemeClr val="tx2"/>
                </a:solidFill>
              </a:rPr>
              <a:t>n</a:t>
            </a:r>
            <a:endParaRPr lang="en-US" sz="1800" dirty="0">
              <a:solidFill>
                <a:schemeClr val="tx2"/>
              </a:solidFill>
            </a:endParaRPr>
          </a:p>
          <a:p>
            <a:pPr lvl="1" algn="l" rtl="0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Starting the journey of higher education can be </a:t>
            </a:r>
            <a:r>
              <a:rPr lang="en-US" sz="1600" b="1" dirty="0">
                <a:solidFill>
                  <a:schemeClr val="tx2"/>
                </a:solidFill>
              </a:rPr>
              <a:t>intimidating</a:t>
            </a:r>
            <a:r>
              <a:rPr lang="en-US" sz="1600" dirty="0">
                <a:solidFill>
                  <a:schemeClr val="tx2"/>
                </a:solidFill>
              </a:rPr>
              <a:t> and overwhelming.</a:t>
            </a:r>
          </a:p>
          <a:p>
            <a:pPr lvl="1" algn="l" rtl="0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Students deal with decisions about career paths, finding the right schools, and navigating through the diverse </a:t>
            </a:r>
            <a:r>
              <a:rPr lang="en-US" sz="1600" b="1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admission processes</a:t>
            </a: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highlight>
                <a:srgbClr val="FFFFFF"/>
              </a:highlight>
              <a:sym typeface="Roboto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/>
                </a:solidFill>
                <a:sym typeface="Arial"/>
              </a:rPr>
              <a:t>Changing Landscape</a:t>
            </a:r>
            <a:endParaRPr lang="en-US" sz="1800" dirty="0">
              <a:solidFill>
                <a:schemeClr val="tx2"/>
              </a:solidFill>
              <a:highlight>
                <a:srgbClr val="FFFFFF"/>
              </a:highlight>
              <a:sym typeface="Roboto"/>
            </a:endParaRPr>
          </a:p>
          <a:p>
            <a:pPr lvl="1" algn="l" rtl="0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Today, universities are broadening their admission criteria to cultivate more diverse and successful student bodies.</a:t>
            </a:r>
          </a:p>
          <a:p>
            <a:pPr lvl="1" algn="l" rtl="0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Despite these positive changes, students may still lack awareness of alternative paths to admission.</a:t>
            </a:r>
          </a:p>
          <a:p>
            <a:pPr algn="l" rtl="0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 algn="l" rtl="0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7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9" name="Rectangle 23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>
              <a:spcBef>
                <a:spcPts val="0"/>
              </a:spcBef>
              <a:buClr>
                <a:srgbClr val="0D0D0D"/>
              </a:buClr>
              <a:buSzPct val="100000"/>
            </a:pPr>
            <a: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Non-Functionality Requirements</a:t>
            </a:r>
            <a:b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b="1">
                <a:solidFill>
                  <a:schemeClr val="tx2"/>
                </a:solidFill>
              </a:rPr>
            </a:b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 fontScale="85000" lnSpcReduction="10000"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ct val="100000"/>
              <a:buNone/>
            </a:pPr>
            <a:r>
              <a:rPr lang="en-US" sz="1900" b="1" i="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User Experience</a:t>
            </a:r>
            <a:endParaRPr lang="en-US" sz="1900" b="1" dirty="0">
              <a:solidFill>
                <a:schemeClr val="tx2"/>
              </a:solidFill>
              <a:latin typeface="+mj-lt"/>
            </a:endParaRPr>
          </a:p>
          <a:p>
            <a:pPr marL="694249" lvl="1" indent="-205523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Interface </a:t>
            </a:r>
            <a:r>
              <a:rPr lang="en-US" sz="1900" dirty="0">
                <a:solidFill>
                  <a:schemeClr val="tx2"/>
                </a:solidFill>
                <a:latin typeface="+mj-lt"/>
              </a:rPr>
              <a:t>is user friendly.</a:t>
            </a:r>
          </a:p>
          <a:p>
            <a:pPr marL="694249" lvl="1" indent="-205523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Straightforward </a:t>
            </a:r>
            <a:r>
              <a:rPr lang="en-US" sz="1900" b="1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navigation</a:t>
            </a: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 and clear instructions.</a:t>
            </a:r>
            <a:endParaRPr lang="en-US" sz="1900" dirty="0">
              <a:solidFill>
                <a:schemeClr val="tx2"/>
              </a:solidFill>
              <a:latin typeface="+mj-lt"/>
            </a:endParaRPr>
          </a:p>
          <a:p>
            <a:pPr marL="694249" lvl="1" indent="-205523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Minimal </a:t>
            </a:r>
            <a:r>
              <a:rPr lang="en-US" sz="1900" dirty="0">
                <a:solidFill>
                  <a:schemeClr val="tx2"/>
                </a:solidFill>
                <a:latin typeface="+mj-lt"/>
              </a:rPr>
              <a:t>but </a:t>
            </a: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visually pleasing design.</a:t>
            </a:r>
            <a:endParaRPr lang="en-US" sz="1900" dirty="0">
              <a:solidFill>
                <a:schemeClr val="tx2"/>
              </a:solidFill>
              <a:latin typeface="+mj-lt"/>
            </a:endParaRPr>
          </a:p>
          <a:p>
            <a:pPr marL="694249" lvl="1" indent="-205523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General </a:t>
            </a: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and detailed information </a:t>
            </a:r>
            <a:r>
              <a:rPr lang="en-US" sz="1900" dirty="0">
                <a:solidFill>
                  <a:schemeClr val="tx2"/>
                </a:solidFill>
                <a:latin typeface="+mj-lt"/>
              </a:rPr>
              <a:t>(depending on</a:t>
            </a: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 user needs).</a:t>
            </a:r>
            <a:endParaRPr lang="en-US" sz="1900" b="1" i="0" dirty="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ct val="100000"/>
              <a:buNone/>
            </a:pPr>
            <a:r>
              <a:rPr lang="en-US" sz="1900" b="1" i="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Maintainability</a:t>
            </a:r>
            <a:endParaRPr lang="en-US" sz="1900" b="1" dirty="0">
              <a:solidFill>
                <a:schemeClr val="tx2"/>
              </a:solidFill>
              <a:latin typeface="+mj-lt"/>
            </a:endParaRPr>
          </a:p>
          <a:p>
            <a:pPr marL="694249" lvl="1" indent="-215895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Clean, organized, and well-commented code</a:t>
            </a:r>
            <a:r>
              <a:rPr lang="en-US" sz="19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694249" lvl="1" indent="-215895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Continuous testing and monitoring for high performance.</a:t>
            </a:r>
            <a:endParaRPr lang="en-US" sz="1900" dirty="0">
              <a:solidFill>
                <a:schemeClr val="tx2"/>
              </a:solidFill>
              <a:latin typeface="+mj-lt"/>
            </a:endParaRPr>
          </a:p>
          <a:p>
            <a:pPr marL="694249" lvl="1" indent="-215895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Efficient databas</a:t>
            </a:r>
            <a:r>
              <a:rPr lang="en-US" sz="1900" dirty="0">
                <a:solidFill>
                  <a:schemeClr val="tx2"/>
                </a:solidFill>
                <a:latin typeface="+mj-lt"/>
              </a:rPr>
              <a:t>e management: </a:t>
            </a: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query optimization, data integrity, and regular backups.</a:t>
            </a:r>
            <a:endParaRPr lang="en-US" sz="1900" dirty="0">
              <a:solidFill>
                <a:schemeClr val="tx2"/>
              </a:solidFill>
              <a:latin typeface="+mj-lt"/>
            </a:endParaRPr>
          </a:p>
          <a:p>
            <a:pPr marL="694249" lvl="1" indent="-215895" algn="l" rtl="0">
              <a:lnSpc>
                <a:spcPct val="150000"/>
              </a:lnSpc>
              <a:spcBef>
                <a:spcPts val="533"/>
              </a:spcBef>
              <a:buClr>
                <a:srgbClr val="0D0D0D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W</a:t>
            </a:r>
            <a:r>
              <a:rPr lang="en-US" sz="1900" dirty="0">
                <a:solidFill>
                  <a:schemeClr val="tx2"/>
                </a:solidFill>
                <a:latin typeface="+mj-lt"/>
                <a:ea typeface="Arial"/>
                <a:cs typeface="Arial"/>
                <a:sym typeface="Arial"/>
              </a:rPr>
              <a:t>ebsite updates and feature additions.</a:t>
            </a:r>
            <a:endParaRPr lang="en-US" sz="1900" dirty="0">
              <a:solidFill>
                <a:schemeClr val="tx2"/>
              </a:solidFill>
              <a:latin typeface="+mj-lt"/>
            </a:endParaRPr>
          </a:p>
          <a:p>
            <a:pPr marL="237061" indent="-67732" algn="l" rtl="0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lang="en-US" sz="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838200" y="3860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1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ERD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endParaRPr lang="en-US" b="1" dirty="0"/>
          </a:p>
        </p:txBody>
      </p:sp>
      <p:pic>
        <p:nvPicPr>
          <p:cNvPr id="240" name="Google Shape;240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9767" y="1097267"/>
            <a:ext cx="11094800" cy="56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434" y="4918834"/>
            <a:ext cx="2037567" cy="30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28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rtl="0">
              <a:buClr>
                <a:schemeClr val="dk1"/>
              </a:buClr>
              <a:buSzPts val="3300"/>
            </a:pP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DAC119-DAC4-2829-474A-DDC12B10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11" y="1638795"/>
            <a:ext cx="9535885" cy="47096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algn="l" rtl="0"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804672" y="1912857"/>
            <a:ext cx="5736805" cy="3862302"/>
          </a:xfrm>
          <a:prstGeom prst="rect">
            <a:avLst/>
          </a:prstGeom>
        </p:spPr>
        <p:txBody>
          <a:bodyPr spcFirstLastPara="1" vert="horz" lIns="91433" tIns="45700" rIns="91433" bIns="45700" rtlCol="1" anchor="t" anchorCtr="0">
            <a:normAutofit fontScale="25000" lnSpcReduction="20000"/>
          </a:bodyPr>
          <a:lstStyle/>
          <a:p>
            <a:pPr mar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3333"/>
              <a:buNone/>
            </a:pPr>
            <a:endParaRPr lang="en-US" sz="1300" dirty="0">
              <a:solidFill>
                <a:schemeClr val="tx2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indent="0" algn="l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4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Acceptance Prediction Algorithm - </a:t>
            </a:r>
          </a:p>
          <a:p>
            <a:pPr marL="0" indent="0" algn="l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4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This gives potential students an estimation for admission success.</a:t>
            </a:r>
          </a:p>
          <a:p>
            <a:pPr marL="609585" indent="-422264" algn="l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-US" sz="64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Analyze accepted student data and preprocess it.</a:t>
            </a:r>
          </a:p>
          <a:p>
            <a:pPr marL="609585" indent="-422264" algn="l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-US" sz="64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Use machine learning techniques such as cosine similarity, clustering, linear regression, lasso regression, and decision trees.</a:t>
            </a:r>
          </a:p>
          <a:p>
            <a:pPr marL="609585" indent="-422264" algn="l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-US" sz="64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Use trained models to predict new students’ acceptances.</a:t>
            </a:r>
          </a:p>
          <a:p>
            <a:pPr marL="609585" indent="-422264" algn="l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rgbClr val="0D0D0D"/>
              </a:buClr>
              <a:buSzPct val="103448"/>
              <a:buFont typeface="Roboto"/>
              <a:buAutoNum type="arabicPeriod"/>
            </a:pPr>
            <a:r>
              <a:rPr lang="en-US" sz="64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Calculate a weighted average of the predictions to generate an overall prediction score.</a:t>
            </a:r>
          </a:p>
          <a:p>
            <a:pPr marL="609585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>
              <a:solidFill>
                <a:schemeClr val="tx2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>
              <a:solidFill>
                <a:schemeClr val="tx2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1" name="Google Shape;291;p48" descr="תמונה שמכילה טקסט, צילום מסך, גופן, תוכנה&#10;&#10;התיאור נוצר באופן אוטומטי"/>
          <p:cNvPicPr preferRelativeResize="0"/>
          <p:nvPr/>
        </p:nvPicPr>
        <p:blipFill rotWithShape="1">
          <a:blip r:embed="rId3"/>
          <a:srcRect b="13411"/>
          <a:stretch/>
        </p:blipFill>
        <p:spPr>
          <a:xfrm>
            <a:off x="7617957" y="1912857"/>
            <a:ext cx="4142232" cy="3410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3" name="Rectangle 30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862283" y="1105319"/>
            <a:ext cx="4766330" cy="909377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algn="l" rtl="0"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Algorithms</a:t>
            </a:r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1"/>
          </p:nvPr>
        </p:nvSpPr>
        <p:spPr>
          <a:xfrm>
            <a:off x="203421" y="2014696"/>
            <a:ext cx="6247621" cy="4074606"/>
          </a:xfrm>
          <a:prstGeom prst="rect">
            <a:avLst/>
          </a:prstGeom>
        </p:spPr>
        <p:txBody>
          <a:bodyPr spcFirstLastPara="1" vert="horz" lIns="91433" tIns="45700" rIns="91433" bIns="45700" rtlCol="1" anchor="t" anchorCtr="0">
            <a:normAutofit/>
          </a:bodyPr>
          <a:lstStyle/>
          <a:p>
            <a:pPr marL="609585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Academic Features Explainability</a:t>
            </a:r>
          </a:p>
          <a:p>
            <a:pPr marL="609585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Provide students with a detailed breakdown of the most influential admission criteria for each school and degree.</a:t>
            </a:r>
          </a:p>
          <a:p>
            <a:pPr marL="1219170" indent="-431789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AutoNum type="arabicPeriod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Use the trained models from previous algorithm to derive most important features, using feature selection such as SHAP.</a:t>
            </a:r>
          </a:p>
          <a:p>
            <a:pPr marL="1219170" indent="-431789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AutoNum type="arabicPeriod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Combine SHAP results from each model, using voting algorithm.</a:t>
            </a:r>
          </a:p>
          <a:p>
            <a:pPr marL="1219170" indent="-431789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500"/>
              <a:buFont typeface="Roboto"/>
              <a:buAutoNum type="arabicPeriod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Resulting list will help prospective students understand the important acceptance criteria for each school/degree.</a:t>
            </a:r>
          </a:p>
          <a:p>
            <a:pPr marL="0" indent="0" algn="l" rtl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900" dirty="0">
              <a:solidFill>
                <a:schemeClr val="tx2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indent="0" algn="l" rtl="0">
              <a:spcBef>
                <a:spcPts val="1067"/>
              </a:spcBef>
              <a:buNone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8" name="Google Shape;298;p49" title="Points scor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06640" y="2421684"/>
            <a:ext cx="4443984" cy="2748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1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40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  <a:p>
            <a:pPr algn="ctr" rt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UML Diagrams of Use Cases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algn="ctr" rtl="0">
              <a:spcBef>
                <a:spcPts val="1600"/>
              </a:spcBef>
            </a:pPr>
            <a:endParaRPr sz="4000" b="1" dirty="0"/>
          </a:p>
        </p:txBody>
      </p:sp>
      <p:sp>
        <p:nvSpPr>
          <p:cNvPr id="304" name="Google Shape;304;p50"/>
          <p:cNvSpPr txBox="1">
            <a:spLocks noGrp="1"/>
          </p:cNvSpPr>
          <p:nvPr>
            <p:ph type="body" idx="1"/>
          </p:nvPr>
        </p:nvSpPr>
        <p:spPr>
          <a:xfrm>
            <a:off x="1264167" y="1825625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1" anchor="t" anchorCtr="0">
            <a:normAutofit/>
          </a:bodyPr>
          <a:lstStyle/>
          <a:p>
            <a:pPr marL="0" indent="0" algn="l" rtl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/>
              <a:t> </a:t>
            </a:r>
            <a:endParaRPr dirty="0"/>
          </a:p>
          <a:p>
            <a:pPr marL="0" indent="0" algn="l" rtl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/>
              <a:t>1.  </a:t>
            </a:r>
            <a:endParaRPr dirty="0"/>
          </a:p>
          <a:p>
            <a:pPr marL="0" indent="0" algn="l" rtl="0">
              <a:lnSpc>
                <a:spcPct val="115000"/>
              </a:lnSpc>
              <a:spcBef>
                <a:spcPts val="1600"/>
              </a:spcBef>
              <a:buNone/>
            </a:pPr>
            <a:endParaRPr dirty="0"/>
          </a:p>
          <a:p>
            <a:pPr marL="0" indent="0" algn="l" rtl="0">
              <a:lnSpc>
                <a:spcPct val="115000"/>
              </a:lnSpc>
              <a:spcBef>
                <a:spcPts val="1600"/>
              </a:spcBef>
              <a:buNone/>
            </a:pPr>
            <a:endParaRPr dirty="0"/>
          </a:p>
          <a:p>
            <a:pPr marL="0" indent="0" algn="l" rtl="0">
              <a:spcBef>
                <a:spcPts val="1600"/>
              </a:spcBef>
              <a:buNone/>
            </a:pPr>
            <a:endParaRPr dirty="0"/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46" y="1420400"/>
            <a:ext cx="9647842" cy="50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 txBox="1"/>
          <p:nvPr/>
        </p:nvSpPr>
        <p:spPr>
          <a:xfrm>
            <a:off x="5041467" y="2451100"/>
            <a:ext cx="165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rtl="0"/>
            <a:r>
              <a:rPr lang="en" sz="1733" dirty="0">
                <a:solidFill>
                  <a:schemeClr val="dk1"/>
                </a:solidFill>
              </a:rPr>
              <a:t>Student</a:t>
            </a:r>
            <a:endParaRPr sz="1733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body" idx="1"/>
          </p:nvPr>
        </p:nvSpPr>
        <p:spPr>
          <a:xfrm>
            <a:off x="1589876" y="2869861"/>
            <a:ext cx="7875672" cy="2938086"/>
          </a:xfrm>
          <a:prstGeom prst="rect">
            <a:avLst/>
          </a:prstGeom>
        </p:spPr>
        <p:txBody>
          <a:bodyPr spcFirstLastPara="1" vert="horz" wrap="square" lIns="91433" tIns="45700" rIns="91433" bIns="45700" rtlCol="1" anchor="t" anchorCtr="0">
            <a:normAutofit/>
          </a:bodyPr>
          <a:lstStyle/>
          <a:p>
            <a:pPr marL="0" indent="0" algn="l" rtl="0">
              <a:spcBef>
                <a:spcPts val="1067"/>
              </a:spcBef>
              <a:buNone/>
            </a:pP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66" y="1797059"/>
            <a:ext cx="10422065" cy="4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1"/>
          <p:cNvSpPr txBox="1"/>
          <p:nvPr/>
        </p:nvSpPr>
        <p:spPr>
          <a:xfrm>
            <a:off x="1244625" y="1950783"/>
            <a:ext cx="606238" cy="42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rtl="0"/>
            <a:r>
              <a:rPr lang="en" sz="2267" dirty="0">
                <a:solidFill>
                  <a:schemeClr val="dk1"/>
                </a:solidFill>
              </a:rPr>
              <a:t>2.</a:t>
            </a:r>
            <a:endParaRPr sz="2267" dirty="0">
              <a:solidFill>
                <a:schemeClr val="dk1"/>
              </a:solidFill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4837404" y="2544481"/>
            <a:ext cx="1426981" cy="2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rtl="0"/>
            <a:r>
              <a:rPr lang="en" sz="2000">
                <a:solidFill>
                  <a:schemeClr val="dk1"/>
                </a:solidFill>
              </a:rPr>
              <a:t>Student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838200" y="471459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1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40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  <a:p>
            <a:pPr algn="ctr" rt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UML Diagrams of Use Cases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algn="ctr" rtl="0">
              <a:spcBef>
                <a:spcPts val="1600"/>
              </a:spcBef>
            </a:pPr>
            <a:endParaRPr sz="4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738C895-9306-95FB-51F5-68DC8999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03" y="2641149"/>
            <a:ext cx="6802435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>
              <a:lnSpc>
                <a:spcPct val="150000"/>
              </a:lnSpc>
            </a:pP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Optional Technologies </a:t>
            </a:r>
            <a:b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 – </a:t>
            </a:r>
            <a:r>
              <a:rPr lang="en-US" sz="1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(React.js / Angular / Vue.js), HTML, CSS</a:t>
            </a:r>
            <a:b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 – Django/Flask (Python)</a:t>
            </a:r>
            <a:b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 Component – TensorFlow/ </a:t>
            </a:r>
            <a:r>
              <a:rPr lang="en-US" sz="1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PyTorch</a:t>
            </a:r>
            <a:r>
              <a:rPr lang="en-US" sz="1800" dirty="0">
                <a:solidFill>
                  <a:schemeClr val="tx2"/>
                </a:solidFill>
              </a:rPr>
              <a:t>/ Scikit-Learn (Python)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Database Server – PostgreSQL/MySQL/MongoDB, with SQL/MongoDB Query Language, Prisma</a:t>
            </a:r>
            <a:b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509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738C895-9306-95FB-51F5-68DC8999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8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2FD874B-86FD-5E2D-AE8D-F39D96F1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Goals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C65F62-EBFC-5DDB-A671-5677E8C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811" y="916432"/>
            <a:ext cx="6177613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09585" algn="l" rtl="0">
              <a:lnSpc>
                <a:spcPct val="150000"/>
              </a:lnSpc>
              <a:spcBef>
                <a:spcPts val="2000"/>
              </a:spcBef>
              <a:buClr>
                <a:srgbClr val="0D0D0D"/>
              </a:buClr>
              <a:buSzPts val="1700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Offer </a:t>
            </a:r>
            <a:r>
              <a:rPr lang="en-US" sz="1600" b="1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support</a:t>
            </a: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 in the </a:t>
            </a:r>
            <a:r>
              <a:rPr lang="en-US" sz="1600" b="1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admission process</a:t>
            </a: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.</a:t>
            </a:r>
          </a:p>
          <a:p>
            <a:pPr marL="609585" algn="l" rtl="0">
              <a:lnSpc>
                <a:spcPct val="150000"/>
              </a:lnSpc>
              <a:buClr>
                <a:srgbClr val="0D0D0D"/>
              </a:buClr>
              <a:buSzPts val="1700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Ensure access to information about </a:t>
            </a:r>
            <a:r>
              <a:rPr lang="en-US" sz="1600" b="1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available paths </a:t>
            </a: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to admission.</a:t>
            </a:r>
          </a:p>
          <a:p>
            <a:pPr marL="609585" algn="l" rtl="0">
              <a:lnSpc>
                <a:spcPct val="150000"/>
              </a:lnSpc>
              <a:buClr>
                <a:srgbClr val="0D0D0D"/>
              </a:buClr>
              <a:buSzPts val="1700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sym typeface="Roboto"/>
              </a:rPr>
              <a:t>Empower students with knowledge about available admission requirements.</a:t>
            </a:r>
          </a:p>
          <a:p>
            <a:pPr algn="l" rtl="0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9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50253" y="361896"/>
            <a:ext cx="2423576" cy="1024777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algn="l" rtl="0"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20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99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0253" y="1926633"/>
            <a:ext cx="5822102" cy="3639289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Autofit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6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Develop a User-Friendly Website</a:t>
            </a:r>
            <a:endParaRPr lang="en-US" sz="16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Create a website that </a:t>
            </a:r>
            <a:r>
              <a:rPr lang="en-US" sz="1600" dirty="0">
                <a:solidFill>
                  <a:schemeClr val="tx2"/>
                </a:solidFill>
              </a:rPr>
              <a:t>helps 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users explore degree programs and their admission criteria easily.</a:t>
            </a:r>
          </a:p>
          <a:p>
            <a:pPr marL="0" indent="0" algn="l" rtl="0">
              <a:lnSpc>
                <a:spcPct val="150000"/>
              </a:lnSpc>
              <a:spcBef>
                <a:spcPts val="1067"/>
              </a:spcBef>
              <a:buNone/>
            </a:pPr>
            <a:r>
              <a:rPr lang="en-US" sz="1600" b="1" dirty="0">
                <a:solidFill>
                  <a:schemeClr val="tx2"/>
                </a:solidFill>
              </a:rPr>
              <a:t>Collect Data</a:t>
            </a:r>
          </a:p>
          <a:p>
            <a:pPr algn="l" rtl="0">
              <a:lnSpc>
                <a:spcPct val="150000"/>
              </a:lnSpc>
              <a:spcBef>
                <a:spcPts val="1067"/>
              </a:spcBef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Offer a platform for former students to share their admission criteria and store in database tables.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None/>
            </a:pPr>
            <a:r>
              <a:rPr lang="en-US" sz="16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lang="en-US" sz="1600" b="1" dirty="0">
                <a:solidFill>
                  <a:schemeClr val="tx2"/>
                </a:solidFill>
              </a:rPr>
              <a:t> a </a:t>
            </a:r>
            <a:r>
              <a:rPr lang="en-US" sz="16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Search Tool</a:t>
            </a:r>
            <a:endParaRPr lang="en-US" sz="16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Incorporate a search tool that allows users to refine searches by degree, institution, and personal </a:t>
            </a:r>
            <a:r>
              <a:rPr lang="en-US" sz="1600" dirty="0">
                <a:solidFill>
                  <a:schemeClr val="tx2"/>
                </a:solidFill>
              </a:rPr>
              <a:t>scores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 algn="l" rtl="0">
              <a:lnSpc>
                <a:spcPct val="150000"/>
              </a:lnSpc>
              <a:spcBef>
                <a:spcPts val="533"/>
              </a:spcBef>
              <a:buNone/>
            </a:pPr>
            <a:r>
              <a:rPr lang="en-US" sz="16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</a:p>
          <a:p>
            <a:pPr algn="l" rtl="0">
              <a:lnSpc>
                <a:spcPct val="150000"/>
              </a:lnSpc>
              <a:spcBef>
                <a:spcPts val="533"/>
              </a:spcBef>
            </a:pPr>
            <a:r>
              <a:rPr lang="en-US" sz="1600" dirty="0">
                <a:solidFill>
                  <a:schemeClr val="tx2"/>
                </a:solidFill>
              </a:rPr>
              <a:t>U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tilize built-in tools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functions, and machine learning to present and predict data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00" name="Group 17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18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18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2" name="Graphic 171" descr="Web Design">
            <a:extLst>
              <a:ext uri="{FF2B5EF4-FFF2-40B4-BE49-F238E27FC236}">
                <a16:creationId xmlns:a16="http://schemas.microsoft.com/office/drawing/2014/main" id="{6FD1DE9B-C878-3855-7C27-4D48AC78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algn="l" rtl="0">
              <a:spcBef>
                <a:spcPts val="0"/>
              </a:spcBef>
              <a:buClr>
                <a:srgbClr val="0D0D0D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etrics</a:t>
            </a:r>
            <a:br>
              <a:rPr lang="en-US" sz="33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300" b="1" dirty="0">
                <a:solidFill>
                  <a:schemeClr val="tx2"/>
                </a:solidFill>
              </a:rPr>
            </a:br>
            <a:endParaRPr lang="en-US" sz="3300" b="1" dirty="0">
              <a:solidFill>
                <a:schemeClr val="tx2"/>
              </a:solidFill>
            </a:endParaRPr>
          </a:p>
        </p:txBody>
      </p:sp>
      <p:pic>
        <p:nvPicPr>
          <p:cNvPr id="178" name="Graphic 177" descr="Bar chart">
            <a:extLst>
              <a:ext uri="{FF2B5EF4-FFF2-40B4-BE49-F238E27FC236}">
                <a16:creationId xmlns:a16="http://schemas.microsoft.com/office/drawing/2014/main" id="{2D5C5897-998C-2DB4-E80B-D264215F9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6094105" y="2116882"/>
            <a:ext cx="5774792" cy="3639289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Autofit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800" b="1" dirty="0">
                <a:solidFill>
                  <a:schemeClr val="tx2"/>
                </a:solidFill>
              </a:rPr>
              <a:t>Accepted </a:t>
            </a: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Student Submissions</a:t>
            </a:r>
            <a:endParaRPr lang="en-US" sz="18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Track number of submissions fro</a:t>
            </a:r>
            <a:r>
              <a:rPr lang="en-US" sz="1600" dirty="0">
                <a:solidFill>
                  <a:schemeClr val="tx2"/>
                </a:solidFill>
              </a:rPr>
              <a:t>m accepted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students to gauge user engagement.</a:t>
            </a:r>
            <a:endParaRPr lang="en-US" sz="1600" dirty="0">
              <a:solidFill>
                <a:schemeClr val="tx2"/>
              </a:solidFill>
              <a:sym typeface="Arial"/>
            </a:endParaRP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Search Queries</a:t>
            </a:r>
            <a:endParaRPr lang="en-US" sz="18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Monitor user search queries to identify trends in behavior, popular topics, track number of engagements, and peak search times.</a:t>
            </a: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User Feedback</a:t>
            </a:r>
            <a:endParaRPr lang="en-US" sz="18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Gather feedback through surveys and reviews to assess user satisfaction and measure overall website success.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50799" algn="l" rtl="0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Literature I</a:t>
            </a:r>
            <a: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nsights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5607697" y="813816"/>
            <a:ext cx="5797182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Autofit/>
          </a:bodyPr>
          <a:lstStyle/>
          <a:p>
            <a:pPr marL="237061" indent="-253994" algn="l" rtl="0">
              <a:lnSpc>
                <a:spcPct val="150000"/>
              </a:lnSpc>
              <a:spcBef>
                <a:spcPts val="2000"/>
              </a:spcBef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education enrollment is on the rise globally, thanks to cultural values and institutional marketing efforts.</a:t>
            </a:r>
          </a:p>
          <a:p>
            <a:pPr marL="237061" indent="-253994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Schools are looking to expand their student body, prompting them to broaden their admission criteria.</a:t>
            </a:r>
          </a:p>
          <a:p>
            <a:pPr marL="237061" indent="-253994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reliance on standardized tests is being challenged, with schools recognizing alternative methods to predict academic success.</a:t>
            </a:r>
          </a:p>
          <a:p>
            <a:pPr marL="237061" indent="-253994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students are applying to multiple institutions to boost their chances, but this can be costly.</a:t>
            </a:r>
          </a:p>
          <a:p>
            <a:pPr marL="237061" indent="-287859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Roboto"/>
              <a:buChar char="•"/>
            </a:pPr>
            <a:r>
              <a:rPr lang="en-US" sz="1600" dirty="0">
                <a:solidFill>
                  <a:schemeClr val="tx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demand for guidance in college applications is growing, aiming to ease stress and aid students in navigating the new admissions journey.</a:t>
            </a:r>
          </a:p>
          <a:p>
            <a:pPr marL="237061" indent="0" algn="l" rtl="0">
              <a:spcBef>
                <a:spcPts val="1067"/>
              </a:spcBef>
              <a:buNone/>
            </a:pPr>
            <a:endParaRPr lang="en-US" sz="20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rtl="0"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 i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br>
              <a:rPr lang="en-US" sz="3600" b="1">
                <a:solidFill>
                  <a:schemeClr val="tx2"/>
                </a:solidFill>
              </a:rPr>
            </a:b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5577840" y="804672"/>
            <a:ext cx="5815584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Competitor 1: </a:t>
            </a:r>
            <a:r>
              <a:rPr lang="he-IL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(לימודים בישראל)</a:t>
            </a: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Studies in Israel</a:t>
            </a:r>
            <a:endParaRPr lang="en-US" sz="18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Comprehensive resource hub for higher education in Israel.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Features a prediction tool estimating admission likelihood based on psychometric and </a:t>
            </a:r>
            <a:r>
              <a:rPr lang="en-US" sz="1600" b="0" i="0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bagruyot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scores.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Strengths: Wealth of information</a:t>
            </a:r>
            <a:r>
              <a:rPr lang="en-US" sz="1600" dirty="0">
                <a:solidFill>
                  <a:schemeClr val="tx2"/>
                </a:solidFill>
              </a:rPr>
              <a:t> about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admission requirements, admission prediction tool, insights into user success rates.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Weaknesses: Limited data inputs, confusing layout, potential overlook of important admission factors.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rtl="0"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5344160" y="804672"/>
            <a:ext cx="6431280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Competitor 2: "College Scoreboard“</a:t>
            </a:r>
            <a:endParaRPr lang="en-US" sz="18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Enables users to search for institutions and compare data.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Strengths: Clear and concise presentation, streamlined search process, visual data comparison.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Weaknesses: Limited personal data inputs and </a:t>
            </a:r>
            <a:r>
              <a:rPr lang="en-US" sz="16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predictive</a:t>
            </a:r>
            <a:r>
              <a:rPr lang="en-US" sz="16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tools.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vert="horz" lIns="91433" tIns="45700" rIns="91433" bIns="45700" rtlCol="1" anchorCtr="0">
            <a:normAutofit/>
          </a:bodyPr>
          <a:lstStyle/>
          <a:p>
            <a:pPr rtl="0">
              <a:spcBef>
                <a:spcPts val="0"/>
              </a:spcBef>
              <a:buClr>
                <a:srgbClr val="0D0D0D"/>
              </a:buClr>
              <a:buSzPts val="3300"/>
            </a:pPr>
            <a:r>
              <a:rPr lang="en-US" sz="3600" b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5709920" y="804672"/>
            <a:ext cx="5683504" cy="5230368"/>
          </a:xfrm>
          <a:prstGeom prst="rect">
            <a:avLst/>
          </a:prstGeom>
        </p:spPr>
        <p:txBody>
          <a:bodyPr spcFirstLastPara="1" vert="horz" lIns="91433" tIns="45700" rIns="91433" bIns="45700" rtlCol="1" anchor="ctr" anchorCtr="0">
            <a:normAutofit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100"/>
              <a:buNone/>
            </a:pP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Competitor 3: "</a:t>
            </a:r>
            <a:r>
              <a:rPr lang="en-US" sz="1800" b="1" i="0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CollegeData.Com</a:t>
            </a:r>
            <a:r>
              <a:rPr lang="en-US" sz="1800" b="1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lang="en-US" sz="18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Provides detailed information and a robust college acceptance calculator.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Strengths: admission prediction tool and provides multiple admission requirement inputs.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228594" algn="l" rtl="0">
              <a:lnSpc>
                <a:spcPct val="150000"/>
              </a:lnSpc>
              <a:spcBef>
                <a:spcPts val="1067"/>
              </a:spcBef>
              <a:buClr>
                <a:srgbClr val="0D0D0D"/>
              </a:buClr>
              <a:buSzPts val="2100"/>
              <a:buFont typeface="Arial"/>
              <a:buChar char="•"/>
            </a:pPr>
            <a:r>
              <a:rPr lang="en-US" sz="1600" b="0" i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Weaknesses: Overwhelming amount of information, unclear visualization, required account creation.</a:t>
            </a:r>
            <a:endParaRPr lang="en-US" sz="1600" dirty="0">
              <a:solidFill>
                <a:schemeClr val="tx2"/>
              </a:solidFill>
            </a:endParaRPr>
          </a:p>
          <a:p>
            <a:pPr marL="237061" indent="-50799" algn="l" rtl="0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6253</TotalTime>
  <Words>1278</Words>
  <Application>Microsoft Office PowerPoint</Application>
  <PresentationFormat>Widescreen</PresentationFormat>
  <Paragraphs>181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Roboto</vt:lpstr>
      <vt:lpstr>ערכת נושא Office</vt:lpstr>
      <vt:lpstr>Admission Compass </vt:lpstr>
      <vt:lpstr>Navigating Higher Education</vt:lpstr>
      <vt:lpstr>Goals</vt:lpstr>
      <vt:lpstr>Objectives</vt:lpstr>
      <vt:lpstr>Metrics  </vt:lpstr>
      <vt:lpstr>Literature Insights</vt:lpstr>
      <vt:lpstr>Competitive Analysis </vt:lpstr>
      <vt:lpstr>Competitive Analysis</vt:lpstr>
      <vt:lpstr>Competitive Analysis</vt:lpstr>
      <vt:lpstr>Competitor-Informed Website Strategy</vt:lpstr>
      <vt:lpstr>Functionality Requirements  </vt:lpstr>
      <vt:lpstr>Functionality Requirement</vt:lpstr>
      <vt:lpstr>Functionality Requirements</vt:lpstr>
      <vt:lpstr>   Functionality Requirements</vt:lpstr>
      <vt:lpstr>Search by Degree / Institution</vt:lpstr>
      <vt:lpstr>Search by grade</vt:lpstr>
      <vt:lpstr>Search Results By Degree / Institution</vt:lpstr>
      <vt:lpstr>Search Results By Grades</vt:lpstr>
      <vt:lpstr>Selected Search Result By Degree / Institution</vt:lpstr>
      <vt:lpstr>Non-Functionality Requirements  </vt:lpstr>
      <vt:lpstr>ERD </vt:lpstr>
      <vt:lpstr>Architecture</vt:lpstr>
      <vt:lpstr>Algorithms</vt:lpstr>
      <vt:lpstr>Algorithms</vt:lpstr>
      <vt:lpstr>  UML Diagrams of Use Cases </vt:lpstr>
      <vt:lpstr>  UML Diagrams of Use Cases </vt:lpstr>
      <vt:lpstr>Optional Technologies  Frontend – Javascript (React.js / Angular / Vue.js), HTML, CSS Backend – Django/Flask (Python) Machine Learning Component – TensorFlow/ PyTorch/ Scikit-Learn (Python) Database Server – PostgreSQL/MySQL/MongoDB, with SQL/MongoDB Query Language, Prisma 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Compass</dc:title>
  <dc:creator>לאה אוזן</dc:creator>
  <cp:lastModifiedBy>ariela epstein</cp:lastModifiedBy>
  <cp:revision>12</cp:revision>
  <dcterms:created xsi:type="dcterms:W3CDTF">2024-03-09T16:16:48Z</dcterms:created>
  <dcterms:modified xsi:type="dcterms:W3CDTF">2024-03-15T15:31:59Z</dcterms:modified>
</cp:coreProperties>
</file>