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7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Rectangle 9"/>
          <p:cNvSpPr/>
          <p:nvPr/>
        </p:nvSpPr>
        <p:spPr>
          <a:xfrm>
            <a:off x="0" y="0"/>
            <a:ext cx="12192000" cy="4572001"/>
          </a:xfrm>
          <a:prstGeom prst="rect"/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2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ah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baseline="0" sz="5000" spc="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anchor="ctr" lIns="91440" rIns="91440">
            <a:normAutofit/>
          </a:bodyPr>
          <a:lstStyle>
            <a:lvl1pPr algn="l" indent="0" marL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 indent="0" marL="457200">
              <a:buNone/>
              <a:defRPr sz="18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800"/>
            </a:lvl4pPr>
            <a:lvl5pPr algn="ctr" indent="0" marL="1828800">
              <a:buNone/>
              <a:defRPr sz="1800"/>
            </a:lvl5pPr>
            <a:lvl6pPr algn="ctr" indent="0" marL="2286000">
              <a:buNone/>
              <a:defRPr sz="1800"/>
            </a:lvl6pPr>
            <a:lvl7pPr algn="ctr" indent="0" marL="2743200">
              <a:buNone/>
              <a:defRPr sz="1800"/>
            </a:lvl7pPr>
            <a:lvl8pPr algn="ctr" indent="0" marL="3200400">
              <a:buNone/>
              <a:defRPr sz="1800"/>
            </a:lvl8pPr>
            <a:lvl9pPr algn="ctr" indent="0" marL="3657600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/>
          </a:lstStyle>
          <a:p>
            <a:fld id="{48A87A34-81AB-432B-8DAE-1953F412C126}" type="datetimeFigureOut">
              <a:rPr lang="en-US" smtClean="0"/>
              <a:t>10/20/2024</a:t>
            </a:fld>
            <a:endParaRPr dirty="0"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  <p:cxnSp>
        <p:nvCxnSpPr>
          <p:cNvPr id="3145729" name="Straight Connector 7"/>
          <p:cNvCxnSpPr>
            <a:cxnSpLocks/>
          </p:cNvCxnSpPr>
          <p:nvPr/>
        </p:nvCxnSpPr>
        <p:spPr>
          <a:xfrm flipV="1">
            <a:off x="8386843" y="5264106"/>
            <a:ext cx="0" cy="914400"/>
          </a:xfrm>
          <a:prstGeom prst="line"/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10/20/2024</a:t>
            </a:fld>
            <a:endParaRPr dirty="0" lang="en-US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bIns="91440" lIns="45720" rIns="45720" tIns="91440"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10/20/2024</a:t>
            </a:fld>
            <a:endParaRPr dirty="0" lang="en-US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  <p:cxnSp>
        <p:nvCxnSpPr>
          <p:cNvPr id="3145730" name="Straight Connector 6"/>
          <p:cNvCxnSpPr>
            <a:cxnSpLocks/>
          </p:cNvCxnSpPr>
          <p:nvPr/>
        </p:nvCxnSpPr>
        <p:spPr>
          <a:xfrm rot="5400000" flipV="1">
            <a:off x="10058400" y="59263"/>
            <a:ext cx="0" cy="914400"/>
          </a:xfrm>
          <a:prstGeom prst="line"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10/20/2024</a:t>
            </a:fld>
            <a:endParaRPr dirty="0"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Rectangle 8"/>
          <p:cNvSpPr/>
          <p:nvPr/>
        </p:nvSpPr>
        <p:spPr>
          <a:xfrm>
            <a:off x="0" y="0"/>
            <a:ext cx="12192000" cy="4572001"/>
          </a:xfrm>
          <a:prstGeom prst="rect"/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7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ah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baseline="0" b="0" sz="5000" spc="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anchor="ctr" lIns="91440" rIns="91440">
            <a:normAutofit/>
          </a:bodyPr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10/20/2024</a:t>
            </a:fld>
            <a:endParaRPr dirty="0" lang="en-US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  <p:cxnSp>
        <p:nvCxnSpPr>
          <p:cNvPr id="3145732" name="Straight Connector 7"/>
          <p:cNvCxnSpPr>
            <a:cxnSpLocks/>
          </p:cNvCxnSpPr>
          <p:nvPr/>
        </p:nvCxnSpPr>
        <p:spPr>
          <a:xfrm flipV="1">
            <a:off x="8386843" y="5264106"/>
            <a:ext cx="0" cy="914400"/>
          </a:xfrm>
          <a:prstGeom prst="line"/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9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00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0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10/20/2024</a:t>
            </a:fld>
            <a:endParaRPr dirty="0" lang="en-US"/>
          </a:p>
        </p:txBody>
      </p:sp>
      <p:sp>
        <p:nvSpPr>
          <p:cNvPr id="10486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anchor="ctr" lIns="137160" rIns="137160">
            <a:normAutofit/>
          </a:bodyPr>
          <a:lstStyle>
            <a:lvl1pPr indent="0" marL="0">
              <a:spcBef>
                <a:spcPts val="0"/>
              </a:spcBef>
              <a:spcAft>
                <a:spcPts val="0"/>
              </a:spcAft>
              <a:buNone/>
              <a:defRPr baseline="0" b="0" cap="none" sz="2300">
                <a:solidFill>
                  <a:schemeClr val="accent1"/>
                </a:solidFill>
                <a:latin typeface="+mn-lt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5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anchor="ctr" lIns="137160" rIns="137160">
            <a:normAutofit/>
          </a:bodyPr>
          <a:lstStyle>
            <a:lvl1pPr indent="0" marL="0">
              <a:spcBef>
                <a:spcPts val="0"/>
              </a:spcBef>
              <a:spcAft>
                <a:spcPts val="0"/>
              </a:spcAft>
              <a:buNone/>
              <a:defRPr baseline="0" b="0" cap="none" dirty="0" sz="2300" kern="1200" lang="en-US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914400" eaLnBrk="1" hangingPunct="1" indent="0" latinLnBrk="0" lvl="0" marL="0" rtl="0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48657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10/20/2024</a:t>
            </a:fld>
            <a:endParaRPr dirty="0" lang="en-US"/>
          </a:p>
        </p:txBody>
      </p:sp>
      <p:sp>
        <p:nvSpPr>
          <p:cNvPr id="104865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10/20/2024</a:t>
            </a:fld>
            <a:endParaRPr dirty="0" lang="en-US"/>
          </a:p>
        </p:txBody>
      </p:sp>
      <p:sp>
        <p:nvSpPr>
          <p:cNvPr id="10486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10/20/2024</a:t>
            </a:fld>
            <a:endParaRPr dirty="0" lang="en-US"/>
          </a:p>
        </p:txBody>
      </p:sp>
      <p:sp>
        <p:nvSpPr>
          <p:cNvPr id="104866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5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6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indent="0" marL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10/20/2024</a:t>
            </a:fld>
            <a:endParaRPr dirty="0" lang="en-US"/>
          </a:p>
        </p:txBody>
      </p:sp>
      <p:sp>
        <p:nvSpPr>
          <p:cNvPr id="10486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baseline="0" sz="5000" spc="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anchor="t" bIns="45720" lIns="457200" rIns="45720" tIns="365760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anchor="ctr" lIns="91440" rIns="91440">
            <a:normAutofit/>
          </a:bodyPr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10/20/2024</a:t>
            </a:fld>
            <a:endParaRPr dirty="0" 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  <p:cxnSp>
        <p:nvCxnSpPr>
          <p:cNvPr id="3145731" name="Straight Connector 7"/>
          <p:cNvCxnSpPr>
            <a:cxnSpLocks/>
          </p:cNvCxnSpPr>
          <p:nvPr/>
        </p:nvCxnSpPr>
        <p:spPr>
          <a:xfrm flipV="1">
            <a:off x="8386843" y="5264106"/>
            <a:ext cx="0" cy="914400"/>
          </a:xfrm>
          <a:prstGeom prst="line"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/>
        </p:spPr>
        <p:txBody>
          <a:bodyPr bIns="45720" lIns="45720" rIns="45720" rtlCol="0" tIns="45720" vert="horz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t>10/20/2024</a:t>
            </a:fld>
            <a:endParaRPr dirty="0"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aseline="0" cap="all"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dirty="0"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  <p:cxnSp>
        <p:nvCxnSpPr>
          <p:cNvPr id="3145728" name="Straight Connector 6"/>
          <p:cNvCxnSpPr>
            <a:cxnSpLocks/>
          </p:cNvCxnSpPr>
          <p:nvPr/>
        </p:nvCxnSpPr>
        <p:spPr>
          <a:xfrm flipV="1">
            <a:off x="762000" y="826324"/>
            <a:ext cx="0" cy="914400"/>
          </a:xfrm>
          <a:prstGeom prst="line"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80000"/>
        </a:lnSpc>
        <a:spcBef>
          <a:spcPct val="0"/>
        </a:spcBef>
        <a:buNone/>
        <a:defRPr baseline="0" cap="all" sz="5000" kern="1200" spc="1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137160" latinLnBrk="0" marL="265176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137160" latinLnBrk="0" marL="448056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137160" latinLnBrk="0" marL="59436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137160" latinLnBrk="0" marL="77724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137160" latinLnBrk="0" marL="9144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137160" latinLnBrk="0" marL="1060704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137160" latinLnBrk="0" marL="1216152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137160" latinLnBrk="0" marL="1362456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US" smtClean="0">
                <a:solidFill>
                  <a:schemeClr val="accent1">
                    <a:lumMod val="75000"/>
                  </a:schemeClr>
                </a:solidFill>
              </a:rPr>
              <a:t>Chinook music store analysis</a:t>
            </a:r>
            <a:endParaRPr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dirty="0" lang="en-US" smtClean="0">
                <a:solidFill>
                  <a:schemeClr val="accent1">
                    <a:lumMod val="75000"/>
                  </a:schemeClr>
                </a:solidFill>
              </a:rPr>
              <a:t>An SQl/Data analysis Project executed using </a:t>
            </a:r>
            <a:r>
              <a:rPr dirty="0" lang="en-US" err="1" smtClean="0">
                <a:solidFill>
                  <a:schemeClr val="accent1">
                    <a:lumMod val="75000"/>
                  </a:schemeClr>
                </a:solidFill>
              </a:rPr>
              <a:t>sqlite</a:t>
            </a:r>
            <a:r>
              <a:rPr dirty="0" lang="en-US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dirty="0" lang="en-US" err="1" smtClean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dirty="0" lang="en-US" smtClean="0">
                <a:solidFill>
                  <a:schemeClr val="accent1">
                    <a:lumMod val="75000"/>
                  </a:schemeClr>
                </a:solidFill>
              </a:rPr>
              <a:t> Browser)</a:t>
            </a:r>
            <a:endParaRPr dirty="0" 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dirty="0" lang="en-US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dirty="0" lang="en-US" smtClean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dirty="0" lang="en-US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 lang="en-US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dirty="0" lang="en-US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dirty="0" lang="en-US" smtClean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dirty="0" lang="en-US" smtClean="0">
                <a:solidFill>
                  <a:schemeClr val="accent1">
                    <a:lumMod val="75000"/>
                  </a:schemeClr>
                </a:solidFill>
              </a:rPr>
              <a:t>ho </a:t>
            </a:r>
            <a:r>
              <a:rPr dirty="0" lang="en-US" smtClean="0">
                <a:solidFill>
                  <a:schemeClr val="accent1">
                    <a:lumMod val="75000"/>
                  </a:schemeClr>
                </a:solidFill>
              </a:rPr>
              <a:t>Navwojah-Ariko </a:t>
            </a:r>
            <a:endParaRPr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lvl="0"/>
            <a:r>
              <a:rPr dirty="0" sz="2200" lang="en-US" smtClean="0">
                <a:solidFill>
                  <a:schemeClr val="accent1">
                    <a:lumMod val="50000"/>
                  </a:schemeClr>
                </a:solidFill>
              </a:rPr>
              <a:t>q. </a:t>
            </a:r>
            <a:r>
              <a:rPr dirty="0" sz="2700" lang="en-US">
                <a:solidFill>
                  <a:schemeClr val="accent1">
                    <a:lumMod val="50000"/>
                  </a:schemeClr>
                </a:solidFill>
              </a:rPr>
              <a:t>Which playlists are the most popular among customers?</a:t>
            </a:r>
            <a:endParaRPr dirty="0" sz="2200"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48619" name="Content Placeholder 4"/>
          <p:cNvSpPr>
            <a:spLocks noGrp="1"/>
          </p:cNvSpPr>
          <p:nvPr>
            <p:ph sz="half" idx="1"/>
          </p:nvPr>
        </p:nvSpPr>
        <p:spPr>
          <a:xfrm>
            <a:off x="734096" y="1790162"/>
            <a:ext cx="5924281" cy="4623517"/>
          </a:xfrm>
        </p:spPr>
        <p:txBody>
          <a:bodyPr>
            <a:noAutofit/>
          </a:bodyPr>
          <a:p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A. SELECT </a:t>
            </a:r>
          </a:p>
          <a:p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playlist_track.PlaylistId, </a:t>
            </a:r>
          </a:p>
          <a:p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playlists.Name, </a:t>
            </a:r>
          </a:p>
          <a:p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COUNT(invoices.CustomerId) "Number of purchases" FROM playlist_track</a:t>
            </a:r>
          </a:p>
          <a:p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JOIN 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tracks </a:t>
            </a:r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ON 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playlist_track.TrackId = tracks.TrackId</a:t>
            </a:r>
          </a:p>
          <a:p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JOIN 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playlists </a:t>
            </a:r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ON 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playlist_track.PlaylistId = playlists.PlaylistId</a:t>
            </a:r>
          </a:p>
          <a:p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JOIN 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invoice_items </a:t>
            </a:r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ON 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invoice_items.TrackId = tracks.TrackId</a:t>
            </a:r>
          </a:p>
          <a:p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JOIN 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invoices </a:t>
            </a:r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ON 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invoices.InvoiceId = invoice_items.InvoiceId</a:t>
            </a:r>
          </a:p>
          <a:p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GROUP BY playlist_track.PlaylistId</a:t>
            </a:r>
            <a:endParaRPr dirty="0" sz="1800" lang="en-US">
              <a:solidFill>
                <a:schemeClr val="accent1">
                  <a:lumMod val="50000"/>
                </a:schemeClr>
              </a:solidFill>
            </a:endParaRPr>
          </a:p>
          <a:p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ORDER BY "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Number of purchases" DESC</a:t>
            </a:r>
          </a:p>
          <a:p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LIMIT 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5;</a:t>
            </a:r>
          </a:p>
        </p:txBody>
      </p:sp>
      <p:graphicFrame>
        <p:nvGraphicFramePr>
          <p:cNvPr id="4194311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7045682" y="1964026"/>
          <a:ext cx="4754562" cy="4275787"/>
        </p:xfrm>
        <a:graphic>
          <a:graphicData uri="http://schemas.openxmlformats.org/drawingml/2006/table">
            <a:tbl>
              <a:tblPr/>
              <a:tblGrid>
                <a:gridCol w="1415738"/>
                <a:gridCol w="1468191"/>
                <a:gridCol w="1870633"/>
              </a:tblGrid>
              <a:tr h="1057422">
                <a:tc>
                  <a:txBody>
                    <a:bodyPr/>
                    <a:p>
                      <a:r>
                        <a:rPr b="1"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PlaylistId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r>
                        <a:rPr b="1"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Name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r>
                        <a:rPr b="1"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Number of purchases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3673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Music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2129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43673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Music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2129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43673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90’s Music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954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43673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TV Shows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111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43673">
                <a:tc>
                  <a:txBody>
                    <a:bodyPr/>
                    <a:p>
                      <a:pPr algn="l"/>
                      <a:r>
                        <a:rPr b="0" dirty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TV Shows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dirty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111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lvl="0"/>
            <a:r>
              <a:rPr dirty="0" sz="2200" lang="en-US" smtClean="0">
                <a:solidFill>
                  <a:schemeClr val="accent1">
                    <a:lumMod val="50000"/>
                  </a:schemeClr>
                </a:solidFill>
              </a:rPr>
              <a:t>q. </a:t>
            </a:r>
            <a:r>
              <a:rPr dirty="0" sz="2700" lang="en-US">
                <a:solidFill>
                  <a:schemeClr val="accent1">
                    <a:lumMod val="50000"/>
                  </a:schemeClr>
                </a:solidFill>
              </a:rPr>
              <a:t>Visualize the number of tracks included in each playlist.</a:t>
            </a:r>
            <a:endParaRPr dirty="0" sz="2200"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48621" name="Content Placeholder 4"/>
          <p:cNvSpPr>
            <a:spLocks noGrp="1"/>
          </p:cNvSpPr>
          <p:nvPr>
            <p:ph sz="half" idx="1"/>
          </p:nvPr>
        </p:nvSpPr>
        <p:spPr>
          <a:xfrm>
            <a:off x="758373" y="2691682"/>
            <a:ext cx="4881093" cy="2665929"/>
          </a:xfrm>
        </p:spPr>
        <p:txBody>
          <a:bodyPr>
            <a:noAutofit/>
          </a:bodyPr>
          <a:p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SELECT </a:t>
            </a:r>
          </a:p>
          <a:p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PlaylistId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, </a:t>
            </a:r>
            <a:endParaRPr dirty="0" sz="1800" lang="en-US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COUNT(</a:t>
            </a:r>
            <a:r>
              <a:rPr dirty="0" sz="1800" lang="en-US" err="1" smtClean="0">
                <a:solidFill>
                  <a:schemeClr val="accent1">
                    <a:lumMod val="50000"/>
                  </a:schemeClr>
                </a:solidFill>
              </a:rPr>
              <a:t>trackId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AS 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"Number of Tracks" </a:t>
            </a:r>
            <a:endParaRPr dirty="0" sz="1800" lang="en-US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FROM 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playlist_track</a:t>
            </a:r>
          </a:p>
          <a:p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GROUP BY PlaylistId</a:t>
            </a:r>
            <a:endParaRPr dirty="0" sz="1800" lang="en-US">
              <a:solidFill>
                <a:schemeClr val="accent1">
                  <a:lumMod val="50000"/>
                </a:schemeClr>
              </a:solidFill>
            </a:endParaRPr>
          </a:p>
          <a:p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ORDER BY "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Number of tracks" </a:t>
            </a:r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DESC;</a:t>
            </a:r>
            <a:endParaRPr dirty="0" sz="1800" lang="en-US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194312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5989638" y="1790157"/>
          <a:ext cx="4754562" cy="4468980"/>
        </p:xfrm>
        <a:graphic>
          <a:graphicData uri="http://schemas.openxmlformats.org/drawingml/2006/table">
            <a:tbl>
              <a:tblPr/>
              <a:tblGrid>
                <a:gridCol w="2377281"/>
                <a:gridCol w="2377281"/>
              </a:tblGrid>
              <a:tr h="630570">
                <a:tc>
                  <a:txBody>
                    <a:bodyPr/>
                    <a:p>
                      <a:r>
                        <a:rPr b="1"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PlaylistId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r>
                        <a:rPr b="1"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Number of Tracks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3841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dirty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3290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3841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3290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3841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1477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3841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213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3841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213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3841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3841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3841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3841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3841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dirty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3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204941"/>
          </a:xfrm>
        </p:spPr>
        <p:txBody>
          <a:bodyPr>
            <a:normAutofit/>
          </a:bodyPr>
          <a:p>
            <a:pPr lvl="0"/>
            <a:r>
              <a:rPr dirty="0" sz="2200" lang="en-US">
                <a:solidFill>
                  <a:schemeClr val="accent1">
                    <a:lumMod val="50000"/>
                  </a:schemeClr>
                </a:solidFill>
              </a:rPr>
              <a:t>Q. What is the distribution of music genres in playlists? Visualize the percentage of each genre in all playlists.</a:t>
            </a:r>
          </a:p>
        </p:txBody>
      </p:sp>
      <p:sp>
        <p:nvSpPr>
          <p:cNvPr id="1048623" name="Content Placeholder 4"/>
          <p:cNvSpPr>
            <a:spLocks noGrp="1"/>
          </p:cNvSpPr>
          <p:nvPr>
            <p:ph sz="half" idx="1"/>
          </p:nvPr>
        </p:nvSpPr>
        <p:spPr>
          <a:xfrm>
            <a:off x="758374" y="1790157"/>
            <a:ext cx="4071203" cy="4430339"/>
          </a:xfrm>
        </p:spPr>
        <p:txBody>
          <a:bodyPr>
            <a:noAutofit/>
          </a:bodyPr>
          <a:p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SELECT </a:t>
            </a:r>
          </a:p>
          <a:p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playlist_track.PlaylistId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, </a:t>
            </a:r>
            <a:endParaRPr dirty="0" sz="1800" lang="en-US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genres.Name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, </a:t>
            </a:r>
            <a:endParaRPr dirty="0" sz="1800" lang="en-US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COUNT(genres.Name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AS 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"Number of tracks per genre" </a:t>
            </a:r>
            <a:endParaRPr dirty="0" sz="1800" lang="en-US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FROM 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tracks </a:t>
            </a:r>
          </a:p>
          <a:p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JOIN 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playlist_track </a:t>
            </a:r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ON 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tracks.TrackId = playlist_track.TrackId</a:t>
            </a:r>
          </a:p>
          <a:p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JOIN 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genres </a:t>
            </a:r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ON 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tracks.GenreId = genres.GenreId</a:t>
            </a:r>
          </a:p>
          <a:p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GROUP BY genres.Name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</p:txBody>
      </p:sp>
      <p:graphicFrame>
        <p:nvGraphicFramePr>
          <p:cNvPr id="419431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5100035" y="1687136"/>
          <a:ext cx="6735652" cy="4832904"/>
        </p:xfrm>
        <a:graphic>
          <a:graphicData uri="http://schemas.openxmlformats.org/drawingml/2006/table">
            <a:tbl>
              <a:tblPr/>
              <a:tblGrid>
                <a:gridCol w="1120215"/>
                <a:gridCol w="2782082"/>
                <a:gridCol w="2833355"/>
              </a:tblGrid>
              <a:tr h="437878">
                <a:tc>
                  <a:txBody>
                    <a:bodyPr/>
                    <a:p>
                      <a:r>
                        <a:rPr b="1"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PlaylistId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r>
                        <a:rPr b="1"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Name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r>
                        <a:rPr b="1"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Number of tracks per genre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17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Alternative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92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2117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Alternative &amp; Punk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857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2117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Blues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194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2117">
                <a:tc>
                  <a:txBody>
                    <a:bodyPr/>
                    <a:p>
                      <a:pPr algn="l"/>
                      <a:r>
                        <a:rPr b="0" dirty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Bossa Nova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2117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Classical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334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2117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2117">
                <a:tc>
                  <a:txBody>
                    <a:bodyPr/>
                    <a:p>
                      <a:pPr algn="l"/>
                      <a:r>
                        <a:rPr b="0" dirty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128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2117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Easy Listening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48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2117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Electronica/Dance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71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2117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Heavy Metal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2117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Hip Hop/Rap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105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2117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Jazz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286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2117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Latin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dirty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1454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3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204941"/>
          </a:xfrm>
        </p:spPr>
        <p:txBody>
          <a:bodyPr>
            <a:normAutofit fontScale="90909"/>
          </a:bodyPr>
          <a:p>
            <a:pPr lvl="0"/>
            <a:r>
              <a:rPr dirty="0" sz="2200" lang="en-US">
                <a:solidFill>
                  <a:schemeClr val="accent1">
                    <a:lumMod val="50000"/>
                  </a:schemeClr>
                </a:solidFill>
              </a:rPr>
              <a:t>Q. </a:t>
            </a:r>
            <a:r>
              <a:rPr dirty="0" sz="2200" lang="en-US" smtClean="0">
                <a:solidFill>
                  <a:schemeClr val="accent1">
                    <a:lumMod val="50000"/>
                  </a:schemeClr>
                </a:solidFill>
              </a:rPr>
              <a:t>What </a:t>
            </a:r>
            <a:r>
              <a:rPr dirty="0" sz="2200" lang="en-US">
                <a:solidFill>
                  <a:schemeClr val="accent1">
                    <a:lumMod val="50000"/>
                  </a:schemeClr>
                </a:solidFill>
              </a:rPr>
              <a:t>is the total purchase amount and number of purchases made by each customer, along with their lifetime value? </a:t>
            </a:r>
            <a:br>
              <a:rPr dirty="0" sz="2200" lang="en-US">
                <a:solidFill>
                  <a:schemeClr val="accent1">
                    <a:lumMod val="50000"/>
                  </a:schemeClr>
                </a:solidFill>
              </a:rPr>
            </a:br>
            <a:r>
              <a:rPr dirty="0" sz="2200" lang="en-US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dirty="0" sz="2200" lang="en-US">
                <a:solidFill>
                  <a:schemeClr val="accent1">
                    <a:lumMod val="50000"/>
                  </a:schemeClr>
                </a:solidFill>
              </a:rPr>
              <a:t>Calculate the average purchase amount per customer to 2.dp)</a:t>
            </a:r>
          </a:p>
        </p:txBody>
      </p:sp>
      <p:sp>
        <p:nvSpPr>
          <p:cNvPr id="1048625" name="Content Placeholder 4"/>
          <p:cNvSpPr>
            <a:spLocks noGrp="1"/>
          </p:cNvSpPr>
          <p:nvPr>
            <p:ph sz="half" idx="1"/>
          </p:nvPr>
        </p:nvSpPr>
        <p:spPr>
          <a:xfrm>
            <a:off x="758375" y="1790157"/>
            <a:ext cx="4934088" cy="4430339"/>
          </a:xfrm>
        </p:spPr>
        <p:txBody>
          <a:bodyPr>
            <a:noAutofit/>
          </a:bodyPr>
          <a:p>
            <a:pPr>
              <a:lnSpc>
                <a:spcPct val="70000"/>
              </a:lnSpc>
            </a:pPr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SELECT</a:t>
            </a:r>
            <a:endParaRPr dirty="0" sz="1800" lang="en-US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70000"/>
              </a:lnSpc>
            </a:pP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 customers.FirstName,</a:t>
            </a:r>
          </a:p>
          <a:p>
            <a:pPr>
              <a:lnSpc>
                <a:spcPct val="70000"/>
              </a:lnSpc>
            </a:pP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 customers.LastName,</a:t>
            </a:r>
          </a:p>
          <a:p>
            <a:pPr>
              <a:lnSpc>
                <a:spcPct val="70000"/>
              </a:lnSpc>
            </a:pP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SUM(</a:t>
            </a:r>
            <a:r>
              <a:rPr dirty="0" sz="1800" lang="en-US" err="1" smtClean="0">
                <a:solidFill>
                  <a:schemeClr val="accent1">
                    <a:lumMod val="50000"/>
                  </a:schemeClr>
                </a:solidFill>
              </a:rPr>
              <a:t>invoices.Total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) "Total Purchase Amount",</a:t>
            </a:r>
          </a:p>
          <a:p>
            <a:pPr>
              <a:lnSpc>
                <a:spcPct val="70000"/>
              </a:lnSpc>
            </a:pP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COUNT(</a:t>
            </a:r>
            <a:r>
              <a:rPr dirty="0" sz="1800" lang="en-US" err="1" smtClean="0">
                <a:solidFill>
                  <a:schemeClr val="accent1">
                    <a:lumMod val="50000"/>
                  </a:schemeClr>
                </a:solidFill>
              </a:rPr>
              <a:t>invoice_items.Quantity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) "Number of Purchases", </a:t>
            </a:r>
          </a:p>
          <a:p>
            <a:pPr>
              <a:lnSpc>
                <a:spcPct val="70000"/>
              </a:lnSpc>
            </a:pPr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ROUND((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sum(</a:t>
            </a:r>
            <a:r>
              <a:rPr dirty="0" sz="1800" lang="en-US" err="1">
                <a:solidFill>
                  <a:schemeClr val="accent1">
                    <a:lumMod val="50000"/>
                  </a:schemeClr>
                </a:solidFill>
              </a:rPr>
              <a:t>invoices.Total</a:t>
            </a:r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)/COUNT(</a:t>
            </a:r>
            <a:r>
              <a:rPr dirty="0" sz="1800" lang="en-US" err="1" smtClean="0">
                <a:solidFill>
                  <a:schemeClr val="accent1">
                    <a:lumMod val="50000"/>
                  </a:schemeClr>
                </a:solidFill>
              </a:rPr>
              <a:t>invoice_items.Quantity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)),2) </a:t>
            </a:r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AS 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"Average Purchase per Customer"</a:t>
            </a:r>
          </a:p>
          <a:p>
            <a:pPr>
              <a:lnSpc>
                <a:spcPct val="70000"/>
              </a:lnSpc>
            </a:pP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FROM 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invoices</a:t>
            </a:r>
          </a:p>
          <a:p>
            <a:pPr>
              <a:lnSpc>
                <a:spcPct val="70000"/>
              </a:lnSpc>
            </a:pP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JOIN invoice_items </a:t>
            </a:r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ON 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invoices.InvoiceId=invoice_items.InvoiceId</a:t>
            </a:r>
          </a:p>
          <a:p>
            <a:pPr>
              <a:lnSpc>
                <a:spcPct val="70000"/>
              </a:lnSpc>
            </a:pPr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JOIN 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customers </a:t>
            </a:r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ON 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customers.CustomerId=invoices.CustomerId</a:t>
            </a:r>
          </a:p>
          <a:p>
            <a:pPr>
              <a:lnSpc>
                <a:spcPct val="70000"/>
              </a:lnSpc>
            </a:pPr>
            <a:r>
              <a:rPr dirty="0" sz="1800" lang="en-US" smtClean="0">
                <a:solidFill>
                  <a:schemeClr val="accent1">
                    <a:lumMod val="50000"/>
                  </a:schemeClr>
                </a:solidFill>
              </a:rPr>
              <a:t>GROUP BY customers.CustomerId</a:t>
            </a:r>
            <a:r>
              <a:rPr dirty="0" sz="1800" lang="en-US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</p:txBody>
      </p:sp>
      <p:graphicFrame>
        <p:nvGraphicFramePr>
          <p:cNvPr id="4194314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5692464" y="1648496"/>
          <a:ext cx="5940735" cy="504851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68944"/>
                <a:gridCol w="1307350"/>
                <a:gridCol w="1188147"/>
                <a:gridCol w="1188147"/>
                <a:gridCol w="1188147"/>
              </a:tblGrid>
              <a:tr h="1301060">
                <a:tc>
                  <a:txBody>
                    <a:bodyPr/>
                    <a:p>
                      <a:r>
                        <a:rPr b="1"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FirstName</a:t>
                      </a:r>
                      <a:endParaRPr b="1" dirty="0" sz="2000" lang="en-US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r>
                        <a:rPr b="1"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LastName</a:t>
                      </a:r>
                      <a:endParaRPr b="1" dirty="0" sz="2000" lang="en-US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r>
                        <a:rPr b="1"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Total Purchase Amount</a:t>
                      </a:r>
                      <a:endParaRPr b="1" dirty="0" sz="2000" lang="en-US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r>
                        <a:rPr b="1"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Number of Purchases</a:t>
                      </a:r>
                      <a:endParaRPr b="1" dirty="0" sz="2000" lang="en-US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r>
                        <a:rPr b="1"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Average Purchase per Customer</a:t>
                      </a:r>
                      <a:endParaRPr b="1" dirty="0" sz="2000" lang="en-US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9318" marR="9318" marT="9318" marB="9318" anchor="ctr"/>
                </a:tc>
              </a:tr>
              <a:tr h="404560"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Luís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dirty="0" sz="2000" lang="en-US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Gonçalves</a:t>
                      </a:r>
                      <a:endParaRPr b="0" dirty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338.62</a:t>
                      </a:r>
                      <a:endParaRPr b="0" dirty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38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8.91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</a:tr>
              <a:tr h="339956"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Leonie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dirty="0" sz="2000" lang="en-US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Köhler</a:t>
                      </a:r>
                      <a:endParaRPr b="0" dirty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334.62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38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8.81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</a:tr>
              <a:tr h="418098"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François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Tremblay</a:t>
                      </a:r>
                      <a:endParaRPr b="0" dirty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338.62</a:t>
                      </a:r>
                      <a:endParaRPr b="0" dirty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38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8.91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</a:tr>
              <a:tr h="339956"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Bjørn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Hansen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362.62</a:t>
                      </a:r>
                      <a:endParaRPr b="0" dirty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38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9.54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</a:tr>
              <a:tr h="445171"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František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Wichterlová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376.62</a:t>
                      </a:r>
                      <a:endParaRPr b="0" dirty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38</a:t>
                      </a:r>
                      <a:endParaRPr b="0" dirty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9.91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</a:tr>
              <a:tr h="339956"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Helena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Holý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502.62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38</a:t>
                      </a:r>
                      <a:endParaRPr b="0" dirty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13.23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</a:tr>
              <a:tr h="364940"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Astrid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Gruber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404.62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38</a:t>
                      </a:r>
                      <a:endParaRPr b="0" dirty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10.65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</a:tr>
              <a:tr h="364940"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Daan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Peeters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334.62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38</a:t>
                      </a:r>
                      <a:endParaRPr b="0" dirty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8.81</a:t>
                      </a:r>
                      <a:endParaRPr b="0" dirty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</a:tr>
              <a:tr h="364940"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Kara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Nielsen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334.62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38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8.81</a:t>
                      </a:r>
                      <a:endParaRPr b="0" dirty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</a:tr>
              <a:tr h="364940"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Eduardo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Martins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334.62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38</a:t>
                      </a:r>
                      <a:endParaRPr b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  <a:tc>
                  <a:txBody>
                    <a:bodyPr/>
                    <a:p>
                      <a:pPr algn="l"/>
                      <a:r>
                        <a:rPr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8.81</a:t>
                      </a:r>
                      <a:endParaRPr b="0" dirty="0" sz="20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318" marR="9318" marT="9318" marB="9318" anchor="ctr"/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784986" y="2084832"/>
            <a:ext cx="10503525" cy="1366706"/>
          </a:xfrm>
        </p:spPr>
        <p:txBody>
          <a:bodyPr>
            <a:normAutofit/>
          </a:bodyPr>
          <a:p>
            <a:r>
              <a:rPr dirty="0" lang="en-US">
                <a:solidFill>
                  <a:schemeClr val="accent1">
                    <a:lumMod val="75000"/>
                  </a:schemeClr>
                </a:solidFill>
              </a:rPr>
              <a:t>The Chinook Music Store Analysis project aims to explore and analyze various aspects of the music store's operations using data-driven approaches. By leveraging the Chinook database, which simulates a real-world scenario of a music store, participants will delve into the data to uncover patterns, trends, and opportunities for optimization</a:t>
            </a:r>
            <a:r>
              <a:rPr dirty="0" lang="en-US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dirty="0" lang="en-US">
                <a:solidFill>
                  <a:schemeClr val="accent1">
                    <a:lumMod val="75000"/>
                  </a:schemeClr>
                </a:solidFill>
              </a:rPr>
              <a:t>The Chinook database contains the following tables;</a:t>
            </a:r>
          </a:p>
          <a:p>
            <a:endParaRPr dirty="0" lang="en-US" smtClean="0">
              <a:solidFill>
                <a:schemeClr val="accent1">
                  <a:lumMod val="75000"/>
                </a:schemeClr>
              </a:solidFill>
            </a:endParaRPr>
          </a:p>
          <a:p>
            <a:endParaRPr dirty="0" lang="en-US" smtClean="0">
              <a:solidFill>
                <a:schemeClr val="accent1">
                  <a:lumMod val="75000"/>
                </a:schemeClr>
              </a:solidFill>
            </a:endParaRPr>
          </a:p>
          <a:p>
            <a:endParaRPr dirty="0" lang="en-US" smtClean="0">
              <a:solidFill>
                <a:schemeClr val="accent1">
                  <a:lumMod val="75000"/>
                </a:schemeClr>
              </a:solidFill>
            </a:endParaRPr>
          </a:p>
          <a:p>
            <a:endParaRPr dirty="0" lang="en-US" smtClean="0">
              <a:solidFill>
                <a:schemeClr val="accent1">
                  <a:lumMod val="75000"/>
                </a:schemeClr>
              </a:solidFill>
            </a:endParaRPr>
          </a:p>
          <a:p>
            <a:endParaRPr dirty="0" lang="en-US">
              <a:solidFill>
                <a:schemeClr val="accent1">
                  <a:lumMod val="75000"/>
                </a:schemeClr>
              </a:solidFill>
            </a:endParaRPr>
          </a:p>
          <a:p>
            <a:endParaRPr dirty="0" lang="en-US"/>
          </a:p>
        </p:txBody>
      </p:sp>
      <p:sp>
        <p:nvSpPr>
          <p:cNvPr id="1048597" name="Content Placeholder 2"/>
          <p:cNvSpPr>
            <a:spLocks noGrp="1"/>
          </p:cNvSpPr>
          <p:nvPr/>
        </p:nvSpPr>
        <p:spPr>
          <a:xfrm>
            <a:off x="784986" y="3451538"/>
            <a:ext cx="10503525" cy="2640170"/>
          </a:xfrm>
          <a:prstGeom prst="rect"/>
        </p:spPr>
        <p:txBody>
          <a:bodyPr bIns="45720" lIns="45720" numCol="2" rIns="45720" rtlCol="0" tIns="45720" vert="horz">
            <a:noAutofit/>
          </a:bodyPr>
          <a:lstStyle>
            <a:lvl1pPr algn="l" defTabSz="914400" eaLnBrk="1" hangingPunct="1" indent="-91440" latinLnBrk="0" marL="9144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137160" latinLnBrk="0" marL="265176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137160" latinLnBrk="0" marL="448056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137160" latinLnBrk="0" marL="59436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137160" latinLnBrk="0" marL="77724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137160" latinLnBrk="0" marL="91440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137160" latinLnBrk="0" marL="1060704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137160" latinLnBrk="0" marL="1216152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137160" latinLnBrk="0" marL="1362456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dirty="0" sz="2000" lang="en-US" smtClean="0">
                <a:solidFill>
                  <a:schemeClr val="accent1">
                    <a:lumMod val="75000"/>
                  </a:schemeClr>
                </a:solidFill>
              </a:rPr>
              <a:t> albums</a:t>
            </a:r>
            <a:endParaRPr dirty="0" sz="2000" lang="en-US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dirty="0" sz="2000" lang="en-US">
                <a:solidFill>
                  <a:schemeClr val="accent1">
                    <a:lumMod val="75000"/>
                  </a:schemeClr>
                </a:solidFill>
              </a:rPr>
              <a:t> artists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z="2000" lang="en-US">
                <a:solidFill>
                  <a:schemeClr val="accent1">
                    <a:lumMod val="75000"/>
                  </a:schemeClr>
                </a:solidFill>
              </a:rPr>
              <a:t> customers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z="2000" lang="en-US">
                <a:solidFill>
                  <a:schemeClr val="accent1">
                    <a:lumMod val="75000"/>
                  </a:schemeClr>
                </a:solidFill>
              </a:rPr>
              <a:t> employees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z="2000" 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 sz="2000" lang="en-US" smtClean="0">
                <a:solidFill>
                  <a:schemeClr val="accent1">
                    <a:lumMod val="75000"/>
                  </a:schemeClr>
                </a:solidFill>
              </a:rPr>
              <a:t>genres</a:t>
            </a:r>
          </a:p>
          <a:p>
            <a:pPr>
              <a:buFont typeface="Wingdings" panose="05000000000000000000" pitchFamily="2" charset="2"/>
              <a:buChar char="§"/>
            </a:pPr>
            <a:endParaRPr dirty="0" sz="2000" lang="en-US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dirty="0" sz="2000" lang="en-US" smtClean="0">
              <a:solidFill>
                <a:schemeClr val="accent1">
                  <a:lumMod val="75000"/>
                </a:schemeClr>
              </a:solidFill>
            </a:endParaRPr>
          </a:p>
          <a:p>
            <a:pPr indent="0" marL="0">
              <a:buNone/>
            </a:pPr>
            <a:endParaRPr dirty="0" sz="2000" lang="en-US">
              <a:solidFill>
                <a:schemeClr val="accent1">
                  <a:lumMod val="75000"/>
                </a:schemeClr>
              </a:solidFill>
            </a:endParaRPr>
          </a:p>
          <a:p>
            <a:pPr indent="0" marL="0">
              <a:buNone/>
            </a:pPr>
            <a:endParaRPr dirty="0" sz="2000" lang="en-US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dirty="0" sz="2000" 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 sz="2000" lang="en-US" smtClean="0">
                <a:solidFill>
                  <a:schemeClr val="accent1">
                    <a:lumMod val="75000"/>
                  </a:schemeClr>
                </a:solidFill>
              </a:rPr>
              <a:t>invoice_items</a:t>
            </a:r>
            <a:endParaRPr dirty="0" sz="2000" lang="en-US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dirty="0" sz="2000" lang="en-US">
                <a:solidFill>
                  <a:schemeClr val="accent1">
                    <a:lumMod val="75000"/>
                  </a:schemeClr>
                </a:solidFill>
              </a:rPr>
              <a:t> invoices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z="2000" 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 sz="2000" lang="en-US" err="1">
                <a:solidFill>
                  <a:schemeClr val="accent1">
                    <a:lumMod val="75000"/>
                  </a:schemeClr>
                </a:solidFill>
              </a:rPr>
              <a:t>media_type</a:t>
            </a:r>
            <a:endParaRPr dirty="0" sz="2000" lang="en-US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dirty="0" sz="2000" 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 sz="2000" lang="en-US" smtClean="0">
                <a:solidFill>
                  <a:schemeClr val="accent1">
                    <a:lumMod val="75000"/>
                  </a:schemeClr>
                </a:solidFill>
              </a:rPr>
              <a:t>playlist_track</a:t>
            </a:r>
            <a:endParaRPr dirty="0" sz="2000" lang="en-US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dirty="0" sz="2000" lang="en-US">
                <a:solidFill>
                  <a:schemeClr val="accent1">
                    <a:lumMod val="75000"/>
                  </a:schemeClr>
                </a:solidFill>
              </a:rPr>
              <a:t> playlists</a:t>
            </a:r>
          </a:p>
          <a:p>
            <a:endParaRPr dirty="0" sz="2000" lang="en-US" smtClean="0">
              <a:solidFill>
                <a:schemeClr val="accent1">
                  <a:lumMod val="75000"/>
                </a:schemeClr>
              </a:solidFill>
            </a:endParaRPr>
          </a:p>
          <a:p>
            <a:endParaRPr dirty="0" sz="2000" lang="en-US">
              <a:solidFill>
                <a:schemeClr val="accent1">
                  <a:lumMod val="75000"/>
                </a:schemeClr>
              </a:solidFill>
            </a:endParaRPr>
          </a:p>
          <a:p>
            <a:endParaRPr dirty="0" sz="2000" lang="en-US"/>
          </a:p>
        </p:txBody>
      </p:sp>
    </p:spTree>
  </p:cSld>
  <p:clrMapOvr>
    <a:masterClrMapping/>
  </p:clrMapOvr>
  <p:transition spd="slow">
    <p:push dir="u"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909"/>
          </a:bodyPr>
          <a:p>
            <a:pPr lvl="0"/>
            <a:r>
              <a:rPr dirty="0" sz="2200" lang="en-US" smtClean="0">
                <a:solidFill>
                  <a:schemeClr val="accent1">
                    <a:lumMod val="50000"/>
                  </a:schemeClr>
                </a:solidFill>
              </a:rPr>
              <a:t>q. </a:t>
            </a:r>
            <a:r>
              <a:rPr dirty="0" sz="2700" lang="en-US">
                <a:solidFill>
                  <a:schemeClr val="accent1">
                    <a:lumMod val="50000"/>
                  </a:schemeClr>
                </a:solidFill>
              </a:rPr>
              <a:t>Which music genres have the highest total sales amount?</a:t>
            </a:r>
            <a:r>
              <a:rPr dirty="0" lang="en-US"/>
              <a:t/>
            </a:r>
            <a:br>
              <a:rPr dirty="0" lang="en-US"/>
            </a:br>
            <a:endParaRPr dirty="0" sz="2200" lang="en-US"/>
          </a:p>
        </p:txBody>
      </p:sp>
      <p:sp>
        <p:nvSpPr>
          <p:cNvPr id="1048605" name="Content Placeholder 4"/>
          <p:cNvSpPr>
            <a:spLocks noGrp="1"/>
          </p:cNvSpPr>
          <p:nvPr>
            <p:ph sz="half" idx="1"/>
          </p:nvPr>
        </p:nvSpPr>
        <p:spPr>
          <a:xfrm>
            <a:off x="1024126" y="2084832"/>
            <a:ext cx="5621374" cy="4224528"/>
          </a:xfrm>
        </p:spPr>
        <p:txBody>
          <a:bodyPr>
            <a:normAutofit fontScale="90909" lnSpcReduction="10000"/>
          </a:bodyPr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SELECT </a:t>
            </a: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genres.Name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tracks.GenreId, </a:t>
            </a: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COUNT(</a:t>
            </a:r>
            <a:r>
              <a:rPr dirty="0" lang="en-US" err="1" smtClean="0">
                <a:solidFill>
                  <a:schemeClr val="accent1">
                    <a:lumMod val="50000"/>
                  </a:schemeClr>
                </a:solidFill>
              </a:rPr>
              <a:t>invoice_items.Quantity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AS sales_amt FROM tracks</a:t>
            </a:r>
            <a:endParaRPr dirty="0" lang="en-US">
              <a:solidFill>
                <a:schemeClr val="accent1">
                  <a:lumMod val="50000"/>
                </a:schemeClr>
              </a:solidFill>
            </a:endParaRP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JOIN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invoice_items </a:t>
            </a:r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ON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tracks.TrackId=</a:t>
            </a:r>
            <a:r>
              <a:rPr dirty="0" lang="en-US" err="1">
                <a:solidFill>
                  <a:schemeClr val="accent1">
                    <a:lumMod val="50000"/>
                  </a:schemeClr>
                </a:solidFill>
              </a:rPr>
              <a:t>invoice_items.TrackId</a:t>
            </a:r>
            <a:endParaRPr dirty="0" lang="en-US">
              <a:solidFill>
                <a:schemeClr val="accent1">
                  <a:lumMod val="50000"/>
                </a:schemeClr>
              </a:solidFill>
            </a:endParaRP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JOIN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genres </a:t>
            </a:r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ON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tracks.GenreId=</a:t>
            </a:r>
            <a:r>
              <a:rPr dirty="0" lang="en-US" err="1">
                <a:solidFill>
                  <a:schemeClr val="accent1">
                    <a:lumMod val="50000"/>
                  </a:schemeClr>
                </a:solidFill>
              </a:rPr>
              <a:t>genres.GenreId</a:t>
            </a:r>
            <a:endParaRPr dirty="0" lang="en-US">
              <a:solidFill>
                <a:schemeClr val="accent1">
                  <a:lumMod val="50000"/>
                </a:schemeClr>
              </a:solidFill>
            </a:endParaRP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GROUP BY tracks.GenreId</a:t>
            </a:r>
            <a:endParaRPr dirty="0" lang="en-US">
              <a:solidFill>
                <a:schemeClr val="accent1">
                  <a:lumMod val="50000"/>
                </a:schemeClr>
              </a:solidFill>
            </a:endParaRP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ORDER BY sales_amt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DESC</a:t>
            </a: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LIMIT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3;</a:t>
            </a: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787166" y="2084832"/>
          <a:ext cx="4781280" cy="3844342"/>
        </p:xfrm>
        <a:graphic>
          <a:graphicData uri="http://schemas.openxmlformats.org/drawingml/2006/table">
            <a:tbl>
              <a:tblPr/>
              <a:tblGrid>
                <a:gridCol w="1522180"/>
                <a:gridCol w="1629550"/>
                <a:gridCol w="1629550"/>
              </a:tblGrid>
              <a:tr h="1360273">
                <a:tc>
                  <a:txBody>
                    <a:bodyPr/>
                    <a:p>
                      <a:r>
                        <a:rPr b="1"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Name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r>
                        <a:rPr b="1" dirty="0" sz="2000" lang="en-US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GenreId</a:t>
                      </a:r>
                      <a:endParaRPr b="1" dirty="0" sz="2000" lang="en-US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r>
                        <a:rPr b="1"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sales_amt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023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Rock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dirty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835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28023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Latin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386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28023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Metal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dirty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264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lvl="0"/>
            <a:r>
              <a:rPr dirty="0" sz="2200" lang="en-US" smtClean="0">
                <a:solidFill>
                  <a:schemeClr val="accent1">
                    <a:lumMod val="50000"/>
                  </a:schemeClr>
                </a:solidFill>
              </a:rPr>
              <a:t>q. </a:t>
            </a:r>
            <a:r>
              <a:rPr dirty="0" sz="2700" lang="en-US">
                <a:solidFill>
                  <a:schemeClr val="accent1">
                    <a:lumMod val="50000"/>
                  </a:schemeClr>
                </a:solidFill>
              </a:rPr>
              <a:t>How have sales been trending over the years?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dirty="0" lang="en-US">
                <a:solidFill>
                  <a:schemeClr val="accent1">
                    <a:lumMod val="50000"/>
                  </a:schemeClr>
                </a:solidFill>
              </a:rPr>
            </a:br>
            <a:endParaRPr dirty="0" sz="2200"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48607" name="Content Placeholder 4"/>
          <p:cNvSpPr>
            <a:spLocks noGrp="1"/>
          </p:cNvSpPr>
          <p:nvPr>
            <p:ph sz="half" idx="1"/>
          </p:nvPr>
        </p:nvSpPr>
        <p:spPr>
          <a:xfrm>
            <a:off x="1159354" y="2795616"/>
            <a:ext cx="5621374" cy="2422774"/>
          </a:xfrm>
        </p:spPr>
        <p:txBody>
          <a:bodyPr>
            <a:normAutofit/>
          </a:bodyPr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. SELECT </a:t>
            </a:r>
            <a:endParaRPr dirty="0" lang="en-US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STRFTIME('%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Y', invoicedate) </a:t>
            </a:r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AS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InvoiceYear, </a:t>
            </a:r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COUNT(customerid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) total_sales </a:t>
            </a:r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FROM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invoices</a:t>
            </a: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GROUP BY invoiceyear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</p:txBody>
      </p:sp>
      <p:graphicFrame>
        <p:nvGraphicFramePr>
          <p:cNvPr id="4194305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915954" y="2084832"/>
          <a:ext cx="4691130" cy="3844342"/>
        </p:xfrm>
        <a:graphic>
          <a:graphicData uri="http://schemas.openxmlformats.org/drawingml/2006/table">
            <a:tbl>
              <a:tblPr/>
              <a:tblGrid>
                <a:gridCol w="1563710"/>
                <a:gridCol w="1563710"/>
                <a:gridCol w="1563710"/>
              </a:tblGrid>
              <a:tr h="1360273">
                <a:tc>
                  <a:txBody>
                    <a:bodyPr/>
                    <a:p>
                      <a:r>
                        <a:rPr b="1"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InvoiceYear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r>
                        <a:rPr b="1"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total_sales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r>
                        <a:rPr b="1"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InvoiceYear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023">
                <a:tc>
                  <a:txBody>
                    <a:bodyPr/>
                    <a:p>
                      <a:pPr algn="l"/>
                      <a:r>
                        <a:rPr b="0" dirty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2009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83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2009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28023">
                <a:tc>
                  <a:txBody>
                    <a:bodyPr/>
                    <a:p>
                      <a:pPr algn="l"/>
                      <a:r>
                        <a:rPr b="0" dirty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2010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dirty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83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2010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28023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2011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dirty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83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dirty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2011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909"/>
          </a:bodyPr>
          <a:p>
            <a:pPr lvl="0"/>
            <a:r>
              <a:rPr dirty="0" sz="2200" lang="en-US" smtClean="0">
                <a:solidFill>
                  <a:schemeClr val="accent1">
                    <a:lumMod val="50000"/>
                  </a:schemeClr>
                </a:solidFill>
              </a:rPr>
              <a:t>q. </a:t>
            </a:r>
            <a:r>
              <a:rPr dirty="0" sz="2700" lang="en-US">
                <a:solidFill>
                  <a:schemeClr val="accent1">
                    <a:lumMod val="50000"/>
                  </a:schemeClr>
                </a:solidFill>
              </a:rPr>
              <a:t>What is the distribution of customers by country?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dirty="0" lang="en-US">
                <a:solidFill>
                  <a:schemeClr val="accent1">
                    <a:lumMod val="50000"/>
                  </a:schemeClr>
                </a:solidFill>
              </a:rPr>
            </a:br>
            <a:endParaRPr dirty="0" sz="2200"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48609" name="Content Placeholder 4"/>
          <p:cNvSpPr>
            <a:spLocks noGrp="1"/>
          </p:cNvSpPr>
          <p:nvPr>
            <p:ph sz="half" idx="1"/>
          </p:nvPr>
        </p:nvSpPr>
        <p:spPr>
          <a:xfrm>
            <a:off x="1159354" y="2795616"/>
            <a:ext cx="5621374" cy="2422774"/>
          </a:xfrm>
        </p:spPr>
        <p:txBody>
          <a:bodyPr>
            <a:normAutofit/>
          </a:bodyPr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SELECT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BillingCountry, </a:t>
            </a:r>
            <a:endParaRPr dirty="0" lang="en-US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COUNT(CustomerId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AS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customer_count </a:t>
            </a:r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FROM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invoices</a:t>
            </a: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GROUP BY BillingCountry</a:t>
            </a:r>
            <a:endParaRPr dirty="0" lang="en-US">
              <a:solidFill>
                <a:schemeClr val="accent1">
                  <a:lumMod val="50000"/>
                </a:schemeClr>
              </a:solidFill>
            </a:endParaRP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ORDER BY customer_count DESC;</a:t>
            </a:r>
            <a:endParaRPr dirty="0" lang="en-US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194306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7006107" y="2084828"/>
          <a:ext cx="4211392" cy="464859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05696"/>
                <a:gridCol w="2105696"/>
              </a:tblGrid>
              <a:tr h="516704">
                <a:tc>
                  <a:txBody>
                    <a:bodyPr/>
                    <a:p>
                      <a:r>
                        <a:rPr b="1"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BillingCountry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p>
                      <a:r>
                        <a:rPr b="1" dirty="0" sz="2000"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Customer_count</a:t>
                      </a:r>
                      <a:endParaRPr b="1" dirty="0" sz="2000" lang="en-US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19050" marR="19050" marT="19050" marB="19050" anchor="ctr"/>
                </a:tc>
              </a:tr>
              <a:tr h="323680">
                <a:tc>
                  <a:txBody>
                    <a:bodyPr/>
                    <a:p>
                      <a:pPr algn="l"/>
                      <a:r>
                        <a:rPr dirty="0" sz="18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USA</a:t>
                      </a:r>
                      <a:endParaRPr b="0" dirty="0" sz="18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p>
                      <a:pPr algn="l"/>
                      <a:r>
                        <a:rPr dirty="0" sz="18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91</a:t>
                      </a:r>
                      <a:endParaRPr b="0" dirty="0" sz="18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9050" marR="19050" marT="19050" marB="19050" anchor="ctr"/>
                </a:tc>
              </a:tr>
              <a:tr h="323680">
                <a:tc>
                  <a:txBody>
                    <a:bodyPr/>
                    <a:p>
                      <a:pPr algn="l"/>
                      <a:r>
                        <a:rPr dirty="0" sz="18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Canada</a:t>
                      </a:r>
                      <a:endParaRPr b="0" dirty="0" sz="18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p>
                      <a:pPr algn="l"/>
                      <a:r>
                        <a:rPr dirty="0" sz="18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56</a:t>
                      </a:r>
                      <a:endParaRPr b="0" dirty="0" sz="18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9050" marR="19050" marT="19050" marB="19050" anchor="ctr"/>
                </a:tc>
              </a:tr>
              <a:tr h="323680">
                <a:tc>
                  <a:txBody>
                    <a:bodyPr/>
                    <a:p>
                      <a:pPr algn="l"/>
                      <a:r>
                        <a:rPr dirty="0" sz="18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France</a:t>
                      </a:r>
                      <a:endParaRPr b="0" dirty="0" sz="18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p>
                      <a:pPr algn="l"/>
                      <a:r>
                        <a:rPr dirty="0" sz="18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35</a:t>
                      </a:r>
                      <a:endParaRPr b="0" dirty="0" sz="18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9050" marR="19050" marT="19050" marB="19050" anchor="ctr"/>
                </a:tc>
              </a:tr>
              <a:tr h="323680">
                <a:tc>
                  <a:txBody>
                    <a:bodyPr/>
                    <a:p>
                      <a:pPr algn="l"/>
                      <a:r>
                        <a:rPr dirty="0" sz="18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Brazil</a:t>
                      </a:r>
                      <a:endParaRPr b="0" dirty="0" sz="18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p>
                      <a:pPr algn="l"/>
                      <a:r>
                        <a:rPr dirty="0" sz="18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35</a:t>
                      </a:r>
                      <a:endParaRPr b="0" dirty="0" sz="18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9050" marR="19050" marT="19050" marB="19050" anchor="ctr"/>
                </a:tc>
              </a:tr>
              <a:tr h="323680">
                <a:tc>
                  <a:txBody>
                    <a:bodyPr/>
                    <a:p>
                      <a:pPr algn="l"/>
                      <a:r>
                        <a:rPr dirty="0" sz="18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Germany</a:t>
                      </a:r>
                      <a:endParaRPr b="0" dirty="0" sz="18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p>
                      <a:pPr algn="l"/>
                      <a:r>
                        <a:rPr dirty="0" sz="18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28</a:t>
                      </a:r>
                      <a:endParaRPr b="0" dirty="0" sz="18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9050" marR="19050" marT="19050" marB="19050" anchor="ctr"/>
                </a:tc>
              </a:tr>
              <a:tr h="323680">
                <a:tc>
                  <a:txBody>
                    <a:bodyPr/>
                    <a:p>
                      <a:pPr algn="l"/>
                      <a:r>
                        <a:rPr dirty="0" sz="18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United Kingdom</a:t>
                      </a:r>
                      <a:endParaRPr b="0" dirty="0" sz="18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p>
                      <a:pPr algn="l"/>
                      <a:r>
                        <a:rPr dirty="0" sz="18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21</a:t>
                      </a:r>
                      <a:endParaRPr b="0" dirty="0" sz="18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9050" marR="19050" marT="19050" marB="19050" anchor="ctr"/>
                </a:tc>
              </a:tr>
              <a:tr h="323680">
                <a:tc>
                  <a:txBody>
                    <a:bodyPr/>
                    <a:p>
                      <a:pPr algn="l"/>
                      <a:r>
                        <a:rPr dirty="0" sz="18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Portugal</a:t>
                      </a:r>
                      <a:endParaRPr b="0" dirty="0" sz="18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p>
                      <a:pPr algn="l"/>
                      <a:r>
                        <a:rPr dirty="0" sz="18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14</a:t>
                      </a:r>
                      <a:endParaRPr b="0" dirty="0" sz="18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9050" marR="19050" marT="19050" marB="19050" anchor="ctr"/>
                </a:tc>
              </a:tr>
              <a:tr h="323680">
                <a:tc>
                  <a:txBody>
                    <a:bodyPr/>
                    <a:p>
                      <a:pPr algn="l"/>
                      <a:r>
                        <a:rPr dirty="0" sz="18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Czech Republic</a:t>
                      </a:r>
                      <a:endParaRPr b="0" dirty="0" sz="18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p>
                      <a:pPr algn="l"/>
                      <a:r>
                        <a:rPr dirty="0" sz="18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14</a:t>
                      </a:r>
                      <a:endParaRPr b="0" dirty="0" sz="18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9050" marR="19050" marT="19050" marB="19050" anchor="ctr"/>
                </a:tc>
              </a:tr>
              <a:tr h="323680">
                <a:tc>
                  <a:txBody>
                    <a:bodyPr/>
                    <a:p>
                      <a:pPr algn="l"/>
                      <a:r>
                        <a:rPr dirty="0" sz="18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India</a:t>
                      </a:r>
                      <a:endParaRPr b="0" dirty="0" sz="18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p>
                      <a:pPr algn="l"/>
                      <a:r>
                        <a:rPr dirty="0" sz="18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13</a:t>
                      </a:r>
                      <a:endParaRPr b="0" dirty="0" sz="18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9050" marR="19050" marT="19050" marB="19050" anchor="ctr"/>
                </a:tc>
              </a:tr>
              <a:tr h="323680">
                <a:tc>
                  <a:txBody>
                    <a:bodyPr/>
                    <a:p>
                      <a:pPr algn="l"/>
                      <a:r>
                        <a:rPr dirty="0" sz="18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Sweden</a:t>
                      </a:r>
                      <a:endParaRPr b="0" dirty="0" sz="18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p>
                      <a:pPr algn="l"/>
                      <a:r>
                        <a:rPr dirty="0" sz="18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7</a:t>
                      </a:r>
                      <a:endParaRPr b="0" dirty="0" sz="18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9050" marR="19050" marT="19050" marB="19050" anchor="ctr"/>
                </a:tc>
              </a:tr>
              <a:tr h="323680">
                <a:tc>
                  <a:txBody>
                    <a:bodyPr/>
                    <a:p>
                      <a:pPr algn="l"/>
                      <a:r>
                        <a:rPr dirty="0" sz="18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Spain</a:t>
                      </a:r>
                      <a:endParaRPr b="0" dirty="0" sz="18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p>
                      <a:pPr algn="l"/>
                      <a:r>
                        <a:rPr dirty="0" sz="18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7</a:t>
                      </a:r>
                      <a:endParaRPr b="0" dirty="0" sz="18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9050" marR="19050" marT="19050" marB="19050" anchor="ctr"/>
                </a:tc>
              </a:tr>
              <a:tr h="323680">
                <a:tc>
                  <a:txBody>
                    <a:bodyPr/>
                    <a:p>
                      <a:pPr algn="l"/>
                      <a:r>
                        <a:rPr dirty="0" sz="18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Poland</a:t>
                      </a:r>
                      <a:endParaRPr b="0" dirty="0" sz="18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p>
                      <a:pPr algn="l"/>
                      <a:r>
                        <a:rPr dirty="0" sz="18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7</a:t>
                      </a:r>
                      <a:endParaRPr b="0" dirty="0" sz="18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9050" marR="19050" marT="19050" marB="19050" anchor="ctr"/>
                </a:tc>
              </a:tr>
              <a:tr h="247733">
                <a:tc>
                  <a:txBody>
                    <a:bodyPr/>
                    <a:p>
                      <a:pPr algn="l"/>
                      <a:endParaRPr b="0" dirty="0" sz="9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p>
                      <a:pPr algn="l"/>
                      <a:endParaRPr b="0" dirty="0" sz="900" i="0" lang="en-US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909"/>
          </a:bodyPr>
          <a:p>
            <a:pPr lvl="0"/>
            <a:r>
              <a:rPr dirty="0" sz="2200" lang="en-US" smtClean="0">
                <a:solidFill>
                  <a:schemeClr val="accent1">
                    <a:lumMod val="50000"/>
                  </a:schemeClr>
                </a:solidFill>
              </a:rPr>
              <a:t>q. </a:t>
            </a:r>
            <a:r>
              <a:rPr dirty="0" sz="2700" lang="en-US">
                <a:solidFill>
                  <a:schemeClr val="accent1">
                    <a:lumMod val="50000"/>
                  </a:schemeClr>
                </a:solidFill>
              </a:rPr>
              <a:t>Who are the top 10 most popular artists based on the number of tracks sold?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dirty="0" lang="en-US">
                <a:solidFill>
                  <a:schemeClr val="accent1">
                    <a:lumMod val="50000"/>
                  </a:schemeClr>
                </a:solidFill>
              </a:rPr>
            </a:br>
            <a:endParaRPr dirty="0" sz="2200"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48611" name="Content Placeholder 4"/>
          <p:cNvSpPr>
            <a:spLocks noGrp="1"/>
          </p:cNvSpPr>
          <p:nvPr>
            <p:ph sz="half" idx="1"/>
          </p:nvPr>
        </p:nvSpPr>
        <p:spPr>
          <a:xfrm>
            <a:off x="734096" y="1918953"/>
            <a:ext cx="6046632" cy="4378816"/>
          </a:xfrm>
        </p:spPr>
        <p:txBody>
          <a:bodyPr>
            <a:normAutofit/>
          </a:bodyPr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SELECT </a:t>
            </a: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artists.Name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, </a:t>
            </a:r>
            <a:endParaRPr dirty="0" lang="en-US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COUNT(</a:t>
            </a:r>
            <a:r>
              <a:rPr dirty="0" lang="en-US" err="1" smtClean="0">
                <a:solidFill>
                  <a:schemeClr val="accent1">
                    <a:lumMod val="50000"/>
                  </a:schemeClr>
                </a:solidFill>
              </a:rPr>
              <a:t>invoice_items.Quantity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AS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artist_sales </a:t>
            </a:r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FROM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artists</a:t>
            </a: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JOIN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albums </a:t>
            </a:r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ON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artists.ArtistId=</a:t>
            </a:r>
            <a:r>
              <a:rPr dirty="0" lang="en-US" err="1">
                <a:solidFill>
                  <a:schemeClr val="accent1">
                    <a:lumMod val="50000"/>
                  </a:schemeClr>
                </a:solidFill>
              </a:rPr>
              <a:t>albums.ArtistId</a:t>
            </a:r>
            <a:endParaRPr dirty="0" lang="en-US">
              <a:solidFill>
                <a:schemeClr val="accent1">
                  <a:lumMod val="50000"/>
                </a:schemeClr>
              </a:solidFill>
            </a:endParaRP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JOIN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tracks </a:t>
            </a:r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ON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tracks.AlbumId=</a:t>
            </a:r>
            <a:r>
              <a:rPr dirty="0" lang="en-US" err="1">
                <a:solidFill>
                  <a:schemeClr val="accent1">
                    <a:lumMod val="50000"/>
                  </a:schemeClr>
                </a:solidFill>
              </a:rPr>
              <a:t>albums.AlbumId</a:t>
            </a:r>
            <a:endParaRPr dirty="0" lang="en-US">
              <a:solidFill>
                <a:schemeClr val="accent1">
                  <a:lumMod val="50000"/>
                </a:schemeClr>
              </a:solidFill>
            </a:endParaRP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JOIN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invoice_items </a:t>
            </a:r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ON </a:t>
            </a:r>
            <a:r>
              <a:rPr dirty="0" lang="en-US" err="1">
                <a:solidFill>
                  <a:schemeClr val="accent1">
                    <a:lumMod val="50000"/>
                  </a:schemeClr>
                </a:solidFill>
              </a:rPr>
              <a:t>invoice_items.TrackId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=tracks.TrackId</a:t>
            </a: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GROUP BY artists.Name</a:t>
            </a:r>
            <a:endParaRPr dirty="0" lang="en-US">
              <a:solidFill>
                <a:schemeClr val="accent1">
                  <a:lumMod val="50000"/>
                </a:schemeClr>
              </a:solidFill>
            </a:endParaRP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ORDER BY artist_sales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DESC</a:t>
            </a: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LIMIT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10;</a:t>
            </a:r>
          </a:p>
        </p:txBody>
      </p:sp>
      <p:graphicFrame>
        <p:nvGraphicFramePr>
          <p:cNvPr id="4194307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6607824" y="2084832"/>
          <a:ext cx="4754562" cy="3862596"/>
        </p:xfrm>
        <a:graphic>
          <a:graphicData uri="http://schemas.openxmlformats.org/drawingml/2006/table">
            <a:tbl>
              <a:tblPr/>
              <a:tblGrid>
                <a:gridCol w="2377281"/>
                <a:gridCol w="2377281"/>
              </a:tblGrid>
              <a:tr h="152817">
                <a:tc>
                  <a:txBody>
                    <a:bodyPr/>
                    <a:p>
                      <a:r>
                        <a:rPr b="1" dirty="0" sz="2000"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Name</a:t>
                      </a:r>
                      <a:endParaRPr b="1" dirty="0" sz="2000" lang="en-US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r>
                        <a:rPr b="1" dirty="0" sz="2000" lang="en-US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Artist_sales</a:t>
                      </a:r>
                      <a:endParaRPr b="1" dirty="0" sz="2000" lang="en-US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3181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Iron Maiden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dirty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140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3181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U2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107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3181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Metallica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91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3181">
                <a:tc>
                  <a:txBody>
                    <a:bodyPr/>
                    <a:p>
                      <a:pPr algn="l"/>
                      <a:r>
                        <a:rPr b="0" dirty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Led Zeppelin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87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3181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Os Paralamas Do Sucesso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3181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Deep Purple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3181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Faith No More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42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3181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Lost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3181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Eric Clapton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3181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R.E.M.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dirty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909"/>
          </a:bodyPr>
          <a:p>
            <a:pPr lvl="0"/>
            <a:r>
              <a:rPr dirty="0" sz="2200" lang="en-US" smtClean="0">
                <a:solidFill>
                  <a:schemeClr val="accent1">
                    <a:lumMod val="50000"/>
                  </a:schemeClr>
                </a:solidFill>
              </a:rPr>
              <a:t>q. </a:t>
            </a:r>
            <a:r>
              <a:rPr dirty="0" sz="2700" lang="en-US">
                <a:solidFill>
                  <a:schemeClr val="accent1">
                    <a:lumMod val="50000"/>
                  </a:schemeClr>
                </a:solidFill>
              </a:rPr>
              <a:t>How does the sales performance vary among employees?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dirty="0" lang="en-US">
                <a:solidFill>
                  <a:schemeClr val="accent1">
                    <a:lumMod val="50000"/>
                  </a:schemeClr>
                </a:solidFill>
              </a:rPr>
            </a:br>
            <a:endParaRPr dirty="0" sz="2200"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48613" name="Content Placeholder 4"/>
          <p:cNvSpPr>
            <a:spLocks noGrp="1"/>
          </p:cNvSpPr>
          <p:nvPr>
            <p:ph sz="half" idx="1"/>
          </p:nvPr>
        </p:nvSpPr>
        <p:spPr>
          <a:xfrm>
            <a:off x="734096" y="1918953"/>
            <a:ext cx="4997003" cy="4378816"/>
          </a:xfrm>
        </p:spPr>
        <p:txBody>
          <a:bodyPr>
            <a:normAutofit/>
          </a:bodyPr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SELECT </a:t>
            </a: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customers.supportrepid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, </a:t>
            </a:r>
            <a:endParaRPr dirty="0" lang="en-US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employees.firstname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, </a:t>
            </a:r>
            <a:endParaRPr dirty="0" lang="en-US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employees.lastname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, </a:t>
            </a: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COUNT(</a:t>
            </a:r>
            <a:r>
              <a:rPr dirty="0" lang="en-US" err="1" smtClean="0">
                <a:solidFill>
                  <a:schemeClr val="accent1">
                    <a:lumMod val="50000"/>
                  </a:schemeClr>
                </a:solidFill>
              </a:rPr>
              <a:t>customers.customerid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AS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"Number of Customers" </a:t>
            </a:r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FROM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employees</a:t>
            </a: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JOIN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customers </a:t>
            </a:r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ON employees.employeeid = customers.supportrepid</a:t>
            </a:r>
            <a:endParaRPr dirty="0" lang="en-US">
              <a:solidFill>
                <a:schemeClr val="accent1">
                  <a:lumMod val="50000"/>
                </a:schemeClr>
              </a:solidFill>
            </a:endParaRP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GROUP BY customers.supportrepid</a:t>
            </a:r>
            <a:endParaRPr dirty="0" lang="en-US">
              <a:solidFill>
                <a:schemeClr val="accent1">
                  <a:lumMod val="50000"/>
                </a:schemeClr>
              </a:solidFill>
            </a:endParaRP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ORDER BY "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Number of Customers" </a:t>
            </a:r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DESC;</a:t>
            </a:r>
            <a:endParaRPr dirty="0" lang="en-US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194308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5989639" y="1918952"/>
          <a:ext cx="5524076" cy="3907170"/>
        </p:xfrm>
        <a:graphic>
          <a:graphicData uri="http://schemas.openxmlformats.org/drawingml/2006/table">
            <a:tbl>
              <a:tblPr/>
              <a:tblGrid>
                <a:gridCol w="1518744"/>
                <a:gridCol w="1313645"/>
                <a:gridCol w="1378040"/>
                <a:gridCol w="1313647"/>
              </a:tblGrid>
              <a:tr h="1249251">
                <a:tc>
                  <a:txBody>
                    <a:bodyPr/>
                    <a:p>
                      <a:r>
                        <a:rPr b="1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SupportRepId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r>
                        <a:rPr b="1"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FirstName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r>
                        <a:rPr b="1"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LastName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r>
                        <a:rPr b="1"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Number of Customers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5973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dirty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Jane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Peacock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85973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Margaret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Park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85973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Steve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Johnson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dirty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909"/>
          </a:bodyPr>
          <a:p>
            <a:pPr lvl="0"/>
            <a:r>
              <a:rPr dirty="0" sz="2200" lang="en-US" smtClean="0">
                <a:solidFill>
                  <a:schemeClr val="accent1">
                    <a:lumMod val="50000"/>
                  </a:schemeClr>
                </a:solidFill>
              </a:rPr>
              <a:t>q. </a:t>
            </a:r>
            <a:r>
              <a:rPr dirty="0" sz="2700" lang="en-US">
                <a:solidFill>
                  <a:schemeClr val="accent1">
                    <a:lumMod val="50000"/>
                  </a:schemeClr>
                </a:solidFill>
              </a:rPr>
              <a:t>How have sales for each genre evolved over the years?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dirty="0" lang="en-US">
                <a:solidFill>
                  <a:schemeClr val="accent1">
                    <a:lumMod val="50000"/>
                  </a:schemeClr>
                </a:solidFill>
              </a:rPr>
            </a:br>
            <a:endParaRPr dirty="0" sz="2200"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48615" name="Content Placeholder 4"/>
          <p:cNvSpPr>
            <a:spLocks noGrp="1"/>
          </p:cNvSpPr>
          <p:nvPr>
            <p:ph sz="half" idx="1"/>
          </p:nvPr>
        </p:nvSpPr>
        <p:spPr>
          <a:xfrm>
            <a:off x="734096" y="1918953"/>
            <a:ext cx="4997003" cy="4378816"/>
          </a:xfrm>
        </p:spPr>
        <p:txBody>
          <a:bodyPr>
            <a:normAutofit/>
          </a:bodyPr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SELECT </a:t>
            </a: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tracks.GenreId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, </a:t>
            </a:r>
            <a:endParaRPr dirty="0" lang="en-US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genres.Name AS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"Genre Name", </a:t>
            </a: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STRFTIME('%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Y', invoicedate) </a:t>
            </a:r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AS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InvoiceYear, count(</a:t>
            </a:r>
            <a:r>
              <a:rPr dirty="0" lang="en-US" err="1">
                <a:solidFill>
                  <a:schemeClr val="accent1">
                    <a:lumMod val="50000"/>
                  </a:schemeClr>
                </a:solidFill>
              </a:rPr>
              <a:t>invoice_items.Quantity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AS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"Total Sales" </a:t>
            </a:r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FROM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tracks </a:t>
            </a: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JOIN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invoice_items </a:t>
            </a:r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ON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tracks.TrackId = invoice_items.TrackId</a:t>
            </a: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JOIN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genres </a:t>
            </a:r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ON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tracks.GenreId = genres.GenreId</a:t>
            </a: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JOIN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invoices </a:t>
            </a:r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ON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invoices.InvoiceId = invoice_items.InvoiceId</a:t>
            </a: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GROUP BY genres.Name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, InvoiceYear;</a:t>
            </a:r>
          </a:p>
        </p:txBody>
      </p:sp>
      <p:graphicFrame>
        <p:nvGraphicFramePr>
          <p:cNvPr id="4194309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5657558" y="1918953"/>
          <a:ext cx="6010700" cy="4275783"/>
        </p:xfrm>
        <a:graphic>
          <a:graphicData uri="http://schemas.openxmlformats.org/drawingml/2006/table">
            <a:tbl>
              <a:tblPr/>
              <a:tblGrid>
                <a:gridCol w="1013698"/>
                <a:gridCol w="2086378"/>
                <a:gridCol w="1506828"/>
                <a:gridCol w="1403796"/>
              </a:tblGrid>
              <a:tr h="327306">
                <a:tc>
                  <a:txBody>
                    <a:bodyPr/>
                    <a:p>
                      <a:r>
                        <a:rPr b="1" dirty="0" sz="2000" lang="en-US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GenreId</a:t>
                      </a:r>
                      <a:endParaRPr b="1" dirty="0" sz="2000" lang="en-US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r>
                        <a:rPr b="1"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Genre Name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r>
                        <a:rPr b="1"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InvoiceYear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r>
                        <a:rPr b="1"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Total Sales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306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Alternative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2010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6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Alternative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2011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6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Alternative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2012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1467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Alternative &amp; Punk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2009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63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1467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Alternative &amp; Punk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2010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1467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Alternative &amp; Punk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2011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1467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Alternative &amp; Punk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2012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1467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Alternative &amp; Punk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2013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56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6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Blues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2009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6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Blues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2010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6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Blues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2011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6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Blues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2012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dirty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4155" marR="4155" marT="4155" marB="41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/>
            <a:r>
              <a:rPr dirty="0" sz="2200" lang="en-US" smtClean="0">
                <a:solidFill>
                  <a:schemeClr val="accent1">
                    <a:lumMod val="50000"/>
                  </a:schemeClr>
                </a:solidFill>
              </a:rPr>
              <a:t>q. </a:t>
            </a:r>
            <a:r>
              <a:rPr dirty="0" sz="2700" lang="en-US">
                <a:solidFill>
                  <a:schemeClr val="accent1">
                    <a:lumMod val="50000"/>
                  </a:schemeClr>
                </a:solidFill>
              </a:rPr>
              <a:t>What are the purchasing habits of customers in terms of the number of tracks per purchase? </a:t>
            </a:r>
            <a:r>
              <a:rPr dirty="0" sz="2700" lang="en-US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dirty="0" sz="2700" lang="en-US">
                <a:solidFill>
                  <a:schemeClr val="accent1">
                    <a:lumMod val="50000"/>
                  </a:schemeClr>
                </a:solidFill>
              </a:rPr>
              <a:t>number of tracks customers buy per purchase</a:t>
            </a:r>
            <a:r>
              <a:rPr dirty="0" sz="2700" lang="en-US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dirty="0" lang="en-US">
                <a:solidFill>
                  <a:schemeClr val="accent1">
                    <a:lumMod val="50000"/>
                  </a:schemeClr>
                </a:solidFill>
              </a:rPr>
            </a:br>
            <a:endParaRPr dirty="0" sz="2200"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48617" name="Content Placeholder 4"/>
          <p:cNvSpPr>
            <a:spLocks noGrp="1"/>
          </p:cNvSpPr>
          <p:nvPr>
            <p:ph sz="half" idx="1"/>
          </p:nvPr>
        </p:nvSpPr>
        <p:spPr>
          <a:xfrm>
            <a:off x="734096" y="1918953"/>
            <a:ext cx="4997003" cy="4378816"/>
          </a:xfrm>
        </p:spPr>
        <p:txBody>
          <a:bodyPr>
            <a:normAutofit/>
          </a:bodyPr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SELECT </a:t>
            </a: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invoices.CustomerId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, </a:t>
            </a:r>
            <a:endParaRPr dirty="0" lang="en-US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invoices.InvoiceId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, </a:t>
            </a:r>
            <a:endParaRPr dirty="0" lang="en-US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COUNT (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invoice_items.TrackId) </a:t>
            </a:r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AS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"Number Of Tracks per purchase" </a:t>
            </a:r>
            <a:endParaRPr dirty="0" lang="en-US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FROM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invoices </a:t>
            </a: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JOIN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invoice_items </a:t>
            </a:r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ON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invoices.InvoiceId = invoice_items.InvoiceId</a:t>
            </a:r>
          </a:p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</a:rPr>
              <a:t>GROUP BY </a:t>
            </a:r>
            <a:r>
              <a:rPr dirty="0" lang="en-US">
                <a:solidFill>
                  <a:schemeClr val="accent1">
                    <a:lumMod val="50000"/>
                  </a:schemeClr>
                </a:solidFill>
              </a:rPr>
              <a:t>invoices.CustomerId, invoices.InvoiceId;</a:t>
            </a:r>
          </a:p>
        </p:txBody>
      </p:sp>
      <p:graphicFrame>
        <p:nvGraphicFramePr>
          <p:cNvPr id="4194310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5884164" y="1918953"/>
          <a:ext cx="4754562" cy="4167396"/>
        </p:xfrm>
        <a:graphic>
          <a:graphicData uri="http://schemas.openxmlformats.org/drawingml/2006/table">
            <a:tbl>
              <a:tblPr/>
              <a:tblGrid>
                <a:gridCol w="1584854"/>
                <a:gridCol w="1262858"/>
                <a:gridCol w="1906850"/>
              </a:tblGrid>
              <a:tr h="152817">
                <a:tc>
                  <a:txBody>
                    <a:bodyPr/>
                    <a:p>
                      <a:r>
                        <a:rPr b="1"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CustomerId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r>
                        <a:rPr b="1"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InvoiceId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r>
                        <a:rPr b="1" dirty="0" sz="200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Number Of Tracks per purchase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3181">
                <a:tc>
                  <a:txBody>
                    <a:bodyPr/>
                    <a:p>
                      <a:pPr algn="l"/>
                      <a:r>
                        <a:rPr b="0" dirty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98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3181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121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3181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143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3181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195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3181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316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3181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327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3181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382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3181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3181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3181"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67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b="0" dirty="0" sz="2000" i="0" lang="en-US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318" marR="9318" marT="9318" marB="9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ctr" blurRad="50800" dir="54000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algn="ctr" blurRad="76200" dir="5400000" dist="254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" rig="fla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algn="tl" flip="none" sx="40000" sy="4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Chinook music store analysis</dc:title>
  <dc:creator>Eloho Navwojah-Ariko</dc:creator>
  <cp:lastModifiedBy>Eloho Navwojah-Ariko</cp:lastModifiedBy>
  <dcterms:created xsi:type="dcterms:W3CDTF">2024-10-20T12:23:32Z</dcterms:created>
  <dcterms:modified xsi:type="dcterms:W3CDTF">2024-10-20T16:20:50Z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73cf5946635e4dc99a97ad3394e597e3</vt:lpwstr>
  </property>
</Properties>
</file>