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E6"/>
    <a:srgbClr val="D4E1E8"/>
    <a:srgbClr val="829C78"/>
    <a:srgbClr val="618677"/>
    <a:srgbClr val="436D7C"/>
    <a:srgbClr val="34576E"/>
    <a:srgbClr val="192A39"/>
    <a:srgbClr val="101924"/>
    <a:srgbClr val="3B6279"/>
    <a:srgbClr val="315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6584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2F0F7-0ACF-024F-89A7-788546BD4D9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B048-62A1-424B-820D-DFABAF9F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8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3.emf"/><Relationship Id="rId6" Type="http://schemas.openxmlformats.org/officeDocument/2006/relationships/image" Target="../media/image4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4.emf"/><Relationship Id="rId4" Type="http://schemas.openxmlformats.org/officeDocument/2006/relationships/image" Target="../media/image6.emf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83000">
              <a:srgbClr val="618677"/>
            </a:gs>
            <a:gs pos="69000">
              <a:srgbClr val="436D7C"/>
            </a:gs>
            <a:gs pos="56000">
              <a:srgbClr val="34576E"/>
            </a:gs>
            <a:gs pos="19000">
              <a:srgbClr val="192A39"/>
            </a:gs>
            <a:gs pos="0">
              <a:srgbClr val="101924"/>
            </a:gs>
            <a:gs pos="100000">
              <a:srgbClr val="829C7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3D92-3C16-A826-DA9D-41FAE831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47" y="1273844"/>
            <a:ext cx="9144000" cy="2387600"/>
          </a:xfrm>
        </p:spPr>
        <p:txBody>
          <a:bodyPr anchor="t">
            <a:normAutofit/>
          </a:bodyPr>
          <a:lstStyle>
            <a:lvl1pPr algn="l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F4E63-5389-F188-E647-F6066E77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702" y="3810841"/>
            <a:ext cx="9141848" cy="11003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234F6C-67CA-BDF3-687A-AF2D20A7C3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550" y="5038275"/>
            <a:ext cx="9144000" cy="46967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MM/DD/YYYY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313831-3B72-E8ED-74E1-7EB86D6B20B5}"/>
              </a:ext>
            </a:extLst>
          </p:cNvPr>
          <p:cNvCxnSpPr>
            <a:cxnSpLocks/>
          </p:cNvCxnSpPr>
          <p:nvPr userDrawn="1"/>
        </p:nvCxnSpPr>
        <p:spPr>
          <a:xfrm>
            <a:off x="243341" y="6271022"/>
            <a:ext cx="1170531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937D41C-19CC-3B27-F735-1EB48FD13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EBF6E97-0A5C-B989-0E07-5C023C7B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82-5B81-5809-A088-A26721B5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14" y="1612900"/>
            <a:ext cx="3516633" cy="446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9921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9EC8C6-95A1-43E4-87D0-8335D0D48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13304" y="1676400"/>
            <a:ext cx="3527025" cy="43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2CDB676-21BE-6802-9A36-30EEDBE03A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7577" y="877910"/>
            <a:ext cx="3516633" cy="566918"/>
          </a:xfrm>
        </p:spPr>
        <p:txBody>
          <a:bodyPr lIns="0" tIns="91440" rIns="0" bIns="9144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+mj-lt"/>
              <a:buNone/>
              <a:tabLst/>
              <a:defRPr sz="2800" b="1" i="0" cap="none" baseline="0">
                <a:solidFill>
                  <a:schemeClr val="tx1"/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9EEEEC-16A5-DA1F-3209-503EDCDF45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1634" y="877910"/>
            <a:ext cx="3527026" cy="566918"/>
          </a:xfrm>
        </p:spPr>
        <p:txBody>
          <a:bodyPr lIns="0" tIns="91440" rIns="0" bIns="9144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+mj-lt"/>
              <a:buNone/>
              <a:tabLst/>
              <a:defRPr sz="2800" b="1" i="0" cap="none" baseline="0">
                <a:solidFill>
                  <a:schemeClr val="tx1"/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E581904-A7B5-0E23-5380-AA724C3E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0"/>
            <a:ext cx="11844618" cy="622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8AA9B8-A863-A548-402E-2BEB070EB91A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33835" y="1612900"/>
            <a:ext cx="3516633" cy="446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EB71C4B-3DCB-4F19-A561-18AF154D55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33835" y="863034"/>
            <a:ext cx="3516633" cy="566918"/>
          </a:xfrm>
        </p:spPr>
        <p:txBody>
          <a:bodyPr lIns="0" tIns="91440" rIns="0" bIns="9144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+mj-lt"/>
              <a:buNone/>
              <a:tabLst/>
              <a:defRPr sz="2800" b="1" i="0" cap="none" baseline="0">
                <a:solidFill>
                  <a:schemeClr val="tx1"/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77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82-5B81-5809-A088-A26721B5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82" y="877330"/>
            <a:ext cx="5578856" cy="2490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FC35E-8A8F-B40D-398B-4895AC3D8B3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9311" y="3576160"/>
            <a:ext cx="5578856" cy="2490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B09924-A446-B224-2B79-DC8AA17CF86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3974" y="879259"/>
            <a:ext cx="5578856" cy="2490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FEF27F-0F6F-464C-E5DC-EF92F0F0866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5903" y="3578089"/>
            <a:ext cx="5578856" cy="2490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86D60-054F-A2DD-B178-D0CBEC75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CAFDAF2-845A-1187-54CA-B049FBBD0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44A3E7-CDE5-8179-D02A-036C6BFB3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9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 EXPLAINER OVERVEI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EC2EF-4184-B828-8BA3-BC520835938D}"/>
              </a:ext>
            </a:extLst>
          </p:cNvPr>
          <p:cNvSpPr txBox="1"/>
          <p:nvPr userDrawn="1"/>
        </p:nvSpPr>
        <p:spPr>
          <a:xfrm>
            <a:off x="4164408" y="878735"/>
            <a:ext cx="7639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6"/>
                </a:solidFill>
                <a:effectLst/>
                <a:latin typeface="-apple-system"/>
              </a:rPr>
              <a:t>The following slides contain definitions of metrics that are valuable in the context of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-apple-system"/>
              </a:rPr>
              <a:t>testing and evaluation (T&amp;E) for artificial intelligence (AI) models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-apple-system"/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These metrics allow you to evaluate the quality of a model’s performance.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ts val="2360"/>
              </a:lnSpc>
            </a:pPr>
            <a:r>
              <a:rPr lang="en-US" dirty="0">
                <a:solidFill>
                  <a:schemeClr val="accent6"/>
                </a:solidFill>
              </a:rPr>
              <a:t>While these metrics serve as a good approximation of performance, high metric scores do not necessarily indicate that your model is truly “good”. Each metric has its limitations; understanding your specific model and data are important.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82B457-5421-58BD-77C7-68C8D80AFA8D}"/>
              </a:ext>
            </a:extLst>
          </p:cNvPr>
          <p:cNvSpPr txBox="1">
            <a:spLocks/>
          </p:cNvSpPr>
          <p:nvPr userDrawn="1"/>
        </p:nvSpPr>
        <p:spPr>
          <a:xfrm>
            <a:off x="775583" y="1165702"/>
            <a:ext cx="2411565" cy="9691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C0033-594C-5901-5612-BCE387344BB8}"/>
              </a:ext>
            </a:extLst>
          </p:cNvPr>
          <p:cNvSpPr/>
          <p:nvPr userDrawn="1"/>
        </p:nvSpPr>
        <p:spPr>
          <a:xfrm flipV="1">
            <a:off x="775583" y="1970917"/>
            <a:ext cx="2245914" cy="64008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E5E30-F667-D11E-F3EF-5328D25BA8FF}"/>
              </a:ext>
            </a:extLst>
          </p:cNvPr>
          <p:cNvSpPr/>
          <p:nvPr userDrawn="1"/>
        </p:nvSpPr>
        <p:spPr>
          <a:xfrm flipV="1">
            <a:off x="775583" y="870210"/>
            <a:ext cx="2245914" cy="64008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3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PFUL 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D61567-A1A6-D783-D06B-CE4FD4B3FAB7}"/>
              </a:ext>
            </a:extLst>
          </p:cNvPr>
          <p:cNvSpPr txBox="1"/>
          <p:nvPr userDrawn="1"/>
        </p:nvSpPr>
        <p:spPr>
          <a:xfrm>
            <a:off x="337931" y="1509588"/>
            <a:ext cx="11467626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Imagine you have a model that </a:t>
            </a:r>
            <a:r>
              <a:rPr lang="en-US" sz="2100" b="1" dirty="0">
                <a:solidFill>
                  <a:schemeClr val="accent1"/>
                </a:solidFill>
              </a:rPr>
              <a:t>classifies animals as CAT </a:t>
            </a:r>
            <a:r>
              <a:rPr lang="en-US" sz="2100" b="0" dirty="0">
                <a:solidFill>
                  <a:schemeClr val="accent1"/>
                </a:solidFill>
              </a:rPr>
              <a:t>or</a:t>
            </a:r>
            <a:r>
              <a:rPr lang="en-US" sz="2100" b="1" dirty="0">
                <a:solidFill>
                  <a:schemeClr val="accent1"/>
                </a:solidFill>
              </a:rPr>
              <a:t> NOT CAT. </a:t>
            </a:r>
            <a:br>
              <a:rPr lang="en-US" sz="2100" dirty="0">
                <a:solidFill>
                  <a:schemeClr val="accent1"/>
                </a:solidFill>
              </a:rPr>
            </a:br>
            <a:r>
              <a:rPr lang="en-US" sz="2100" b="0" i="0" dirty="0">
                <a:solidFill>
                  <a:schemeClr val="accent1"/>
                </a:solidFill>
                <a:effectLst/>
                <a:latin typeface="-apple-system"/>
              </a:rPr>
              <a:t>Your training data might consist of images containing </a:t>
            </a:r>
            <a:r>
              <a:rPr lang="en-US" sz="2100" b="0" i="1" dirty="0">
                <a:solidFill>
                  <a:schemeClr val="accent1"/>
                </a:solidFill>
                <a:effectLst/>
                <a:latin typeface="-apple-system"/>
              </a:rPr>
              <a:t>true instances </a:t>
            </a:r>
            <a:r>
              <a:rPr lang="en-US" sz="2100" b="0" i="0" dirty="0">
                <a:solidFill>
                  <a:schemeClr val="accent1"/>
                </a:solidFill>
                <a:effectLst/>
                <a:latin typeface="-apple-system"/>
              </a:rPr>
              <a:t>of cats and </a:t>
            </a:r>
            <a:r>
              <a:rPr lang="en-US" sz="2100" b="0" i="1" dirty="0">
                <a:solidFill>
                  <a:schemeClr val="accent1"/>
                </a:solidFill>
                <a:effectLst/>
                <a:latin typeface="-apple-system"/>
              </a:rPr>
              <a:t>false instances </a:t>
            </a:r>
            <a:r>
              <a:rPr lang="en-US" sz="2100" b="0" i="0" dirty="0">
                <a:solidFill>
                  <a:schemeClr val="accent1"/>
                </a:solidFill>
                <a:effectLst/>
                <a:latin typeface="-apple-system"/>
              </a:rPr>
              <a:t>of cats. 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solidFill>
                  <a:schemeClr val="tx2"/>
                </a:solidFill>
              </a:rPr>
              <a:t>Results of the classification model can be split into four types: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1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Using these base definitions, we can calculate metrics for model performance.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812CF-4DB3-45F2-B678-FE54462FEB94}"/>
              </a:ext>
            </a:extLst>
          </p:cNvPr>
          <p:cNvSpPr/>
          <p:nvPr userDrawn="1"/>
        </p:nvSpPr>
        <p:spPr>
          <a:xfrm>
            <a:off x="8950352" y="3033186"/>
            <a:ext cx="2696640" cy="238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bIns="118872" rtlCol="0" anchor="b"/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False Negative</a:t>
            </a:r>
          </a:p>
          <a:p>
            <a:pPr algn="l"/>
            <a:r>
              <a:rPr lang="en-US" sz="1400" b="0" i="0" dirty="0">
                <a:solidFill>
                  <a:schemeClr val="tx2"/>
                </a:solidFill>
              </a:rPr>
              <a:t>A </a:t>
            </a:r>
            <a:r>
              <a:rPr lang="en-US" sz="1400" b="0" i="1" dirty="0">
                <a:solidFill>
                  <a:schemeClr val="tx2"/>
                </a:solidFill>
              </a:rPr>
              <a:t>true instance </a:t>
            </a:r>
            <a:r>
              <a:rPr lang="en-US" sz="1400" b="0" i="0" dirty="0">
                <a:solidFill>
                  <a:schemeClr val="tx2"/>
                </a:solidFill>
              </a:rPr>
              <a:t>of a cat was </a:t>
            </a:r>
            <a:r>
              <a:rPr lang="en-US" sz="1400" b="0" i="1" dirty="0">
                <a:solidFill>
                  <a:schemeClr val="accent1"/>
                </a:solidFill>
              </a:rPr>
              <a:t>incorrectly </a:t>
            </a:r>
            <a:r>
              <a:rPr lang="en-US" sz="1400" b="0" i="0" dirty="0">
                <a:solidFill>
                  <a:schemeClr val="tx2"/>
                </a:solidFill>
              </a:rPr>
              <a:t>classified as </a:t>
            </a:r>
            <a:r>
              <a:rPr lang="en-US" sz="1400" b="0" i="1" dirty="0">
                <a:solidFill>
                  <a:schemeClr val="accent1"/>
                </a:solidFill>
              </a:rPr>
              <a:t>NOT CAT.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348E5-75F1-92A3-ED05-396E7CEA7BAB}"/>
              </a:ext>
            </a:extLst>
          </p:cNvPr>
          <p:cNvSpPr/>
          <p:nvPr userDrawn="1"/>
        </p:nvSpPr>
        <p:spPr>
          <a:xfrm>
            <a:off x="6130598" y="3038830"/>
            <a:ext cx="2677280" cy="2381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bIns="118872" rtlCol="0" anchor="b"/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True Negative</a:t>
            </a:r>
          </a:p>
          <a:p>
            <a:pPr algn="l"/>
            <a:r>
              <a:rPr lang="en-US" sz="1400" b="0" i="0" dirty="0">
                <a:solidFill>
                  <a:schemeClr val="tx2"/>
                </a:solidFill>
              </a:rPr>
              <a:t>A </a:t>
            </a:r>
            <a:r>
              <a:rPr lang="en-US" sz="1400" b="0" i="1" dirty="0">
                <a:solidFill>
                  <a:schemeClr val="tx2"/>
                </a:solidFill>
              </a:rPr>
              <a:t>false instance </a:t>
            </a:r>
            <a:r>
              <a:rPr lang="en-US" sz="1400" b="0" i="0" dirty="0">
                <a:solidFill>
                  <a:schemeClr val="tx2"/>
                </a:solidFill>
              </a:rPr>
              <a:t>of a cat was </a:t>
            </a:r>
            <a:r>
              <a:rPr lang="en-US" sz="1400" b="0" i="1" dirty="0">
                <a:solidFill>
                  <a:schemeClr val="accent2"/>
                </a:solidFill>
              </a:rPr>
              <a:t>correctly </a:t>
            </a:r>
            <a:r>
              <a:rPr lang="en-US" sz="1400" b="0" i="0" dirty="0">
                <a:solidFill>
                  <a:schemeClr val="tx2"/>
                </a:solidFill>
              </a:rPr>
              <a:t>classified as </a:t>
            </a:r>
            <a:r>
              <a:rPr lang="en-US" sz="1400" b="0" i="1" dirty="0">
                <a:solidFill>
                  <a:schemeClr val="accent1"/>
                </a:solidFill>
              </a:rPr>
              <a:t>NOT CAT.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3A842-89BC-BF69-7C26-A52082FA63DD}"/>
              </a:ext>
            </a:extLst>
          </p:cNvPr>
          <p:cNvSpPr/>
          <p:nvPr userDrawn="1"/>
        </p:nvSpPr>
        <p:spPr>
          <a:xfrm>
            <a:off x="506186" y="3038830"/>
            <a:ext cx="2677280" cy="2381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bIns="118872" rtlCol="0" anchor="b"/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True Positive</a:t>
            </a:r>
          </a:p>
          <a:p>
            <a:pPr algn="l"/>
            <a:r>
              <a:rPr lang="en-US" sz="1400" b="0" i="0" dirty="0">
                <a:solidFill>
                  <a:schemeClr val="tx2"/>
                </a:solidFill>
              </a:rPr>
              <a:t>A </a:t>
            </a:r>
            <a:r>
              <a:rPr lang="en-US" sz="1400" b="0" i="1" dirty="0">
                <a:solidFill>
                  <a:schemeClr val="tx2"/>
                </a:solidFill>
              </a:rPr>
              <a:t>true instance </a:t>
            </a:r>
            <a:r>
              <a:rPr lang="en-US" sz="1400" b="0" i="0" dirty="0">
                <a:solidFill>
                  <a:schemeClr val="tx2"/>
                </a:solidFill>
              </a:rPr>
              <a:t>of a cat was </a:t>
            </a:r>
            <a:r>
              <a:rPr lang="en-US" sz="1400" b="0" i="1" dirty="0">
                <a:solidFill>
                  <a:schemeClr val="accent2"/>
                </a:solidFill>
              </a:rPr>
              <a:t>correctly </a:t>
            </a:r>
            <a:r>
              <a:rPr lang="en-US" sz="1400" b="0" i="0" dirty="0">
                <a:solidFill>
                  <a:schemeClr val="tx2"/>
                </a:solidFill>
              </a:rPr>
              <a:t>classified as </a:t>
            </a:r>
            <a:r>
              <a:rPr lang="en-US" sz="1400" b="0" i="1" dirty="0">
                <a:solidFill>
                  <a:schemeClr val="accent2"/>
                </a:solidFill>
              </a:rPr>
              <a:t>CAT</a:t>
            </a:r>
            <a:r>
              <a:rPr lang="en-US" sz="1400" b="0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9150FF-11D3-C9C9-69EA-BF60C71220CE}"/>
              </a:ext>
            </a:extLst>
          </p:cNvPr>
          <p:cNvSpPr/>
          <p:nvPr userDrawn="1"/>
        </p:nvSpPr>
        <p:spPr>
          <a:xfrm>
            <a:off x="3317425" y="3033186"/>
            <a:ext cx="2677280" cy="238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bIns="118872" rtlCol="0" anchor="b"/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False Positive</a:t>
            </a:r>
          </a:p>
          <a:p>
            <a:pPr algn="l"/>
            <a:r>
              <a:rPr lang="en-US" sz="1400" b="0" i="0" dirty="0">
                <a:solidFill>
                  <a:schemeClr val="tx2"/>
                </a:solidFill>
              </a:rPr>
              <a:t>A </a:t>
            </a:r>
            <a:r>
              <a:rPr lang="en-US" sz="1400" b="0" i="1" dirty="0">
                <a:solidFill>
                  <a:schemeClr val="tx2"/>
                </a:solidFill>
              </a:rPr>
              <a:t>false instance </a:t>
            </a:r>
            <a:r>
              <a:rPr lang="en-US" sz="1400" b="0" i="0" dirty="0">
                <a:solidFill>
                  <a:schemeClr val="tx2"/>
                </a:solidFill>
              </a:rPr>
              <a:t>of a cat was </a:t>
            </a:r>
            <a:r>
              <a:rPr lang="en-US" sz="1400" b="0" i="1" dirty="0">
                <a:solidFill>
                  <a:schemeClr val="accent1"/>
                </a:solidFill>
              </a:rPr>
              <a:t>incorrectly </a:t>
            </a:r>
            <a:r>
              <a:rPr lang="en-US" sz="1400" b="0" i="0" dirty="0">
                <a:solidFill>
                  <a:schemeClr val="tx2"/>
                </a:solidFill>
              </a:rPr>
              <a:t>classified as </a:t>
            </a:r>
            <a:r>
              <a:rPr lang="en-US" sz="1400" b="0" i="1" dirty="0">
                <a:solidFill>
                  <a:schemeClr val="accent2"/>
                </a:solidFill>
              </a:rPr>
              <a:t>CAT</a:t>
            </a:r>
            <a:r>
              <a:rPr lang="en-US" sz="1400" b="0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0FDEA9-46E0-0B4A-30D6-B299FA7ED59E}"/>
              </a:ext>
            </a:extLst>
          </p:cNvPr>
          <p:cNvSpPr txBox="1"/>
          <p:nvPr userDrawn="1"/>
        </p:nvSpPr>
        <p:spPr>
          <a:xfrm>
            <a:off x="447772" y="877654"/>
            <a:ext cx="4744453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chemeClr val="tx1"/>
                </a:solidFill>
              </a:rPr>
              <a:t>Helpful Definitions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A27920-BEDF-58AC-8082-88D4F07115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820380" y="3328742"/>
            <a:ext cx="1185015" cy="920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4D67D5-0170-0982-0EF2-25B1CD187F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9357" y="3401122"/>
            <a:ext cx="910851" cy="8531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30D4EBB-55D8-1986-51E8-FE60934F51B9}"/>
              </a:ext>
            </a:extLst>
          </p:cNvPr>
          <p:cNvSpPr/>
          <p:nvPr userDrawn="1"/>
        </p:nvSpPr>
        <p:spPr>
          <a:xfrm>
            <a:off x="657727" y="3179036"/>
            <a:ext cx="2333302" cy="1187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3C403-DA5B-4C15-7800-12AB89EE54A5}"/>
              </a:ext>
            </a:extLst>
          </p:cNvPr>
          <p:cNvSpPr/>
          <p:nvPr userDrawn="1"/>
        </p:nvSpPr>
        <p:spPr>
          <a:xfrm>
            <a:off x="657726" y="3168316"/>
            <a:ext cx="681790" cy="320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EFD1A8-0392-67F4-3342-2AC0A8A8E4E4}"/>
              </a:ext>
            </a:extLst>
          </p:cNvPr>
          <p:cNvSpPr/>
          <p:nvPr userDrawn="1"/>
        </p:nvSpPr>
        <p:spPr>
          <a:xfrm>
            <a:off x="6272696" y="3179034"/>
            <a:ext cx="2333302" cy="1187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6C38D-4596-81DB-EA5C-133A3222DACD}"/>
              </a:ext>
            </a:extLst>
          </p:cNvPr>
          <p:cNvSpPr/>
          <p:nvPr userDrawn="1"/>
        </p:nvSpPr>
        <p:spPr>
          <a:xfrm>
            <a:off x="6272695" y="3168314"/>
            <a:ext cx="1012688" cy="320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NOT CAT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17854B-1EB6-1DEC-C664-CEBB584AEFC4}"/>
              </a:ext>
            </a:extLst>
          </p:cNvPr>
          <p:cNvSpPr/>
          <p:nvPr userDrawn="1"/>
        </p:nvSpPr>
        <p:spPr>
          <a:xfrm>
            <a:off x="3480659" y="3179036"/>
            <a:ext cx="2333302" cy="11878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423374-6B38-99F1-B7CE-DF5706E37358}"/>
              </a:ext>
            </a:extLst>
          </p:cNvPr>
          <p:cNvSpPr/>
          <p:nvPr userDrawn="1"/>
        </p:nvSpPr>
        <p:spPr>
          <a:xfrm>
            <a:off x="3480658" y="3168316"/>
            <a:ext cx="681790" cy="320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D5E8E9-3156-4F94-CCEB-78E9B8511B99}"/>
              </a:ext>
            </a:extLst>
          </p:cNvPr>
          <p:cNvSpPr/>
          <p:nvPr userDrawn="1"/>
        </p:nvSpPr>
        <p:spPr>
          <a:xfrm>
            <a:off x="9126444" y="3179036"/>
            <a:ext cx="2333302" cy="11878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E3AE9B-68E1-C004-B8A6-5227542DE948}"/>
              </a:ext>
            </a:extLst>
          </p:cNvPr>
          <p:cNvSpPr/>
          <p:nvPr userDrawn="1"/>
        </p:nvSpPr>
        <p:spPr>
          <a:xfrm>
            <a:off x="9116610" y="3168316"/>
            <a:ext cx="1005895" cy="320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NOT CAT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19877F-DB4C-EE85-C104-76516DC3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3609" y="3375174"/>
            <a:ext cx="910851" cy="8531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DA9CFE-1FA3-E012-B609-4B835612C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022537" y="3328744"/>
            <a:ext cx="1185015" cy="9200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889A6E-E6F5-3E63-072E-7B20342F8542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0644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USION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7A9E07-3C40-E3BC-B6CF-10D843F6A9F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4409711"/>
              </p:ext>
            </p:extLst>
          </p:nvPr>
        </p:nvGraphicFramePr>
        <p:xfrm>
          <a:off x="527901" y="1050430"/>
          <a:ext cx="5110899" cy="47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44">
                  <a:extLst>
                    <a:ext uri="{9D8B030D-6E8A-4147-A177-3AD203B41FA5}">
                      <a16:colId xmlns:a16="http://schemas.microsoft.com/office/drawing/2014/main" val="3254711009"/>
                    </a:ext>
                  </a:extLst>
                </a:gridCol>
                <a:gridCol w="131270">
                  <a:extLst>
                    <a:ext uri="{9D8B030D-6E8A-4147-A177-3AD203B41FA5}">
                      <a16:colId xmlns:a16="http://schemas.microsoft.com/office/drawing/2014/main" val="1555790110"/>
                    </a:ext>
                  </a:extLst>
                </a:gridCol>
                <a:gridCol w="437700">
                  <a:extLst>
                    <a:ext uri="{9D8B030D-6E8A-4147-A177-3AD203B41FA5}">
                      <a16:colId xmlns:a16="http://schemas.microsoft.com/office/drawing/2014/main" val="269824396"/>
                    </a:ext>
                  </a:extLst>
                </a:gridCol>
                <a:gridCol w="2137006">
                  <a:extLst>
                    <a:ext uri="{9D8B030D-6E8A-4147-A177-3AD203B41FA5}">
                      <a16:colId xmlns:a16="http://schemas.microsoft.com/office/drawing/2014/main" val="1755844691"/>
                    </a:ext>
                  </a:extLst>
                </a:gridCol>
                <a:gridCol w="2149879">
                  <a:extLst>
                    <a:ext uri="{9D8B030D-6E8A-4147-A177-3AD203B41FA5}">
                      <a16:colId xmlns:a16="http://schemas.microsoft.com/office/drawing/2014/main" val="86448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2"/>
                          </a:solidFill>
                        </a:rPr>
                        <a:t>TRUE 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93292"/>
                  </a:ext>
                </a:extLst>
              </a:tr>
              <a:tr h="340103"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66953"/>
                  </a:ext>
                </a:extLst>
              </a:tr>
              <a:tr h="19941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solidFill>
                            <a:schemeClr val="tx2"/>
                          </a:solidFill>
                        </a:rPr>
                        <a:t>PREDICTED CLASS</a:t>
                      </a:r>
                    </a:p>
                  </a:txBody>
                  <a:tcPr marL="0" marR="0" marT="0" marB="0" vert="vert27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True Positive</a:t>
                      </a:r>
                    </a:p>
                  </a:txBody>
                  <a:tcPr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False Positive</a:t>
                      </a:r>
                    </a:p>
                  </a:txBody>
                  <a:tcPr marT="0" marB="0" anchor="ctr">
                    <a:solidFill>
                      <a:schemeClr val="accent1">
                        <a:lumMod val="60000"/>
                        <a:lumOff val="40000"/>
                        <a:alpha val="3411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63265"/>
                  </a:ext>
                </a:extLst>
              </a:tr>
              <a:tr h="202375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60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False Negative</a:t>
                      </a:r>
                    </a:p>
                  </a:txBody>
                  <a:tcPr marT="0" marB="0" anchor="ctr">
                    <a:solidFill>
                      <a:schemeClr val="accent1">
                        <a:lumMod val="60000"/>
                        <a:lumOff val="40000"/>
                        <a:alpha val="37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True Negative</a:t>
                      </a:r>
                    </a:p>
                  </a:txBody>
                  <a:tcPr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820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1727D4-E7CC-60EF-F4B4-6FF6AC17DF7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4E3AF-B190-4B8A-7C82-F53EF0FE8640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E4DB4-FCAE-26D0-30D2-2AED8D07B499}"/>
              </a:ext>
            </a:extLst>
          </p:cNvPr>
          <p:cNvSpPr txBox="1"/>
          <p:nvPr userDrawn="1"/>
        </p:nvSpPr>
        <p:spPr>
          <a:xfrm>
            <a:off x="6272690" y="2732832"/>
            <a:ext cx="53375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Raw counts of proportions of classification outcomes, in table format.</a:t>
            </a:r>
            <a:endParaRPr lang="en-US" sz="2000" b="0" i="1" dirty="0">
              <a:solidFill>
                <a:srgbClr val="8888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94DD9-2C11-7CEB-F306-7FEAF6D12C88}"/>
              </a:ext>
            </a:extLst>
          </p:cNvPr>
          <p:cNvSpPr txBox="1"/>
          <p:nvPr userDrawn="1"/>
        </p:nvSpPr>
        <p:spPr>
          <a:xfrm>
            <a:off x="6264877" y="3935319"/>
            <a:ext cx="51572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chemeClr val="tx2"/>
                </a:solidFill>
              </a:rPr>
              <a:t>More true positives and true negatives indicate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a better-performing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1" dirty="0">
                <a:solidFill>
                  <a:srgbClr val="888888"/>
                </a:solidFill>
              </a:rPr>
              <a:t>Provides a complete look at model performance, accounting for all possible predictive outcomes. </a:t>
            </a:r>
          </a:p>
          <a:p>
            <a:pPr>
              <a:spcAft>
                <a:spcPts val="600"/>
              </a:spcAft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1D79C-D94E-D432-D685-A56FEE46D7C2}"/>
              </a:ext>
            </a:extLst>
          </p:cNvPr>
          <p:cNvSpPr txBox="1"/>
          <p:nvPr userDrawn="1"/>
        </p:nvSpPr>
        <p:spPr>
          <a:xfrm>
            <a:off x="6267173" y="1521647"/>
            <a:ext cx="53969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All </a:t>
            </a:r>
            <a:r>
              <a:rPr lang="en-US" sz="2000" b="1" dirty="0">
                <a:solidFill>
                  <a:schemeClr val="tx2"/>
                </a:solidFill>
              </a:rPr>
              <a:t>true positives, true negatives, false positives, </a:t>
            </a:r>
            <a:r>
              <a:rPr lang="en-US" sz="2000" b="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false negatives</a:t>
            </a:r>
            <a:r>
              <a:rPr lang="en-US" sz="2000" b="0" dirty="0">
                <a:solidFill>
                  <a:schemeClr val="tx2"/>
                </a:solidFill>
              </a:rPr>
              <a:t> as classified by the model. </a:t>
            </a:r>
            <a:endParaRPr lang="en-US" sz="2000" b="0" i="1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0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C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8C8903CE-2482-2E1A-888F-1801D083605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674F4-CEFA-10E6-8C98-4246D01D8FCB}"/>
              </a:ext>
            </a:extLst>
          </p:cNvPr>
          <p:cNvSpPr/>
          <p:nvPr userDrawn="1"/>
        </p:nvSpPr>
        <p:spPr>
          <a:xfrm>
            <a:off x="3063240" y="1032387"/>
            <a:ext cx="2575560" cy="44142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A3EFEC-0F5D-EFB7-1C1F-993A15D349C0}"/>
              </a:ext>
            </a:extLst>
          </p:cNvPr>
          <p:cNvSpPr/>
          <p:nvPr userDrawn="1"/>
        </p:nvSpPr>
        <p:spPr>
          <a:xfrm>
            <a:off x="531212" y="1042219"/>
            <a:ext cx="2516788" cy="4404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E7E7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00BF0-A5BB-14AA-B9C1-A09616E888FA}"/>
              </a:ext>
            </a:extLst>
          </p:cNvPr>
          <p:cNvSpPr/>
          <p:nvPr userDrawn="1"/>
        </p:nvSpPr>
        <p:spPr>
          <a:xfrm>
            <a:off x="498687" y="5508000"/>
            <a:ext cx="5347253" cy="605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l">
              <a:lnSpc>
                <a:spcPts val="1720"/>
              </a:lnSpc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Limitation: Only accounts for predicted positives, </a:t>
            </a:r>
            <a:b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not predicted negatives.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0A7FB-2913-5AD9-AEDA-59487FB8C007}"/>
              </a:ext>
            </a:extLst>
          </p:cNvPr>
          <p:cNvSpPr txBox="1"/>
          <p:nvPr userDrawn="1"/>
        </p:nvSpPr>
        <p:spPr>
          <a:xfrm>
            <a:off x="6210862" y="3158836"/>
            <a:ext cx="3405048" cy="83639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00"/>
              </a:lnSpc>
              <a:spcAft>
                <a:spcPts val="500"/>
              </a:spcAft>
              <a:tabLst/>
            </a:pPr>
            <a:r>
              <a:rPr lang="en-US" sz="1800" b="0" i="1" dirty="0">
                <a:solidFill>
                  <a:schemeClr val="accent2"/>
                </a:solidFill>
              </a:rPr>
              <a:t>True Positives</a:t>
            </a:r>
          </a:p>
          <a:p>
            <a:pPr marL="0" indent="11113" algn="ctr">
              <a:lnSpc>
                <a:spcPts val="2400"/>
              </a:lnSpc>
              <a:spcAft>
                <a:spcPts val="500"/>
              </a:spcAft>
              <a:tabLst/>
            </a:pPr>
            <a:r>
              <a:rPr lang="en-US" sz="1800" b="0" i="1" dirty="0">
                <a:solidFill>
                  <a:schemeClr val="accent2"/>
                </a:solidFill>
              </a:rPr>
              <a:t>True Positives </a:t>
            </a:r>
            <a:r>
              <a:rPr lang="en-US" sz="1800" b="0" i="0" dirty="0">
                <a:solidFill>
                  <a:schemeClr val="accent6"/>
                </a:solidFill>
              </a:rPr>
              <a:t>+</a:t>
            </a:r>
            <a:r>
              <a:rPr lang="en-US" sz="1800" b="0" i="1" dirty="0">
                <a:solidFill>
                  <a:schemeClr val="accent6"/>
                </a:solidFill>
              </a:rPr>
              <a:t> </a:t>
            </a:r>
            <a:r>
              <a:rPr lang="en-US" sz="1800" b="0" i="1" dirty="0">
                <a:solidFill>
                  <a:schemeClr val="accent1"/>
                </a:solidFill>
              </a:rPr>
              <a:t>False Positives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230FA-2FD1-1490-3CBB-82E6BDFB1CBE}"/>
              </a:ext>
            </a:extLst>
          </p:cNvPr>
          <p:cNvCxnSpPr>
            <a:cxnSpLocks/>
          </p:cNvCxnSpPr>
          <p:nvPr userDrawn="1"/>
        </p:nvCxnSpPr>
        <p:spPr>
          <a:xfrm>
            <a:off x="6377676" y="3596085"/>
            <a:ext cx="3071421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E4124857-EB45-1FD7-76E4-1717F882F172}"/>
              </a:ext>
            </a:extLst>
          </p:cNvPr>
          <p:cNvSpPr/>
          <p:nvPr userDrawn="1"/>
        </p:nvSpPr>
        <p:spPr>
          <a:xfrm rot="10800000">
            <a:off x="3067878" y="1550838"/>
            <a:ext cx="1762539" cy="3511826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25FCF5C-F74F-3886-94E1-167F5EB2E5C9}"/>
              </a:ext>
            </a:extLst>
          </p:cNvPr>
          <p:cNvSpPr/>
          <p:nvPr userDrawn="1"/>
        </p:nvSpPr>
        <p:spPr>
          <a:xfrm>
            <a:off x="1311965" y="1550838"/>
            <a:ext cx="1762539" cy="3511826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E4EAA4-15B3-83BC-5EF5-940AE20CDCAC}"/>
              </a:ext>
            </a:extLst>
          </p:cNvPr>
          <p:cNvSpPr txBox="1"/>
          <p:nvPr userDrawn="1"/>
        </p:nvSpPr>
        <p:spPr>
          <a:xfrm>
            <a:off x="3661320" y="1077132"/>
            <a:ext cx="195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tx2"/>
                </a:solidFill>
              </a:rPr>
              <a:t>TRUE NEGATIVES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6F2F5A-F199-8AE6-2293-E46B4E9ED686}"/>
              </a:ext>
            </a:extLst>
          </p:cNvPr>
          <p:cNvSpPr txBox="1"/>
          <p:nvPr userDrawn="1"/>
        </p:nvSpPr>
        <p:spPr>
          <a:xfrm>
            <a:off x="551047" y="1077132"/>
            <a:ext cx="195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tx2"/>
                </a:solidFill>
              </a:rPr>
              <a:t>FALSE NEGATIVES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424AB2-A66A-0DC6-5633-53E5BD42A167}"/>
              </a:ext>
            </a:extLst>
          </p:cNvPr>
          <p:cNvSpPr txBox="1"/>
          <p:nvPr userDrawn="1"/>
        </p:nvSpPr>
        <p:spPr>
          <a:xfrm>
            <a:off x="2000250" y="1793242"/>
            <a:ext cx="10972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TRUE </a:t>
            </a:r>
          </a:p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POSITIVES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AB446-5947-D148-6821-FEFE0EFA2554}"/>
              </a:ext>
            </a:extLst>
          </p:cNvPr>
          <p:cNvSpPr txBox="1"/>
          <p:nvPr userDrawn="1"/>
        </p:nvSpPr>
        <p:spPr>
          <a:xfrm>
            <a:off x="3052760" y="1793242"/>
            <a:ext cx="10972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FALSE</a:t>
            </a:r>
          </a:p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POSITIVES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57FDD8-64F3-DA80-D83F-A6874447DC5F}"/>
              </a:ext>
            </a:extLst>
          </p:cNvPr>
          <p:cNvCxnSpPr>
            <a:cxnSpLocks/>
          </p:cNvCxnSpPr>
          <p:nvPr userDrawn="1"/>
        </p:nvCxnSpPr>
        <p:spPr>
          <a:xfrm flipH="1">
            <a:off x="3065328" y="906534"/>
            <a:ext cx="25329" cy="474348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E78F8CFC-98C5-B4F9-B7FB-35402BF2F8B7}"/>
              </a:ext>
            </a:extLst>
          </p:cNvPr>
          <p:cNvSpPr/>
          <p:nvPr userDrawn="1"/>
        </p:nvSpPr>
        <p:spPr>
          <a:xfrm>
            <a:off x="9926085" y="3660306"/>
            <a:ext cx="134491" cy="273117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CDFD7"/>
              </a:solidFill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1B30F3E4-9A2C-85ED-AC93-3DC8D0984192}"/>
              </a:ext>
            </a:extLst>
          </p:cNvPr>
          <p:cNvSpPr/>
          <p:nvPr userDrawn="1"/>
        </p:nvSpPr>
        <p:spPr>
          <a:xfrm rot="10800000">
            <a:off x="10084563" y="3658630"/>
            <a:ext cx="134491" cy="273117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D0F8AB-A064-A45B-C874-1867342E4C3A}"/>
              </a:ext>
            </a:extLst>
          </p:cNvPr>
          <p:cNvSpPr txBox="1"/>
          <p:nvPr userDrawn="1"/>
        </p:nvSpPr>
        <p:spPr>
          <a:xfrm>
            <a:off x="10530407" y="3136366"/>
            <a:ext cx="1124341" cy="89733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580"/>
              </a:lnSpc>
              <a:spcAft>
                <a:spcPts val="500"/>
              </a:spcAft>
              <a:tabLst/>
            </a:pPr>
            <a:r>
              <a:rPr lang="en-US" sz="21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580"/>
              </a:lnSpc>
              <a:spcAft>
                <a:spcPts val="500"/>
              </a:spcAft>
              <a:tabLst/>
            </a:pPr>
            <a:r>
              <a:rPr lang="en-US" sz="2100" b="0" i="1" dirty="0">
                <a:solidFill>
                  <a:schemeClr val="accent2"/>
                </a:solidFill>
              </a:rPr>
              <a:t>3</a:t>
            </a:r>
            <a:r>
              <a:rPr lang="en-US" sz="2100" b="0" i="1" dirty="0">
                <a:solidFill>
                  <a:schemeClr val="accent6"/>
                </a:solidFill>
              </a:rPr>
              <a:t> </a:t>
            </a:r>
            <a:r>
              <a:rPr lang="en-US" sz="2100" b="0" i="0" dirty="0">
                <a:solidFill>
                  <a:schemeClr val="accent6"/>
                </a:solidFill>
              </a:rPr>
              <a:t>+</a:t>
            </a:r>
            <a:r>
              <a:rPr lang="en-US" sz="2100" b="0" i="1" dirty="0">
                <a:solidFill>
                  <a:schemeClr val="accent6"/>
                </a:solidFill>
              </a:rPr>
              <a:t> </a:t>
            </a:r>
            <a:r>
              <a:rPr lang="en-US" sz="2100" b="0" i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2CB2B04-A4B8-0D70-6D3A-BC956A9D52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327" y="3597470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30E3FB-0E19-0271-0A67-E780ACFC29DF}"/>
              </a:ext>
            </a:extLst>
          </p:cNvPr>
          <p:cNvCxnSpPr>
            <a:cxnSpLocks/>
          </p:cNvCxnSpPr>
          <p:nvPr userDrawn="1"/>
        </p:nvCxnSpPr>
        <p:spPr>
          <a:xfrm>
            <a:off x="9902341" y="3596352"/>
            <a:ext cx="380803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97EA92D-331B-34F3-CE78-B2E07F53C406}"/>
              </a:ext>
            </a:extLst>
          </p:cNvPr>
          <p:cNvSpPr txBox="1"/>
          <p:nvPr userDrawn="1"/>
        </p:nvSpPr>
        <p:spPr>
          <a:xfrm>
            <a:off x="9497173" y="3340612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6F0F98-DB02-4347-D2D6-D0CCAEF1AC16}"/>
              </a:ext>
            </a:extLst>
          </p:cNvPr>
          <p:cNvSpPr txBox="1"/>
          <p:nvPr userDrawn="1"/>
        </p:nvSpPr>
        <p:spPr>
          <a:xfrm>
            <a:off x="10308951" y="3340612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82720F1-A24E-603E-8B9D-6DBE89B61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850" y="1414182"/>
            <a:ext cx="1003578" cy="77919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5953694-67D3-9EE1-D870-2074E14E1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80258" y="4534506"/>
            <a:ext cx="1003578" cy="77919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2612681-097D-B3EC-C690-C4B3624300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972" y="1452926"/>
            <a:ext cx="688184" cy="64460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47D2B56-F078-B54E-FB3A-A1566DEF20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44867" y="2327036"/>
            <a:ext cx="743472" cy="696547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1188027B-B825-9059-CD5C-EB5BA5DBC7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53917" y="3055254"/>
            <a:ext cx="678754" cy="635914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8E8F043-D74E-8FDE-74B5-EE3B6F02D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58668" y="3814941"/>
            <a:ext cx="743472" cy="69654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DCABF17-76F3-049D-DA1F-E077E78C588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94993" y="2443833"/>
            <a:ext cx="969493" cy="754519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011087EC-32C0-6AD6-6995-EF193C8DF6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72776" y="3643070"/>
            <a:ext cx="969493" cy="75451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63F6212-C75C-3972-FB34-E01D593ADA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823" y="4669210"/>
            <a:ext cx="688184" cy="644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927E1D-8BA3-1BA5-B044-607A9B2BA557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A59DB-35BF-105A-EC06-4D86674B27AE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E4CC0-B425-3827-3CE1-373ADE3589FD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D2703-F31F-F4A0-95CB-8E20789EB554}"/>
              </a:ext>
            </a:extLst>
          </p:cNvPr>
          <p:cNvSpPr txBox="1"/>
          <p:nvPr userDrawn="1"/>
        </p:nvSpPr>
        <p:spPr>
          <a:xfrm>
            <a:off x="2327198" y="3313782"/>
            <a:ext cx="1531939" cy="245174"/>
          </a:xfrm>
          <a:prstGeom prst="roundRect">
            <a:avLst/>
          </a:prstGeom>
          <a:solidFill>
            <a:schemeClr val="bg1"/>
          </a:solidFill>
        </p:spPr>
        <p:txBody>
          <a:bodyPr wrap="square" lIns="0" tIns="18288" rIns="0" bIns="18288" anchor="ctr">
            <a:spAutoFit/>
          </a:bodyPr>
          <a:lstStyle/>
          <a:p>
            <a:pPr algn="ctr"/>
            <a:r>
              <a:rPr lang="en-US" sz="1200" b="1" i="0" spc="0" baseline="0" dirty="0">
                <a:solidFill>
                  <a:srgbClr val="494949"/>
                </a:solidFill>
              </a:rPr>
              <a:t>CLASSIFICATION: </a:t>
            </a:r>
            <a:r>
              <a:rPr lang="en-US" sz="1200" b="1" i="1" spc="0" baseline="0" dirty="0">
                <a:solidFill>
                  <a:srgbClr val="494949"/>
                </a:solidFill>
              </a:rPr>
              <a:t>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5F71F-4D1A-591A-BEFB-C83971F06E7E}"/>
              </a:ext>
            </a:extLst>
          </p:cNvPr>
          <p:cNvSpPr txBox="1"/>
          <p:nvPr userDrawn="1"/>
        </p:nvSpPr>
        <p:spPr>
          <a:xfrm>
            <a:off x="551047" y="5111044"/>
            <a:ext cx="5087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9A9C9C"/>
                </a:solidFill>
              </a:rPr>
              <a:t>CLASSIFICATION: </a:t>
            </a:r>
            <a:r>
              <a:rPr lang="en-US" sz="1200" b="1" i="1" dirty="0">
                <a:solidFill>
                  <a:srgbClr val="9A9C9C"/>
                </a:solidFill>
              </a:rPr>
              <a:t>NOT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E9664-E909-6C38-5EEC-E5A48EE4FF33}"/>
              </a:ext>
            </a:extLst>
          </p:cNvPr>
          <p:cNvSpPr txBox="1"/>
          <p:nvPr userDrawn="1"/>
        </p:nvSpPr>
        <p:spPr>
          <a:xfrm>
            <a:off x="6267174" y="1521647"/>
            <a:ext cx="53375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1600" b="0" dirty="0">
                <a:solidFill>
                  <a:schemeClr val="tx2"/>
                </a:solidFill>
              </a:rPr>
              <a:t>What proportions of </a:t>
            </a:r>
            <a:r>
              <a:rPr lang="en-US" sz="1600" b="1" dirty="0">
                <a:solidFill>
                  <a:schemeClr val="tx2"/>
                </a:solidFill>
              </a:rPr>
              <a:t>positive classifications </a:t>
            </a:r>
            <a:r>
              <a:rPr lang="en-US" sz="1600" b="0" dirty="0">
                <a:solidFill>
                  <a:schemeClr val="tx2"/>
                </a:solidFill>
              </a:rPr>
              <a:t>are </a:t>
            </a:r>
            <a:r>
              <a:rPr lang="en-US" sz="1600" b="1" dirty="0">
                <a:solidFill>
                  <a:schemeClr val="tx2"/>
                </a:solidFill>
              </a:rPr>
              <a:t>truly positive </a:t>
            </a:r>
            <a:r>
              <a:rPr lang="en-US" sz="1600" b="0" dirty="0">
                <a:solidFill>
                  <a:schemeClr val="tx2"/>
                </a:solidFill>
              </a:rPr>
              <a:t>(out of all positive classifications by the model)? </a:t>
            </a:r>
          </a:p>
          <a:p>
            <a:pPr>
              <a:spcBef>
                <a:spcPts val="600"/>
              </a:spcBef>
            </a:pPr>
            <a:r>
              <a:rPr lang="en-US" sz="1400" b="0" i="1" dirty="0">
                <a:solidFill>
                  <a:srgbClr val="888888"/>
                </a:solidFill>
              </a:rPr>
              <a:t>Below, we calculate precision for class CAT.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B1331-E6F5-A274-CFDB-EADEA19FBB63}"/>
              </a:ext>
            </a:extLst>
          </p:cNvPr>
          <p:cNvSpPr txBox="1"/>
          <p:nvPr userDrawn="1"/>
        </p:nvSpPr>
        <p:spPr>
          <a:xfrm>
            <a:off x="6264875" y="2900427"/>
            <a:ext cx="53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DF93C97-AE26-8F3F-85CF-CFC65FF811F7}"/>
              </a:ext>
            </a:extLst>
          </p:cNvPr>
          <p:cNvSpPr/>
          <p:nvPr userDrawn="1"/>
        </p:nvSpPr>
        <p:spPr>
          <a:xfrm>
            <a:off x="9923284" y="3235025"/>
            <a:ext cx="134491" cy="273117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CDFD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755BE-3CBC-2D9C-B883-65C53BF9C01B}"/>
              </a:ext>
            </a:extLst>
          </p:cNvPr>
          <p:cNvSpPr txBox="1"/>
          <p:nvPr userDrawn="1"/>
        </p:nvSpPr>
        <p:spPr>
          <a:xfrm>
            <a:off x="6264875" y="4138012"/>
            <a:ext cx="5403109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BAD </a:t>
            </a:r>
            <a:r>
              <a:rPr lang="en-US" sz="1400" b="0" i="1" dirty="0">
                <a:solidFill>
                  <a:srgbClr val="888888"/>
                </a:solidFill>
              </a:rPr>
              <a:t>Out of all of the model classifications of class CAT, NONE </a:t>
            </a:r>
            <a:br>
              <a:rPr lang="en-US" sz="1400" b="0" i="1" dirty="0">
                <a:solidFill>
                  <a:srgbClr val="888888"/>
                </a:solidFill>
              </a:rPr>
            </a:br>
            <a:r>
              <a:rPr lang="en-US" sz="1400" b="0" i="1" dirty="0">
                <a:solidFill>
                  <a:srgbClr val="888888"/>
                </a:solidFill>
              </a:rPr>
              <a:t>are true instances of cats</a:t>
            </a:r>
            <a:r>
              <a:rPr lang="en-US" sz="1400" b="0" i="0" dirty="0">
                <a:solidFill>
                  <a:srgbClr val="888888"/>
                </a:solidFill>
              </a:rPr>
              <a:t>. </a:t>
            </a:r>
            <a:r>
              <a:rPr lang="en-US" sz="1400" b="1" i="0" dirty="0">
                <a:solidFill>
                  <a:schemeClr val="tx2"/>
                </a:solidFill>
              </a:rPr>
              <a:t>The model is bad at correctly identifying </a:t>
            </a:r>
            <a:br>
              <a:rPr lang="en-US" sz="1400" b="1" i="0" dirty="0">
                <a:solidFill>
                  <a:schemeClr val="tx2"/>
                </a:solidFill>
              </a:rPr>
            </a:br>
            <a:r>
              <a:rPr lang="en-US" sz="1400" b="1" i="0" dirty="0">
                <a:solidFill>
                  <a:schemeClr val="tx2"/>
                </a:solidFill>
              </a:rPr>
              <a:t>true instances of cats.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1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GOOD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i="1" dirty="0">
                <a:solidFill>
                  <a:srgbClr val="888888"/>
                </a:solidFill>
              </a:rPr>
              <a:t>Out of all of the model classifications of class CAT, ALL </a:t>
            </a:r>
            <a:br>
              <a:rPr lang="en-US" sz="1400" b="0" i="1" dirty="0">
                <a:solidFill>
                  <a:srgbClr val="888888"/>
                </a:solidFill>
              </a:rPr>
            </a:br>
            <a:r>
              <a:rPr lang="en-US" sz="1400" b="0" i="1" dirty="0">
                <a:solidFill>
                  <a:srgbClr val="888888"/>
                </a:solidFill>
              </a:rPr>
              <a:t>are true instances of cats</a:t>
            </a:r>
            <a:r>
              <a:rPr lang="en-US" sz="1400" b="0" i="0" dirty="0">
                <a:solidFill>
                  <a:srgbClr val="888888"/>
                </a:solidFill>
              </a:rPr>
              <a:t>. </a:t>
            </a:r>
            <a:r>
              <a:rPr lang="en-US" sz="1400" b="1" i="0" dirty="0">
                <a:solidFill>
                  <a:schemeClr val="tx2"/>
                </a:solidFill>
              </a:rPr>
              <a:t>The model is good at correctly identifying true instances of cats.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3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N AVERAGE PREC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8C8903CE-2482-2E1A-888F-1801D083605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(Mean Average Precision)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00BF0-A5BB-14AA-B9C1-A09616E888FA}"/>
              </a:ext>
            </a:extLst>
          </p:cNvPr>
          <p:cNvSpPr/>
          <p:nvPr userDrawn="1"/>
        </p:nvSpPr>
        <p:spPr>
          <a:xfrm>
            <a:off x="498687" y="5289140"/>
            <a:ext cx="5428439" cy="605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l">
              <a:lnSpc>
                <a:spcPts val="1720"/>
              </a:lnSpc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Limitation: Only accounts for predicted positives, not predicted negatives. Equally weighing the classes may lead to misconceptions about overall model performance.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27E1D-8BA3-1BA5-B044-607A9B2BA557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A59DB-35BF-105A-EC06-4D86674B27AE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E4CC0-B425-3827-3CE1-373ADE3589FD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E9664-E909-6C38-5EEC-E5A48EE4FF33}"/>
              </a:ext>
            </a:extLst>
          </p:cNvPr>
          <p:cNvSpPr txBox="1"/>
          <p:nvPr userDrawn="1"/>
        </p:nvSpPr>
        <p:spPr>
          <a:xfrm>
            <a:off x="6267174" y="1521647"/>
            <a:ext cx="533759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What proportions of </a:t>
            </a:r>
            <a:r>
              <a:rPr lang="en-US" sz="2000" b="1" dirty="0">
                <a:solidFill>
                  <a:schemeClr val="tx2"/>
                </a:solidFill>
              </a:rPr>
              <a:t>positive classifications </a:t>
            </a:r>
            <a:r>
              <a:rPr lang="en-US" sz="2000" b="0" dirty="0">
                <a:solidFill>
                  <a:schemeClr val="tx2"/>
                </a:solidFill>
              </a:rPr>
              <a:t>are </a:t>
            </a:r>
            <a:r>
              <a:rPr lang="en-US" sz="2000" b="1" dirty="0">
                <a:solidFill>
                  <a:schemeClr val="tx2"/>
                </a:solidFill>
              </a:rPr>
              <a:t>truly positive </a:t>
            </a:r>
            <a:r>
              <a:rPr lang="en-US" sz="2000" b="0" dirty="0">
                <a:solidFill>
                  <a:schemeClr val="tx2"/>
                </a:solidFill>
              </a:rPr>
              <a:t>(out of all positive classifications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by the model) on </a:t>
            </a:r>
            <a:r>
              <a:rPr lang="en-US" sz="2000" b="1" dirty="0">
                <a:solidFill>
                  <a:schemeClr val="tx2"/>
                </a:solidFill>
              </a:rPr>
              <a:t>average</a:t>
            </a:r>
            <a:r>
              <a:rPr lang="en-US" sz="2000" b="0" dirty="0">
                <a:solidFill>
                  <a:schemeClr val="tx2"/>
                </a:solidFill>
              </a:rPr>
              <a:t> over all classes?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755BE-3CBC-2D9C-B883-65C53BF9C01B}"/>
              </a:ext>
            </a:extLst>
          </p:cNvPr>
          <p:cNvSpPr txBox="1"/>
          <p:nvPr userDrawn="1"/>
        </p:nvSpPr>
        <p:spPr>
          <a:xfrm>
            <a:off x="6264875" y="4654279"/>
            <a:ext cx="5683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BAD </a:t>
            </a:r>
            <a:r>
              <a:rPr lang="en-US" sz="1400" b="0" i="1" dirty="0">
                <a:solidFill>
                  <a:srgbClr val="888888"/>
                </a:solidFill>
              </a:rPr>
              <a:t>On average, the model had bad precision across all classes</a:t>
            </a:r>
            <a:endParaRPr lang="en-US" sz="1400" b="1" i="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1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GOOD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i="1" dirty="0">
                <a:solidFill>
                  <a:srgbClr val="888888"/>
                </a:solidFill>
              </a:rPr>
              <a:t>On average, the model had good precision across all classes.</a:t>
            </a:r>
            <a:endParaRPr lang="en-US" sz="1400" b="1" i="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2F5FE-B297-93F4-200E-294F1919D3C5}"/>
              </a:ext>
            </a:extLst>
          </p:cNvPr>
          <p:cNvSpPr txBox="1"/>
          <p:nvPr userDrawn="1"/>
        </p:nvSpPr>
        <p:spPr>
          <a:xfrm>
            <a:off x="6266013" y="2987936"/>
            <a:ext cx="5497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chemeClr val="tx2"/>
                </a:solidFill>
              </a:rPr>
              <a:t>Precision for EACH class, averaged over the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number of classes.</a:t>
            </a:r>
          </a:p>
          <a:p>
            <a:r>
              <a:rPr lang="en-US" sz="1400" b="0" dirty="0">
                <a:solidFill>
                  <a:srgbClr val="888888"/>
                </a:solidFill>
              </a:rPr>
              <a:t>The precision for class CAT and class NOT CAT is calculated, then </a:t>
            </a:r>
            <a:br>
              <a:rPr lang="en-US" sz="1400" b="0" dirty="0">
                <a:solidFill>
                  <a:srgbClr val="888888"/>
                </a:solidFill>
              </a:rPr>
            </a:br>
            <a:r>
              <a:rPr lang="en-US" sz="1400" b="0" dirty="0">
                <a:solidFill>
                  <a:srgbClr val="888888"/>
                </a:solidFill>
              </a:rPr>
              <a:t>divided by the number of classes (2).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1FCAF-DC6A-14FB-24AB-9F53D74D4973}"/>
              </a:ext>
            </a:extLst>
          </p:cNvPr>
          <p:cNvSpPr/>
          <p:nvPr userDrawn="1"/>
        </p:nvSpPr>
        <p:spPr>
          <a:xfrm>
            <a:off x="498687" y="1045780"/>
            <a:ext cx="5158288" cy="4071257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1638D9-1536-5743-AA94-DB37CAD70286}"/>
              </a:ext>
            </a:extLst>
          </p:cNvPr>
          <p:cNvGrpSpPr/>
          <p:nvPr userDrawn="1"/>
        </p:nvGrpSpPr>
        <p:grpSpPr>
          <a:xfrm>
            <a:off x="498685" y="2619210"/>
            <a:ext cx="1061767" cy="1003939"/>
            <a:chOff x="501503" y="2899746"/>
            <a:chExt cx="1263797" cy="11949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DC5D4-F848-3AE3-9ACA-CBB43BDD67E2}"/>
                </a:ext>
              </a:extLst>
            </p:cNvPr>
            <p:cNvGrpSpPr/>
            <p:nvPr userDrawn="1"/>
          </p:nvGrpSpPr>
          <p:grpSpPr>
            <a:xfrm>
              <a:off x="501503" y="2899746"/>
              <a:ext cx="1263797" cy="1194966"/>
              <a:chOff x="493752" y="1436914"/>
              <a:chExt cx="1578888" cy="149289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32DAE1-C391-323E-4890-AF57B8BDB62F}"/>
                  </a:ext>
                </a:extLst>
              </p:cNvPr>
              <p:cNvGrpSpPr/>
              <p:nvPr userDrawn="1"/>
            </p:nvGrpSpPr>
            <p:grpSpPr>
              <a:xfrm>
                <a:off x="493752" y="1483491"/>
                <a:ext cx="1578888" cy="1384871"/>
                <a:chOff x="606117" y="1032387"/>
                <a:chExt cx="5032683" cy="441425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DD921AD-F500-2A1E-C4EB-A861E6448A49}"/>
                    </a:ext>
                  </a:extLst>
                </p:cNvPr>
                <p:cNvSpPr/>
                <p:nvPr userDrawn="1"/>
              </p:nvSpPr>
              <p:spPr>
                <a:xfrm>
                  <a:off x="3063240" y="1032387"/>
                  <a:ext cx="2575560" cy="4414256"/>
                </a:xfrm>
                <a:prstGeom prst="rect">
                  <a:avLst/>
                </a:prstGeom>
                <a:solidFill>
                  <a:srgbClr val="E0E3E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035BC0E-E927-4AEE-58D7-52DEA41156E2}"/>
                    </a:ext>
                  </a:extLst>
                </p:cNvPr>
                <p:cNvSpPr/>
                <p:nvPr userDrawn="1"/>
              </p:nvSpPr>
              <p:spPr>
                <a:xfrm>
                  <a:off x="606117" y="1042218"/>
                  <a:ext cx="2516789" cy="4404425"/>
                </a:xfrm>
                <a:prstGeom prst="rect">
                  <a:avLst/>
                </a:prstGeom>
                <a:solidFill>
                  <a:srgbClr val="E0E3E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E7E7E7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FB688D58-354D-2890-B1C1-176D62406A3F}"/>
                    </a:ext>
                  </a:extLst>
                </p:cNvPr>
                <p:cNvSpPr/>
                <p:nvPr userDrawn="1"/>
              </p:nvSpPr>
              <p:spPr>
                <a:xfrm>
                  <a:off x="1311965" y="1550838"/>
                  <a:ext cx="1762539" cy="3511826"/>
                </a:xfrm>
                <a:custGeom>
                  <a:avLst/>
                  <a:gdLst>
                    <a:gd name="connsiteX0" fmla="*/ 1755913 w 1762539"/>
                    <a:gd name="connsiteY0" fmla="*/ 0 h 3511826"/>
                    <a:gd name="connsiteX1" fmla="*/ 1762539 w 1762539"/>
                    <a:gd name="connsiteY1" fmla="*/ 335 h 3511826"/>
                    <a:gd name="connsiteX2" fmla="*/ 1762539 w 1762539"/>
                    <a:gd name="connsiteY2" fmla="*/ 3511492 h 3511826"/>
                    <a:gd name="connsiteX3" fmla="*/ 1755913 w 1762539"/>
                    <a:gd name="connsiteY3" fmla="*/ 3511826 h 3511826"/>
                    <a:gd name="connsiteX4" fmla="*/ 0 w 1762539"/>
                    <a:gd name="connsiteY4" fmla="*/ 1755913 h 3511826"/>
                    <a:gd name="connsiteX5" fmla="*/ 1755913 w 1762539"/>
                    <a:gd name="connsiteY5" fmla="*/ 0 h 3511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62539" h="3511826">
                      <a:moveTo>
                        <a:pt x="1755913" y="0"/>
                      </a:moveTo>
                      <a:lnTo>
                        <a:pt x="1762539" y="335"/>
                      </a:lnTo>
                      <a:lnTo>
                        <a:pt x="1762539" y="3511492"/>
                      </a:lnTo>
                      <a:lnTo>
                        <a:pt x="1755913" y="3511826"/>
                      </a:lnTo>
                      <a:cubicBezTo>
                        <a:pt x="786149" y="3511826"/>
                        <a:pt x="0" y="2725677"/>
                        <a:pt x="0" y="1755913"/>
                      </a:cubicBezTo>
                      <a:cubicBezTo>
                        <a:pt x="0" y="786149"/>
                        <a:pt x="786149" y="0"/>
                        <a:pt x="17559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EB2A928-066E-9E12-ACEC-4ACA793EBCA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260571" y="1436914"/>
                <a:ext cx="0" cy="14928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6A81729-D80C-9C5D-5E09-9F562FFD8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6666" y="3262534"/>
              <a:ext cx="268318" cy="208822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BE8B822-BBA7-4FA7-F1AD-D38ABC696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03" y="3125344"/>
            <a:ext cx="225425" cy="17544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9C58E6-E5C9-3351-7211-1A331B711C02}"/>
              </a:ext>
            </a:extLst>
          </p:cNvPr>
          <p:cNvGrpSpPr/>
          <p:nvPr userDrawn="1"/>
        </p:nvGrpSpPr>
        <p:grpSpPr>
          <a:xfrm>
            <a:off x="498685" y="1372606"/>
            <a:ext cx="1065565" cy="944654"/>
            <a:chOff x="470252" y="1474195"/>
            <a:chExt cx="1250381" cy="11084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9FD426-B8B7-60A2-8FDA-8FB75A8C8B97}"/>
                </a:ext>
              </a:extLst>
            </p:cNvPr>
            <p:cNvGrpSpPr/>
            <p:nvPr userDrawn="1"/>
          </p:nvGrpSpPr>
          <p:grpSpPr>
            <a:xfrm>
              <a:off x="470252" y="1474195"/>
              <a:ext cx="1250381" cy="1108498"/>
              <a:chOff x="531212" y="1032387"/>
              <a:chExt cx="4979252" cy="441425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9C616-A30A-9D49-0450-F48B48A0311B}"/>
                  </a:ext>
                </a:extLst>
              </p:cNvPr>
              <p:cNvSpPr/>
              <p:nvPr userDrawn="1"/>
            </p:nvSpPr>
            <p:spPr>
              <a:xfrm>
                <a:off x="2946042" y="1032387"/>
                <a:ext cx="2564422" cy="4414256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745CCD-A15A-1BD5-FDD6-67A82DFBD794}"/>
                  </a:ext>
                </a:extLst>
              </p:cNvPr>
              <p:cNvSpPr/>
              <p:nvPr userDrawn="1"/>
            </p:nvSpPr>
            <p:spPr>
              <a:xfrm>
                <a:off x="531212" y="1042219"/>
                <a:ext cx="2516788" cy="4404424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7E7E7"/>
                  </a:solidFill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5E6F990-D5CF-2970-6EF5-EDDD887628A9}"/>
                  </a:ext>
                </a:extLst>
              </p:cNvPr>
              <p:cNvSpPr/>
              <p:nvPr userDrawn="1"/>
            </p:nvSpPr>
            <p:spPr>
              <a:xfrm>
                <a:off x="1311964" y="1550839"/>
                <a:ext cx="1762541" cy="3511828"/>
              </a:xfrm>
              <a:custGeom>
                <a:avLst/>
                <a:gdLst>
                  <a:gd name="connsiteX0" fmla="*/ 1755913 w 1762539"/>
                  <a:gd name="connsiteY0" fmla="*/ 0 h 3511826"/>
                  <a:gd name="connsiteX1" fmla="*/ 1762539 w 1762539"/>
                  <a:gd name="connsiteY1" fmla="*/ 335 h 3511826"/>
                  <a:gd name="connsiteX2" fmla="*/ 1762539 w 1762539"/>
                  <a:gd name="connsiteY2" fmla="*/ 3511492 h 3511826"/>
                  <a:gd name="connsiteX3" fmla="*/ 1755913 w 1762539"/>
                  <a:gd name="connsiteY3" fmla="*/ 3511826 h 3511826"/>
                  <a:gd name="connsiteX4" fmla="*/ 0 w 1762539"/>
                  <a:gd name="connsiteY4" fmla="*/ 1755913 h 3511826"/>
                  <a:gd name="connsiteX5" fmla="*/ 1755913 w 1762539"/>
                  <a:gd name="connsiteY5" fmla="*/ 0 h 351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2539" h="3511826">
                    <a:moveTo>
                      <a:pt x="1755913" y="0"/>
                    </a:moveTo>
                    <a:lnTo>
                      <a:pt x="1762539" y="335"/>
                    </a:lnTo>
                    <a:lnTo>
                      <a:pt x="1762539" y="3511492"/>
                    </a:lnTo>
                    <a:lnTo>
                      <a:pt x="1755913" y="3511826"/>
                    </a:lnTo>
                    <a:cubicBezTo>
                      <a:pt x="786149" y="3511826"/>
                      <a:pt x="0" y="2725677"/>
                      <a:pt x="0" y="1755913"/>
                    </a:cubicBezTo>
                    <a:cubicBezTo>
                      <a:pt x="0" y="786149"/>
                      <a:pt x="786149" y="0"/>
                      <a:pt x="175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B79C74-5202-69D1-4C86-7934979691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7669" y="1725890"/>
              <a:ext cx="197662" cy="185186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30E9E4E-045E-0379-02B1-46B89C2175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8820" y="1777247"/>
            <a:ext cx="168446" cy="1578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DEA119-5186-52D1-A1ED-E4DC8FA5C8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941" y="1963202"/>
            <a:ext cx="168446" cy="15781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795478-9FE5-C7BE-17E7-360669AE65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9984" y="1364736"/>
            <a:ext cx="0" cy="98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6902494E-FE87-6D8C-BC95-64F262A9FF3B}"/>
              </a:ext>
            </a:extLst>
          </p:cNvPr>
          <p:cNvSpPr/>
          <p:nvPr userDrawn="1"/>
        </p:nvSpPr>
        <p:spPr>
          <a:xfrm flipH="1">
            <a:off x="1018932" y="1482532"/>
            <a:ext cx="377186" cy="751534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05CEF7B-3175-8333-2B2F-94D451B158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3432" y="1637004"/>
            <a:ext cx="239868" cy="1866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EEA025-8140-CFB8-FE2A-6C5B055C51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709" y="1848198"/>
            <a:ext cx="239868" cy="186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25783FC-36F1-DF70-1213-0FCDA0CEE418}"/>
              </a:ext>
            </a:extLst>
          </p:cNvPr>
          <p:cNvSpPr txBox="1"/>
          <p:nvPr userDrawn="1"/>
        </p:nvSpPr>
        <p:spPr>
          <a:xfrm>
            <a:off x="2848071" y="1392527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867C40-61CF-24A7-281A-3B44FEEEA179}"/>
              </a:ext>
            </a:extLst>
          </p:cNvPr>
          <p:cNvCxnSpPr>
            <a:cxnSpLocks/>
          </p:cNvCxnSpPr>
          <p:nvPr userDrawn="1"/>
        </p:nvCxnSpPr>
        <p:spPr>
          <a:xfrm flipV="1">
            <a:off x="3064764" y="1828182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DAD497-2368-E015-D3C9-ACE4B176EE96}"/>
              </a:ext>
            </a:extLst>
          </p:cNvPr>
          <p:cNvGrpSpPr/>
          <p:nvPr userDrawn="1"/>
        </p:nvGrpSpPr>
        <p:grpSpPr>
          <a:xfrm>
            <a:off x="2101661" y="1543445"/>
            <a:ext cx="306061" cy="603060"/>
            <a:chOff x="2176724" y="1656690"/>
            <a:chExt cx="380803" cy="740425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C7FC791-1F3F-055A-F8DB-A0D3509CC53D}"/>
                </a:ext>
              </a:extLst>
            </p:cNvPr>
            <p:cNvSpPr/>
            <p:nvPr userDrawn="1"/>
          </p:nvSpPr>
          <p:spPr>
            <a:xfrm>
              <a:off x="2230363" y="2123998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B502846-2C3B-6AA9-3F0B-BE9B9DB6E2E6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DEF5BBB-D476-4729-F9F1-6F78E13DB217}"/>
                </a:ext>
              </a:extLst>
            </p:cNvPr>
            <p:cNvSpPr/>
            <p:nvPr userDrawn="1"/>
          </p:nvSpPr>
          <p:spPr>
            <a:xfrm rot="10800000">
              <a:off x="2388841" y="2122322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A0BE0A-A1C1-B24D-33AB-C272436382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AD501E-8946-4FEE-CFAC-181D71AC7541}"/>
              </a:ext>
            </a:extLst>
          </p:cNvPr>
          <p:cNvSpPr txBox="1"/>
          <p:nvPr userDrawn="1"/>
        </p:nvSpPr>
        <p:spPr>
          <a:xfrm>
            <a:off x="1588032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A91A82-2556-F009-6F48-4696A7201DE1}"/>
              </a:ext>
            </a:extLst>
          </p:cNvPr>
          <p:cNvSpPr txBox="1"/>
          <p:nvPr userDrawn="1"/>
        </p:nvSpPr>
        <p:spPr>
          <a:xfrm>
            <a:off x="2545420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B60415-43B5-83C4-1DE3-4A955BE29F14}"/>
              </a:ext>
            </a:extLst>
          </p:cNvPr>
          <p:cNvSpPr/>
          <p:nvPr userDrawn="1"/>
        </p:nvSpPr>
        <p:spPr>
          <a:xfrm>
            <a:off x="498685" y="1045875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Precision for </a:t>
            </a:r>
            <a:r>
              <a:rPr lang="en-US" sz="1400" b="1" i="1" dirty="0">
                <a:solidFill>
                  <a:schemeClr val="bg1"/>
                </a:solidFill>
              </a:rPr>
              <a:t>CLASS: CAT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A63FF-E4E3-2070-E47F-B6EE838706D7}"/>
              </a:ext>
            </a:extLst>
          </p:cNvPr>
          <p:cNvSpPr/>
          <p:nvPr userDrawn="1"/>
        </p:nvSpPr>
        <p:spPr>
          <a:xfrm>
            <a:off x="498685" y="2319594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Precision for </a:t>
            </a:r>
            <a:r>
              <a:rPr lang="en-US" sz="1400" b="1" i="1" dirty="0">
                <a:solidFill>
                  <a:schemeClr val="bg1"/>
                </a:solidFill>
              </a:rPr>
              <a:t>CLASS: NOT CAT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C3C090-780D-764F-517F-B0F4BBD9DA8B}"/>
              </a:ext>
            </a:extLst>
          </p:cNvPr>
          <p:cNvSpPr/>
          <p:nvPr userDrawn="1"/>
        </p:nvSpPr>
        <p:spPr>
          <a:xfrm>
            <a:off x="498686" y="3585263"/>
            <a:ext cx="5148530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mAP: Mean Average Precision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973541-B412-AD57-5F34-BDC6BBF04044}"/>
              </a:ext>
            </a:extLst>
          </p:cNvPr>
          <p:cNvSpPr txBox="1"/>
          <p:nvPr userDrawn="1"/>
        </p:nvSpPr>
        <p:spPr>
          <a:xfrm>
            <a:off x="3972837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92A94-80FE-54D0-E61C-22F2FE870E15}"/>
              </a:ext>
            </a:extLst>
          </p:cNvPr>
          <p:cNvSpPr txBox="1"/>
          <p:nvPr userDrawn="1"/>
        </p:nvSpPr>
        <p:spPr>
          <a:xfrm>
            <a:off x="4101282" y="1537978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0.60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DB5E19-AB11-1D62-6A7D-A2E3D3E6E903}"/>
              </a:ext>
            </a:extLst>
          </p:cNvPr>
          <p:cNvSpPr txBox="1"/>
          <p:nvPr userDrawn="1"/>
        </p:nvSpPr>
        <p:spPr>
          <a:xfrm>
            <a:off x="2853326" y="2677398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2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2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4BB59C-ACD3-B205-2CF3-F869CACE189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0019" y="3113053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8828A0-B860-AB61-A5C9-6AC456E76391}"/>
              </a:ext>
            </a:extLst>
          </p:cNvPr>
          <p:cNvGrpSpPr/>
          <p:nvPr userDrawn="1"/>
        </p:nvGrpSpPr>
        <p:grpSpPr>
          <a:xfrm>
            <a:off x="2106916" y="2808615"/>
            <a:ext cx="306061" cy="603060"/>
            <a:chOff x="2176724" y="1656690"/>
            <a:chExt cx="380803" cy="740425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43A21EE-9A50-C3A7-E232-E0303876746D}"/>
                </a:ext>
              </a:extLst>
            </p:cNvPr>
            <p:cNvSpPr/>
            <p:nvPr userDrawn="1"/>
          </p:nvSpPr>
          <p:spPr>
            <a:xfrm>
              <a:off x="2230363" y="2123998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92F54D5-A2F8-BF18-3681-775EABCD3BD1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1901B5F-C47F-8337-2082-C8B77C80CABE}"/>
                </a:ext>
              </a:extLst>
            </p:cNvPr>
            <p:cNvSpPr/>
            <p:nvPr userDrawn="1"/>
          </p:nvSpPr>
          <p:spPr>
            <a:xfrm rot="10800000">
              <a:off x="2388841" y="2122322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C70841-C2E3-2E30-051D-6BB5A99F1A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70D950A-9562-E242-DF0B-67C0BEC59B1E}"/>
              </a:ext>
            </a:extLst>
          </p:cNvPr>
          <p:cNvSpPr txBox="1"/>
          <p:nvPr userDrawn="1"/>
        </p:nvSpPr>
        <p:spPr>
          <a:xfrm>
            <a:off x="1593287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05B3C-0262-50DC-0CEC-5665386AE304}"/>
              </a:ext>
            </a:extLst>
          </p:cNvPr>
          <p:cNvSpPr txBox="1"/>
          <p:nvPr userDrawn="1"/>
        </p:nvSpPr>
        <p:spPr>
          <a:xfrm>
            <a:off x="2550675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16B2AB-DB53-8672-787C-9CF2DF186DD1}"/>
              </a:ext>
            </a:extLst>
          </p:cNvPr>
          <p:cNvSpPr txBox="1"/>
          <p:nvPr userDrawn="1"/>
        </p:nvSpPr>
        <p:spPr>
          <a:xfrm>
            <a:off x="3978092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D88E27-4115-4B79-F29B-422B1EAAA2B3}"/>
              </a:ext>
            </a:extLst>
          </p:cNvPr>
          <p:cNvSpPr txBox="1"/>
          <p:nvPr userDrawn="1"/>
        </p:nvSpPr>
        <p:spPr>
          <a:xfrm>
            <a:off x="4101282" y="2798945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0.50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A68978-7E2D-DF72-88C7-83290D39C58D}"/>
              </a:ext>
            </a:extLst>
          </p:cNvPr>
          <p:cNvSpPr txBox="1"/>
          <p:nvPr userDrawn="1"/>
        </p:nvSpPr>
        <p:spPr>
          <a:xfrm>
            <a:off x="4512797" y="4293911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BF249-84F5-7D95-90B3-1C083E1A95B0}"/>
              </a:ext>
            </a:extLst>
          </p:cNvPr>
          <p:cNvSpPr txBox="1"/>
          <p:nvPr userDrawn="1"/>
        </p:nvSpPr>
        <p:spPr>
          <a:xfrm>
            <a:off x="4701716" y="4239250"/>
            <a:ext cx="850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0.55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62BA4F-A5DC-2DB8-2759-CE9004AADBA5}"/>
              </a:ext>
            </a:extLst>
          </p:cNvPr>
          <p:cNvSpPr txBox="1"/>
          <p:nvPr userDrawn="1"/>
        </p:nvSpPr>
        <p:spPr>
          <a:xfrm>
            <a:off x="573642" y="4077269"/>
            <a:ext cx="4041675" cy="845977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113" algn="ctr">
              <a:lnSpc>
                <a:spcPct val="150000"/>
              </a:lnSpc>
              <a:spcAft>
                <a:spcPts val="500"/>
              </a:spcAft>
              <a:tabLst/>
            </a:pPr>
            <a:r>
              <a:rPr lang="en-US" sz="1600" b="0" i="1" spc="-100" baseline="0" dirty="0">
                <a:solidFill>
                  <a:srgbClr val="494949"/>
                </a:solidFill>
              </a:rPr>
              <a:t>Precision for CAT </a:t>
            </a:r>
            <a:r>
              <a:rPr lang="en-US" sz="1600" b="0" i="0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0.60</a:t>
            </a:r>
            <a:r>
              <a:rPr lang="en-US" sz="1600" b="0" i="0" spc="0" baseline="0" dirty="0">
                <a:solidFill>
                  <a:srgbClr val="494949"/>
                </a:solidFill>
              </a:rPr>
              <a:t>) </a:t>
            </a:r>
            <a:r>
              <a:rPr lang="en-US" sz="1600" b="0" i="0" spc="-100" baseline="0" dirty="0">
                <a:solidFill>
                  <a:srgbClr val="494949"/>
                </a:solidFill>
              </a:rPr>
              <a:t>+ </a:t>
            </a:r>
            <a:r>
              <a:rPr lang="en-US" sz="1600" b="0" i="1" spc="-100" baseline="0" dirty="0">
                <a:solidFill>
                  <a:srgbClr val="494949"/>
                </a:solidFill>
              </a:rPr>
              <a:t>Precision for NOT CAT </a:t>
            </a:r>
            <a:r>
              <a:rPr lang="en-US" sz="1600" b="0" i="0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0.50</a:t>
            </a:r>
            <a:r>
              <a:rPr lang="en-US" sz="1600" b="0" i="0" spc="0" baseline="0" dirty="0">
                <a:solidFill>
                  <a:srgbClr val="494949"/>
                </a:solidFill>
              </a:rPr>
              <a:t>)</a:t>
            </a:r>
          </a:p>
          <a:p>
            <a:pPr marL="0" indent="11113" algn="ctr">
              <a:lnSpc>
                <a:spcPct val="150000"/>
              </a:lnSpc>
              <a:spcAft>
                <a:spcPts val="500"/>
              </a:spcAft>
              <a:tabLst/>
            </a:pPr>
            <a:r>
              <a:rPr lang="en-US" sz="1600" b="0" i="1" spc="-100" baseline="0" dirty="0">
                <a:solidFill>
                  <a:srgbClr val="494949"/>
                </a:solidFill>
              </a:rPr>
              <a:t># of classes </a:t>
            </a:r>
            <a:r>
              <a:rPr lang="en-US" sz="1600" b="0" i="1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2</a:t>
            </a:r>
            <a:r>
              <a:rPr lang="en-US" sz="1600" b="0" i="1" spc="0" baseline="0" dirty="0">
                <a:solidFill>
                  <a:srgbClr val="494949"/>
                </a:solidFill>
              </a:rPr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0D4055-BDBB-CBC8-9856-D7CD9809BD45}"/>
              </a:ext>
            </a:extLst>
          </p:cNvPr>
          <p:cNvCxnSpPr>
            <a:cxnSpLocks/>
          </p:cNvCxnSpPr>
          <p:nvPr userDrawn="1"/>
        </p:nvCxnSpPr>
        <p:spPr>
          <a:xfrm>
            <a:off x="659145" y="4550756"/>
            <a:ext cx="3820089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8C5206-205F-7447-DC25-EF7279D30298}"/>
              </a:ext>
            </a:extLst>
          </p:cNvPr>
          <p:cNvSpPr/>
          <p:nvPr userDrawn="1"/>
        </p:nvSpPr>
        <p:spPr>
          <a:xfrm flipH="1">
            <a:off x="1013439" y="2761366"/>
            <a:ext cx="377186" cy="741983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3E4FA46-5F6C-0BF9-9492-8F25C0688B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5036" y="2932075"/>
            <a:ext cx="169089" cy="1582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126E824-1184-3C0F-355A-CA7C2AFF10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4561" y="3152913"/>
            <a:ext cx="169089" cy="1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DF907A-0DE5-C00D-E4F7-4CC8BEE1FF44}"/>
              </a:ext>
            </a:extLst>
          </p:cNvPr>
          <p:cNvSpPr/>
          <p:nvPr userDrawn="1"/>
        </p:nvSpPr>
        <p:spPr>
          <a:xfrm>
            <a:off x="9875391" y="3663160"/>
            <a:ext cx="185185" cy="367370"/>
          </a:xfrm>
          <a:prstGeom prst="rect">
            <a:avLst/>
          </a:prstGeom>
          <a:solidFill>
            <a:srgbClr val="929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E7E7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8903CE-2482-2E1A-888F-1801D083605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674F4-CEFA-10E6-8C98-4246D01D8FCB}"/>
              </a:ext>
            </a:extLst>
          </p:cNvPr>
          <p:cNvSpPr/>
          <p:nvPr userDrawn="1"/>
        </p:nvSpPr>
        <p:spPr>
          <a:xfrm>
            <a:off x="3063240" y="1032387"/>
            <a:ext cx="2575560" cy="44142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A3EFEC-0F5D-EFB7-1C1F-993A15D349C0}"/>
              </a:ext>
            </a:extLst>
          </p:cNvPr>
          <p:cNvSpPr/>
          <p:nvPr userDrawn="1"/>
        </p:nvSpPr>
        <p:spPr>
          <a:xfrm>
            <a:off x="531212" y="1042219"/>
            <a:ext cx="2516788" cy="4404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E7E7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00BF0-A5BB-14AA-B9C1-A09616E888FA}"/>
              </a:ext>
            </a:extLst>
          </p:cNvPr>
          <p:cNvSpPr/>
          <p:nvPr userDrawn="1"/>
        </p:nvSpPr>
        <p:spPr>
          <a:xfrm>
            <a:off x="498687" y="5508000"/>
            <a:ext cx="5347253" cy="605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l">
              <a:lnSpc>
                <a:spcPts val="1720"/>
              </a:lnSpc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Limitation: Does not account for false positives.</a:t>
            </a:r>
          </a:p>
          <a:p>
            <a:pPr algn="l">
              <a:lnSpc>
                <a:spcPts val="1720"/>
              </a:lnSpc>
            </a:pPr>
            <a:endParaRPr lang="en-US" sz="14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0A7FB-2913-5AD9-AEDA-59487FB8C007}"/>
              </a:ext>
            </a:extLst>
          </p:cNvPr>
          <p:cNvSpPr txBox="1"/>
          <p:nvPr userDrawn="1"/>
        </p:nvSpPr>
        <p:spPr>
          <a:xfrm>
            <a:off x="6210862" y="3158836"/>
            <a:ext cx="3405048" cy="83639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00"/>
              </a:lnSpc>
              <a:spcAft>
                <a:spcPts val="500"/>
              </a:spcAft>
              <a:tabLst/>
            </a:pPr>
            <a:r>
              <a:rPr lang="en-US" sz="1800" b="0" i="1" dirty="0">
                <a:solidFill>
                  <a:schemeClr val="accent2"/>
                </a:solidFill>
              </a:rPr>
              <a:t>True Positives</a:t>
            </a:r>
          </a:p>
          <a:p>
            <a:pPr marL="0" indent="11113" algn="ctr">
              <a:lnSpc>
                <a:spcPts val="2400"/>
              </a:lnSpc>
              <a:spcAft>
                <a:spcPts val="500"/>
              </a:spcAft>
              <a:tabLst/>
            </a:pPr>
            <a:r>
              <a:rPr lang="en-US" sz="1800" b="0" i="1" dirty="0">
                <a:solidFill>
                  <a:schemeClr val="accent2"/>
                </a:solidFill>
              </a:rPr>
              <a:t>True Positives </a:t>
            </a:r>
            <a:r>
              <a:rPr lang="en-US" sz="1800" b="0" i="0" dirty="0">
                <a:solidFill>
                  <a:schemeClr val="accent6"/>
                </a:solidFill>
              </a:rPr>
              <a:t>+</a:t>
            </a:r>
            <a:r>
              <a:rPr lang="en-US" sz="1800" b="0" i="1" dirty="0">
                <a:solidFill>
                  <a:schemeClr val="accent6"/>
                </a:solidFill>
              </a:rPr>
              <a:t> </a:t>
            </a:r>
            <a:r>
              <a:rPr lang="en-US" sz="1800" b="0" i="1" dirty="0">
                <a:solidFill>
                  <a:srgbClr val="A6A6A6"/>
                </a:solidFill>
              </a:rPr>
              <a:t>False Negatives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230FA-2FD1-1490-3CBB-82E6BDFB1CBE}"/>
              </a:ext>
            </a:extLst>
          </p:cNvPr>
          <p:cNvCxnSpPr>
            <a:cxnSpLocks/>
          </p:cNvCxnSpPr>
          <p:nvPr userDrawn="1"/>
        </p:nvCxnSpPr>
        <p:spPr>
          <a:xfrm>
            <a:off x="6377676" y="3596085"/>
            <a:ext cx="3071421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E4124857-EB45-1FD7-76E4-1717F882F172}"/>
              </a:ext>
            </a:extLst>
          </p:cNvPr>
          <p:cNvSpPr/>
          <p:nvPr userDrawn="1"/>
        </p:nvSpPr>
        <p:spPr>
          <a:xfrm rot="10800000">
            <a:off x="3067878" y="1550838"/>
            <a:ext cx="1762539" cy="3511826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25FCF5C-F74F-3886-94E1-167F5EB2E5C9}"/>
              </a:ext>
            </a:extLst>
          </p:cNvPr>
          <p:cNvSpPr/>
          <p:nvPr userDrawn="1"/>
        </p:nvSpPr>
        <p:spPr>
          <a:xfrm>
            <a:off x="1311965" y="1550838"/>
            <a:ext cx="1762539" cy="3511826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E4EAA4-15B3-83BC-5EF5-940AE20CDCAC}"/>
              </a:ext>
            </a:extLst>
          </p:cNvPr>
          <p:cNvSpPr txBox="1"/>
          <p:nvPr userDrawn="1"/>
        </p:nvSpPr>
        <p:spPr>
          <a:xfrm>
            <a:off x="3661320" y="1077132"/>
            <a:ext cx="195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tx2"/>
                </a:solidFill>
              </a:rPr>
              <a:t>TRUE NEGATIVES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6F2F5A-F199-8AE6-2293-E46B4E9ED686}"/>
              </a:ext>
            </a:extLst>
          </p:cNvPr>
          <p:cNvSpPr txBox="1"/>
          <p:nvPr userDrawn="1"/>
        </p:nvSpPr>
        <p:spPr>
          <a:xfrm>
            <a:off x="551047" y="1077132"/>
            <a:ext cx="195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tx2"/>
                </a:solidFill>
              </a:rPr>
              <a:t>FALSE NEGATIVES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424AB2-A66A-0DC6-5633-53E5BD42A167}"/>
              </a:ext>
            </a:extLst>
          </p:cNvPr>
          <p:cNvSpPr txBox="1"/>
          <p:nvPr userDrawn="1"/>
        </p:nvSpPr>
        <p:spPr>
          <a:xfrm>
            <a:off x="2000250" y="1793242"/>
            <a:ext cx="10972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TRUE </a:t>
            </a:r>
          </a:p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POSITIVES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AB446-5947-D148-6821-FEFE0EFA2554}"/>
              </a:ext>
            </a:extLst>
          </p:cNvPr>
          <p:cNvSpPr txBox="1"/>
          <p:nvPr userDrawn="1"/>
        </p:nvSpPr>
        <p:spPr>
          <a:xfrm>
            <a:off x="3052760" y="1793242"/>
            <a:ext cx="10972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FALSE</a:t>
            </a:r>
          </a:p>
          <a:p>
            <a:pPr algn="ctr">
              <a:lnSpc>
                <a:spcPts val="1620"/>
              </a:lnSpc>
            </a:pPr>
            <a:r>
              <a:rPr lang="en-US" sz="1400" b="1" i="0" dirty="0">
                <a:solidFill>
                  <a:schemeClr val="bg1"/>
                </a:solidFill>
              </a:rPr>
              <a:t>POSITIVES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57FDD8-64F3-DA80-D83F-A6874447DC5F}"/>
              </a:ext>
            </a:extLst>
          </p:cNvPr>
          <p:cNvCxnSpPr>
            <a:cxnSpLocks/>
          </p:cNvCxnSpPr>
          <p:nvPr userDrawn="1"/>
        </p:nvCxnSpPr>
        <p:spPr>
          <a:xfrm flipH="1">
            <a:off x="3065328" y="906534"/>
            <a:ext cx="25329" cy="474348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E78F8CFC-98C5-B4F9-B7FB-35402BF2F8B7}"/>
              </a:ext>
            </a:extLst>
          </p:cNvPr>
          <p:cNvSpPr/>
          <p:nvPr userDrawn="1"/>
        </p:nvSpPr>
        <p:spPr>
          <a:xfrm>
            <a:off x="9939013" y="3709247"/>
            <a:ext cx="134491" cy="273117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CDFD7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D0F8AB-A064-A45B-C874-1867342E4C3A}"/>
              </a:ext>
            </a:extLst>
          </p:cNvPr>
          <p:cNvSpPr txBox="1"/>
          <p:nvPr userDrawn="1"/>
        </p:nvSpPr>
        <p:spPr>
          <a:xfrm>
            <a:off x="10530407" y="3136366"/>
            <a:ext cx="1124341" cy="89733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580"/>
              </a:lnSpc>
              <a:spcAft>
                <a:spcPts val="500"/>
              </a:spcAft>
              <a:tabLst/>
            </a:pPr>
            <a:r>
              <a:rPr lang="en-US" sz="21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580"/>
              </a:lnSpc>
              <a:spcAft>
                <a:spcPts val="500"/>
              </a:spcAft>
              <a:tabLst/>
            </a:pPr>
            <a:r>
              <a:rPr lang="en-US" sz="2100" b="0" i="1" dirty="0">
                <a:solidFill>
                  <a:schemeClr val="accent2"/>
                </a:solidFill>
              </a:rPr>
              <a:t>3</a:t>
            </a:r>
            <a:r>
              <a:rPr lang="en-US" sz="2100" b="0" i="1" dirty="0">
                <a:solidFill>
                  <a:schemeClr val="accent6"/>
                </a:solidFill>
              </a:rPr>
              <a:t> </a:t>
            </a:r>
            <a:r>
              <a:rPr lang="en-US" sz="2100" b="0" i="0" dirty="0">
                <a:solidFill>
                  <a:schemeClr val="accent6"/>
                </a:solidFill>
              </a:rPr>
              <a:t>+</a:t>
            </a:r>
            <a:r>
              <a:rPr lang="en-US" sz="2100" b="0" i="1" dirty="0">
                <a:solidFill>
                  <a:schemeClr val="accent6"/>
                </a:solidFill>
              </a:rPr>
              <a:t> </a:t>
            </a:r>
            <a:r>
              <a:rPr lang="en-US" sz="2100" b="0" i="1" dirty="0">
                <a:solidFill>
                  <a:srgbClr val="A6A6A6"/>
                </a:solidFill>
              </a:rPr>
              <a:t>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2CB2B04-A4B8-0D70-6D3A-BC956A9D52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327" y="3597470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30E3FB-0E19-0271-0A67-E780ACFC29DF}"/>
              </a:ext>
            </a:extLst>
          </p:cNvPr>
          <p:cNvCxnSpPr>
            <a:cxnSpLocks/>
          </p:cNvCxnSpPr>
          <p:nvPr userDrawn="1"/>
        </p:nvCxnSpPr>
        <p:spPr>
          <a:xfrm>
            <a:off x="9902341" y="3596352"/>
            <a:ext cx="380803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97EA92D-331B-34F3-CE78-B2E07F53C406}"/>
              </a:ext>
            </a:extLst>
          </p:cNvPr>
          <p:cNvSpPr txBox="1"/>
          <p:nvPr userDrawn="1"/>
        </p:nvSpPr>
        <p:spPr>
          <a:xfrm>
            <a:off x="9497173" y="3340612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6F0F98-DB02-4347-D2D6-D0CCAEF1AC16}"/>
              </a:ext>
            </a:extLst>
          </p:cNvPr>
          <p:cNvSpPr txBox="1"/>
          <p:nvPr userDrawn="1"/>
        </p:nvSpPr>
        <p:spPr>
          <a:xfrm>
            <a:off x="10308951" y="3340612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82720F1-A24E-603E-8B9D-6DBE89B61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850" y="1414182"/>
            <a:ext cx="1003578" cy="77919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5953694-67D3-9EE1-D870-2074E14E1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80258" y="4534506"/>
            <a:ext cx="1003578" cy="77919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2612681-097D-B3EC-C690-C4B3624300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972" y="1452926"/>
            <a:ext cx="688184" cy="64460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47D2B56-F078-B54E-FB3A-A1566DEF20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44867" y="2327036"/>
            <a:ext cx="743472" cy="696547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1188027B-B825-9059-CD5C-EB5BA5DBC7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53917" y="3055254"/>
            <a:ext cx="678754" cy="635914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8E8F043-D74E-8FDE-74B5-EE3B6F02D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58668" y="3814941"/>
            <a:ext cx="743472" cy="69654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DCABF17-76F3-049D-DA1F-E077E78C588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94993" y="2443833"/>
            <a:ext cx="969493" cy="754519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011087EC-32C0-6AD6-6995-EF193C8DF6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72776" y="3643070"/>
            <a:ext cx="969493" cy="75451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63F6212-C75C-3972-FB34-E01D593ADA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823" y="4669210"/>
            <a:ext cx="688184" cy="644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927E1D-8BA3-1BA5-B044-607A9B2BA557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A59DB-35BF-105A-EC06-4D86674B27AE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E4CC0-B425-3827-3CE1-373ADE3589FD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D2703-F31F-F4A0-95CB-8E20789EB554}"/>
              </a:ext>
            </a:extLst>
          </p:cNvPr>
          <p:cNvSpPr txBox="1"/>
          <p:nvPr userDrawn="1"/>
        </p:nvSpPr>
        <p:spPr>
          <a:xfrm>
            <a:off x="2327198" y="3313782"/>
            <a:ext cx="1531939" cy="245174"/>
          </a:xfrm>
          <a:prstGeom prst="roundRect">
            <a:avLst/>
          </a:prstGeom>
          <a:solidFill>
            <a:schemeClr val="bg1"/>
          </a:solidFill>
        </p:spPr>
        <p:txBody>
          <a:bodyPr wrap="square" lIns="0" tIns="18288" rIns="0" bIns="18288" anchor="ctr">
            <a:spAutoFit/>
          </a:bodyPr>
          <a:lstStyle/>
          <a:p>
            <a:pPr algn="ctr"/>
            <a:r>
              <a:rPr lang="en-US" sz="1200" b="1" i="0" spc="0" baseline="0" dirty="0">
                <a:solidFill>
                  <a:srgbClr val="494949"/>
                </a:solidFill>
              </a:rPr>
              <a:t>CLASSIFICATION: </a:t>
            </a:r>
            <a:r>
              <a:rPr lang="en-US" sz="1200" b="1" i="1" spc="0" baseline="0" dirty="0">
                <a:solidFill>
                  <a:srgbClr val="494949"/>
                </a:solidFill>
              </a:rPr>
              <a:t>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5F71F-4D1A-591A-BEFB-C83971F06E7E}"/>
              </a:ext>
            </a:extLst>
          </p:cNvPr>
          <p:cNvSpPr txBox="1"/>
          <p:nvPr userDrawn="1"/>
        </p:nvSpPr>
        <p:spPr>
          <a:xfrm>
            <a:off x="551047" y="5111044"/>
            <a:ext cx="5087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9A9C9C"/>
                </a:solidFill>
              </a:rPr>
              <a:t>CLASSIFICATION: </a:t>
            </a:r>
            <a:r>
              <a:rPr lang="en-US" sz="1200" b="1" i="1" dirty="0">
                <a:solidFill>
                  <a:srgbClr val="9A9C9C"/>
                </a:solidFill>
              </a:rPr>
              <a:t>NOT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E9664-E909-6C38-5EEC-E5A48EE4FF33}"/>
              </a:ext>
            </a:extLst>
          </p:cNvPr>
          <p:cNvSpPr txBox="1"/>
          <p:nvPr userDrawn="1"/>
        </p:nvSpPr>
        <p:spPr>
          <a:xfrm>
            <a:off x="6267174" y="1521647"/>
            <a:ext cx="53375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1600" b="0" dirty="0">
                <a:solidFill>
                  <a:schemeClr val="tx2"/>
                </a:solidFill>
              </a:rPr>
              <a:t>What proportions of </a:t>
            </a:r>
            <a:r>
              <a:rPr lang="en-US" sz="1600" b="1" dirty="0">
                <a:solidFill>
                  <a:schemeClr val="tx2"/>
                </a:solidFill>
              </a:rPr>
              <a:t>true instances </a:t>
            </a:r>
            <a:r>
              <a:rPr lang="en-US" sz="1600" b="0" dirty="0">
                <a:solidFill>
                  <a:schemeClr val="tx2"/>
                </a:solidFill>
              </a:rPr>
              <a:t>of a class were </a:t>
            </a:r>
            <a:r>
              <a:rPr lang="en-US" sz="1600" b="1" dirty="0">
                <a:solidFill>
                  <a:schemeClr val="tx2"/>
                </a:solidFill>
              </a:rPr>
              <a:t>correctly identified </a:t>
            </a:r>
            <a:r>
              <a:rPr lang="en-US" sz="1600" b="0" dirty="0">
                <a:solidFill>
                  <a:schemeClr val="tx2"/>
                </a:solidFill>
              </a:rPr>
              <a:t>(out of all true instances of a class in the data)?</a:t>
            </a:r>
          </a:p>
          <a:p>
            <a:pPr>
              <a:spcBef>
                <a:spcPts val="600"/>
              </a:spcBef>
            </a:pPr>
            <a:r>
              <a:rPr lang="en-US" sz="1400" b="0" i="1" dirty="0">
                <a:solidFill>
                  <a:srgbClr val="888888"/>
                </a:solidFill>
              </a:rPr>
              <a:t>Below, we calculate precision for class CAT.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B1331-E6F5-A274-CFDB-EADEA19FBB63}"/>
              </a:ext>
            </a:extLst>
          </p:cNvPr>
          <p:cNvSpPr txBox="1"/>
          <p:nvPr userDrawn="1"/>
        </p:nvSpPr>
        <p:spPr>
          <a:xfrm>
            <a:off x="6264875" y="2900427"/>
            <a:ext cx="53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DF93C97-AE26-8F3F-85CF-CFC65FF811F7}"/>
              </a:ext>
            </a:extLst>
          </p:cNvPr>
          <p:cNvSpPr/>
          <p:nvPr userDrawn="1"/>
        </p:nvSpPr>
        <p:spPr>
          <a:xfrm>
            <a:off x="9923284" y="3235025"/>
            <a:ext cx="134491" cy="273117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CDFD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755BE-3CBC-2D9C-B883-65C53BF9C01B}"/>
              </a:ext>
            </a:extLst>
          </p:cNvPr>
          <p:cNvSpPr txBox="1"/>
          <p:nvPr userDrawn="1"/>
        </p:nvSpPr>
        <p:spPr>
          <a:xfrm>
            <a:off x="6264875" y="4138012"/>
            <a:ext cx="540310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BAD </a:t>
            </a:r>
            <a:r>
              <a:rPr lang="en-US" sz="1400" b="0" i="1" dirty="0">
                <a:solidFill>
                  <a:srgbClr val="888888"/>
                </a:solidFill>
              </a:rPr>
              <a:t>Out of all of the true instances of class CAT in the data, none </a:t>
            </a:r>
            <a:br>
              <a:rPr lang="en-US" sz="1400" b="0" i="1" dirty="0">
                <a:solidFill>
                  <a:srgbClr val="888888"/>
                </a:solidFill>
              </a:rPr>
            </a:br>
            <a:r>
              <a:rPr lang="en-US" sz="1400" b="0" i="1" dirty="0">
                <a:solidFill>
                  <a:srgbClr val="888888"/>
                </a:solidFill>
              </a:rPr>
              <a:t>were correctly classified by the model. </a:t>
            </a:r>
            <a:r>
              <a:rPr lang="en-US" sz="1400" b="1" i="0" dirty="0">
                <a:solidFill>
                  <a:schemeClr val="tx2"/>
                </a:solidFill>
              </a:rPr>
              <a:t>The model missed all of the true instances of cats in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1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GOOD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i="1" dirty="0">
                <a:solidFill>
                  <a:srgbClr val="888888"/>
                </a:solidFill>
              </a:rPr>
              <a:t>Out of all of true instances of class CAT in the data, all were correctly classified by the model. </a:t>
            </a:r>
            <a:r>
              <a:rPr lang="en-US" sz="1400" b="1" i="0" dirty="0">
                <a:solidFill>
                  <a:schemeClr val="tx2"/>
                </a:solidFill>
              </a:rPr>
              <a:t>The model found all of the true instances of cats in the data.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38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N AVERAGE REC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8C8903CE-2482-2E1A-888F-1801D083605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 (Mean Average Recall)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00BF0-A5BB-14AA-B9C1-A09616E888FA}"/>
              </a:ext>
            </a:extLst>
          </p:cNvPr>
          <p:cNvSpPr/>
          <p:nvPr userDrawn="1"/>
        </p:nvSpPr>
        <p:spPr>
          <a:xfrm>
            <a:off x="498687" y="5289140"/>
            <a:ext cx="5347253" cy="605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Limitation: </a:t>
            </a: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Does not account for false positives. Equally weighing the </a:t>
            </a:r>
            <a:b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classes may lead to misconceptions about overall model performance.</a:t>
            </a:r>
          </a:p>
          <a:p>
            <a:pPr algn="l">
              <a:lnSpc>
                <a:spcPts val="1720"/>
              </a:lnSpc>
            </a:pPr>
            <a:endParaRPr lang="en-US" sz="14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27E1D-8BA3-1BA5-B044-607A9B2BA557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A59DB-35BF-105A-EC06-4D86674B27AE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E4CC0-B425-3827-3CE1-373ADE3589FD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E9664-E909-6C38-5EEC-E5A48EE4FF33}"/>
              </a:ext>
            </a:extLst>
          </p:cNvPr>
          <p:cNvSpPr txBox="1"/>
          <p:nvPr userDrawn="1"/>
        </p:nvSpPr>
        <p:spPr>
          <a:xfrm>
            <a:off x="6267174" y="1521647"/>
            <a:ext cx="533759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What proportions of </a:t>
            </a:r>
            <a:r>
              <a:rPr lang="en-US" sz="2000" b="1" dirty="0">
                <a:solidFill>
                  <a:schemeClr val="tx2"/>
                </a:solidFill>
              </a:rPr>
              <a:t>true instances </a:t>
            </a:r>
            <a:r>
              <a:rPr lang="en-US" sz="2000" b="0" dirty="0">
                <a:solidFill>
                  <a:schemeClr val="tx2"/>
                </a:solidFill>
              </a:rPr>
              <a:t>of a class were </a:t>
            </a:r>
            <a:r>
              <a:rPr lang="en-US" sz="2000" b="1" dirty="0">
                <a:solidFill>
                  <a:schemeClr val="tx2"/>
                </a:solidFill>
              </a:rPr>
              <a:t>correctly identified </a:t>
            </a:r>
            <a:r>
              <a:rPr lang="en-US" sz="2000" b="0" dirty="0">
                <a:solidFill>
                  <a:schemeClr val="tx2"/>
                </a:solidFill>
              </a:rPr>
              <a:t>(out of all instances of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a class in the data) on </a:t>
            </a:r>
            <a:r>
              <a:rPr lang="en-US" sz="2000" b="1" dirty="0">
                <a:solidFill>
                  <a:schemeClr val="tx2"/>
                </a:solidFill>
              </a:rPr>
              <a:t>average</a:t>
            </a:r>
            <a:r>
              <a:rPr lang="en-US" sz="2000" b="0" dirty="0">
                <a:solidFill>
                  <a:schemeClr val="tx2"/>
                </a:solidFill>
              </a:rPr>
              <a:t>?</a:t>
            </a:r>
            <a:br>
              <a:rPr lang="en-US" sz="2000" b="0" dirty="0">
                <a:solidFill>
                  <a:schemeClr val="tx2"/>
                </a:solidFill>
              </a:rPr>
            </a:b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755BE-3CBC-2D9C-B883-65C53BF9C01B}"/>
              </a:ext>
            </a:extLst>
          </p:cNvPr>
          <p:cNvSpPr txBox="1"/>
          <p:nvPr userDrawn="1"/>
        </p:nvSpPr>
        <p:spPr>
          <a:xfrm>
            <a:off x="6264875" y="4654279"/>
            <a:ext cx="5683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BAD </a:t>
            </a:r>
            <a:r>
              <a:rPr lang="en-US" sz="1400" b="0" i="1" dirty="0">
                <a:solidFill>
                  <a:srgbClr val="888888"/>
                </a:solidFill>
              </a:rPr>
              <a:t>On average, the model had bad recall across all classes</a:t>
            </a:r>
            <a:endParaRPr lang="en-US" sz="1400" b="1" i="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1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GOOD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i="1" dirty="0">
                <a:solidFill>
                  <a:srgbClr val="888888"/>
                </a:solidFill>
              </a:rPr>
              <a:t>On average, the model had good recall across all classes.</a:t>
            </a:r>
            <a:endParaRPr lang="en-US" sz="1400" b="1" i="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2F5FE-B297-93F4-200E-294F1919D3C5}"/>
              </a:ext>
            </a:extLst>
          </p:cNvPr>
          <p:cNvSpPr txBox="1"/>
          <p:nvPr userDrawn="1"/>
        </p:nvSpPr>
        <p:spPr>
          <a:xfrm>
            <a:off x="6266013" y="2987936"/>
            <a:ext cx="5497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chemeClr val="tx2"/>
                </a:solidFill>
              </a:rPr>
              <a:t>Recall for EACH class, averaged over the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number of classes.</a:t>
            </a:r>
          </a:p>
          <a:p>
            <a:r>
              <a:rPr lang="en-US" sz="1400" b="0" dirty="0">
                <a:solidFill>
                  <a:srgbClr val="888888"/>
                </a:solidFill>
              </a:rPr>
              <a:t>The recall for class CAT and class NOT CAT is calculated, then </a:t>
            </a:r>
            <a:br>
              <a:rPr lang="en-US" sz="1400" b="0" dirty="0">
                <a:solidFill>
                  <a:srgbClr val="888888"/>
                </a:solidFill>
              </a:rPr>
            </a:br>
            <a:r>
              <a:rPr lang="en-US" sz="1400" b="0" dirty="0">
                <a:solidFill>
                  <a:srgbClr val="888888"/>
                </a:solidFill>
              </a:rPr>
              <a:t>divided by the number of classes (2).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1FCAF-DC6A-14FB-24AB-9F53D74D4973}"/>
              </a:ext>
            </a:extLst>
          </p:cNvPr>
          <p:cNvSpPr/>
          <p:nvPr userDrawn="1"/>
        </p:nvSpPr>
        <p:spPr>
          <a:xfrm>
            <a:off x="498687" y="1045780"/>
            <a:ext cx="5158288" cy="4071257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1638D9-1536-5743-AA94-DB37CAD70286}"/>
              </a:ext>
            </a:extLst>
          </p:cNvPr>
          <p:cNvGrpSpPr/>
          <p:nvPr userDrawn="1"/>
        </p:nvGrpSpPr>
        <p:grpSpPr>
          <a:xfrm>
            <a:off x="498685" y="2619211"/>
            <a:ext cx="1061767" cy="1003940"/>
            <a:chOff x="501503" y="2899747"/>
            <a:chExt cx="1263797" cy="11949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DC5D4-F848-3AE3-9ACA-CBB43BDD67E2}"/>
                </a:ext>
              </a:extLst>
            </p:cNvPr>
            <p:cNvGrpSpPr/>
            <p:nvPr userDrawn="1"/>
          </p:nvGrpSpPr>
          <p:grpSpPr>
            <a:xfrm>
              <a:off x="501503" y="2899747"/>
              <a:ext cx="1263797" cy="1194967"/>
              <a:chOff x="493752" y="1436914"/>
              <a:chExt cx="1578888" cy="149289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32DAE1-C391-323E-4890-AF57B8BDB62F}"/>
                  </a:ext>
                </a:extLst>
              </p:cNvPr>
              <p:cNvGrpSpPr/>
              <p:nvPr userDrawn="1"/>
            </p:nvGrpSpPr>
            <p:grpSpPr>
              <a:xfrm>
                <a:off x="493752" y="1483491"/>
                <a:ext cx="1578888" cy="1384871"/>
                <a:chOff x="606117" y="1032387"/>
                <a:chExt cx="5032683" cy="441425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DD921AD-F500-2A1E-C4EB-A861E6448A49}"/>
                    </a:ext>
                  </a:extLst>
                </p:cNvPr>
                <p:cNvSpPr/>
                <p:nvPr userDrawn="1"/>
              </p:nvSpPr>
              <p:spPr>
                <a:xfrm>
                  <a:off x="3063240" y="1032387"/>
                  <a:ext cx="2575560" cy="4414256"/>
                </a:xfrm>
                <a:prstGeom prst="rect">
                  <a:avLst/>
                </a:prstGeom>
                <a:solidFill>
                  <a:srgbClr val="E0E3E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035BC0E-E927-4AEE-58D7-52DEA41156E2}"/>
                    </a:ext>
                  </a:extLst>
                </p:cNvPr>
                <p:cNvSpPr/>
                <p:nvPr userDrawn="1"/>
              </p:nvSpPr>
              <p:spPr>
                <a:xfrm>
                  <a:off x="606117" y="1042218"/>
                  <a:ext cx="2516789" cy="4404425"/>
                </a:xfrm>
                <a:prstGeom prst="rect">
                  <a:avLst/>
                </a:prstGeom>
                <a:solidFill>
                  <a:srgbClr val="E0E3E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E7E7E7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FB688D58-354D-2890-B1C1-176D62406A3F}"/>
                    </a:ext>
                  </a:extLst>
                </p:cNvPr>
                <p:cNvSpPr/>
                <p:nvPr userDrawn="1"/>
              </p:nvSpPr>
              <p:spPr>
                <a:xfrm>
                  <a:off x="1311966" y="1496662"/>
                  <a:ext cx="1762541" cy="3511828"/>
                </a:xfrm>
                <a:custGeom>
                  <a:avLst/>
                  <a:gdLst>
                    <a:gd name="connsiteX0" fmla="*/ 1755913 w 1762539"/>
                    <a:gd name="connsiteY0" fmla="*/ 0 h 3511826"/>
                    <a:gd name="connsiteX1" fmla="*/ 1762539 w 1762539"/>
                    <a:gd name="connsiteY1" fmla="*/ 335 h 3511826"/>
                    <a:gd name="connsiteX2" fmla="*/ 1762539 w 1762539"/>
                    <a:gd name="connsiteY2" fmla="*/ 3511492 h 3511826"/>
                    <a:gd name="connsiteX3" fmla="*/ 1755913 w 1762539"/>
                    <a:gd name="connsiteY3" fmla="*/ 3511826 h 3511826"/>
                    <a:gd name="connsiteX4" fmla="*/ 0 w 1762539"/>
                    <a:gd name="connsiteY4" fmla="*/ 1755913 h 3511826"/>
                    <a:gd name="connsiteX5" fmla="*/ 1755913 w 1762539"/>
                    <a:gd name="connsiteY5" fmla="*/ 0 h 3511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62539" h="3511826">
                      <a:moveTo>
                        <a:pt x="1755913" y="0"/>
                      </a:moveTo>
                      <a:lnTo>
                        <a:pt x="1762539" y="335"/>
                      </a:lnTo>
                      <a:lnTo>
                        <a:pt x="1762539" y="3511492"/>
                      </a:lnTo>
                      <a:lnTo>
                        <a:pt x="1755913" y="3511826"/>
                      </a:lnTo>
                      <a:cubicBezTo>
                        <a:pt x="786149" y="3511826"/>
                        <a:pt x="0" y="2725677"/>
                        <a:pt x="0" y="1755913"/>
                      </a:cubicBezTo>
                      <a:cubicBezTo>
                        <a:pt x="0" y="786149"/>
                        <a:pt x="786149" y="0"/>
                        <a:pt x="17559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EB2A928-066E-9E12-ACEC-4ACA793EBCA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268665" y="1436914"/>
                <a:ext cx="0" cy="14928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6A81729-D80C-9C5D-5E09-9F562FFD8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3942" y="3248929"/>
              <a:ext cx="268318" cy="208822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BE8B822-BBA7-4FA7-F1AD-D38ABC696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917" y="3126586"/>
            <a:ext cx="225425" cy="17544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9C58E6-E5C9-3351-7211-1A331B711C02}"/>
              </a:ext>
            </a:extLst>
          </p:cNvPr>
          <p:cNvGrpSpPr/>
          <p:nvPr userDrawn="1"/>
        </p:nvGrpSpPr>
        <p:grpSpPr>
          <a:xfrm>
            <a:off x="498685" y="1372606"/>
            <a:ext cx="1065565" cy="944654"/>
            <a:chOff x="470252" y="1474195"/>
            <a:chExt cx="1250381" cy="11084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9FD426-B8B7-60A2-8FDA-8FB75A8C8B97}"/>
                </a:ext>
              </a:extLst>
            </p:cNvPr>
            <p:cNvGrpSpPr/>
            <p:nvPr userDrawn="1"/>
          </p:nvGrpSpPr>
          <p:grpSpPr>
            <a:xfrm>
              <a:off x="470252" y="1474195"/>
              <a:ext cx="1250381" cy="1108498"/>
              <a:chOff x="531212" y="1032387"/>
              <a:chExt cx="4979252" cy="441425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9C616-A30A-9D49-0450-F48B48A0311B}"/>
                  </a:ext>
                </a:extLst>
              </p:cNvPr>
              <p:cNvSpPr/>
              <p:nvPr userDrawn="1"/>
            </p:nvSpPr>
            <p:spPr>
              <a:xfrm>
                <a:off x="2946042" y="1032387"/>
                <a:ext cx="2564422" cy="4414256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745CCD-A15A-1BD5-FDD6-67A82DFBD794}"/>
                  </a:ext>
                </a:extLst>
              </p:cNvPr>
              <p:cNvSpPr/>
              <p:nvPr userDrawn="1"/>
            </p:nvSpPr>
            <p:spPr>
              <a:xfrm>
                <a:off x="531212" y="1042219"/>
                <a:ext cx="2516788" cy="4404424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7E7E7"/>
                  </a:solidFill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5E6F990-D5CF-2970-6EF5-EDDD887628A9}"/>
                  </a:ext>
                </a:extLst>
              </p:cNvPr>
              <p:cNvSpPr/>
              <p:nvPr userDrawn="1"/>
            </p:nvSpPr>
            <p:spPr>
              <a:xfrm>
                <a:off x="1311964" y="1550839"/>
                <a:ext cx="1762541" cy="3511828"/>
              </a:xfrm>
              <a:custGeom>
                <a:avLst/>
                <a:gdLst>
                  <a:gd name="connsiteX0" fmla="*/ 1755913 w 1762539"/>
                  <a:gd name="connsiteY0" fmla="*/ 0 h 3511826"/>
                  <a:gd name="connsiteX1" fmla="*/ 1762539 w 1762539"/>
                  <a:gd name="connsiteY1" fmla="*/ 335 h 3511826"/>
                  <a:gd name="connsiteX2" fmla="*/ 1762539 w 1762539"/>
                  <a:gd name="connsiteY2" fmla="*/ 3511492 h 3511826"/>
                  <a:gd name="connsiteX3" fmla="*/ 1755913 w 1762539"/>
                  <a:gd name="connsiteY3" fmla="*/ 3511826 h 3511826"/>
                  <a:gd name="connsiteX4" fmla="*/ 0 w 1762539"/>
                  <a:gd name="connsiteY4" fmla="*/ 1755913 h 3511826"/>
                  <a:gd name="connsiteX5" fmla="*/ 1755913 w 1762539"/>
                  <a:gd name="connsiteY5" fmla="*/ 0 h 351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2539" h="3511826">
                    <a:moveTo>
                      <a:pt x="1755913" y="0"/>
                    </a:moveTo>
                    <a:lnTo>
                      <a:pt x="1762539" y="335"/>
                    </a:lnTo>
                    <a:lnTo>
                      <a:pt x="1762539" y="3511492"/>
                    </a:lnTo>
                    <a:lnTo>
                      <a:pt x="1755913" y="3511826"/>
                    </a:lnTo>
                    <a:cubicBezTo>
                      <a:pt x="786149" y="3511826"/>
                      <a:pt x="0" y="2725677"/>
                      <a:pt x="0" y="1755913"/>
                    </a:cubicBezTo>
                    <a:cubicBezTo>
                      <a:pt x="0" y="786149"/>
                      <a:pt x="786149" y="0"/>
                      <a:pt x="175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B79C74-5202-69D1-4C86-7934979691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7669" y="1725890"/>
              <a:ext cx="197662" cy="185186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30E9E4E-045E-0379-02B1-46B89C2175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8820" y="1764185"/>
            <a:ext cx="168446" cy="1578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DEA119-5186-52D1-A1ED-E4DC8FA5C8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003" y="1954494"/>
            <a:ext cx="168446" cy="15781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795478-9FE5-C7BE-17E7-360669AE65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756" y="1364736"/>
            <a:ext cx="0" cy="98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05CEF7B-3175-8333-2B2F-94D451B158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3432" y="1637004"/>
            <a:ext cx="239868" cy="1866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EEA025-8140-CFB8-FE2A-6C5B055C51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709" y="1848198"/>
            <a:ext cx="239868" cy="186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25783FC-36F1-DF70-1213-0FCDA0CEE418}"/>
              </a:ext>
            </a:extLst>
          </p:cNvPr>
          <p:cNvSpPr txBox="1"/>
          <p:nvPr userDrawn="1"/>
        </p:nvSpPr>
        <p:spPr>
          <a:xfrm>
            <a:off x="2848071" y="1392527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rgbClr val="929291"/>
                </a:solidFill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867C40-61CF-24A7-281A-3B44FEEEA179}"/>
              </a:ext>
            </a:extLst>
          </p:cNvPr>
          <p:cNvCxnSpPr>
            <a:cxnSpLocks/>
          </p:cNvCxnSpPr>
          <p:nvPr userDrawn="1"/>
        </p:nvCxnSpPr>
        <p:spPr>
          <a:xfrm flipV="1">
            <a:off x="3064764" y="1828182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DAD497-2368-E015-D3C9-ACE4B176EE96}"/>
              </a:ext>
            </a:extLst>
          </p:cNvPr>
          <p:cNvGrpSpPr/>
          <p:nvPr userDrawn="1"/>
        </p:nvGrpSpPr>
        <p:grpSpPr>
          <a:xfrm>
            <a:off x="2101661" y="1543444"/>
            <a:ext cx="306061" cy="298370"/>
            <a:chOff x="2176724" y="1656690"/>
            <a:chExt cx="380803" cy="36633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B502846-2C3B-6AA9-3F0B-BE9B9DB6E2E6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A0BE0A-A1C1-B24D-33AB-C272436382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AD501E-8946-4FEE-CFAC-181D71AC7541}"/>
              </a:ext>
            </a:extLst>
          </p:cNvPr>
          <p:cNvSpPr txBox="1"/>
          <p:nvPr userDrawn="1"/>
        </p:nvSpPr>
        <p:spPr>
          <a:xfrm>
            <a:off x="1588032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A91A82-2556-F009-6F48-4696A7201DE1}"/>
              </a:ext>
            </a:extLst>
          </p:cNvPr>
          <p:cNvSpPr txBox="1"/>
          <p:nvPr userDrawn="1"/>
        </p:nvSpPr>
        <p:spPr>
          <a:xfrm>
            <a:off x="2545420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B60415-43B5-83C4-1DE3-4A955BE29F14}"/>
              </a:ext>
            </a:extLst>
          </p:cNvPr>
          <p:cNvSpPr/>
          <p:nvPr userDrawn="1"/>
        </p:nvSpPr>
        <p:spPr>
          <a:xfrm>
            <a:off x="498685" y="1045875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Recall for </a:t>
            </a:r>
            <a:r>
              <a:rPr lang="en-US" sz="1400" b="1" i="1" dirty="0">
                <a:solidFill>
                  <a:schemeClr val="bg1"/>
                </a:solidFill>
              </a:rPr>
              <a:t>CLASS: CAT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A63FF-E4E3-2070-E47F-B6EE838706D7}"/>
              </a:ext>
            </a:extLst>
          </p:cNvPr>
          <p:cNvSpPr/>
          <p:nvPr userDrawn="1"/>
        </p:nvSpPr>
        <p:spPr>
          <a:xfrm>
            <a:off x="498685" y="2319594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Recall for </a:t>
            </a:r>
            <a:r>
              <a:rPr lang="en-US" sz="1400" b="1" i="1" dirty="0">
                <a:solidFill>
                  <a:schemeClr val="bg1"/>
                </a:solidFill>
              </a:rPr>
              <a:t>CLASS: NOT CAT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C3C090-780D-764F-517F-B0F4BBD9DA8B}"/>
              </a:ext>
            </a:extLst>
          </p:cNvPr>
          <p:cNvSpPr/>
          <p:nvPr userDrawn="1"/>
        </p:nvSpPr>
        <p:spPr>
          <a:xfrm>
            <a:off x="498686" y="3585263"/>
            <a:ext cx="5148530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mAR: Mean Average Recall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973541-B412-AD57-5F34-BDC6BBF04044}"/>
              </a:ext>
            </a:extLst>
          </p:cNvPr>
          <p:cNvSpPr txBox="1"/>
          <p:nvPr userDrawn="1"/>
        </p:nvSpPr>
        <p:spPr>
          <a:xfrm>
            <a:off x="3972837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92A94-80FE-54D0-E61C-22F2FE870E15}"/>
              </a:ext>
            </a:extLst>
          </p:cNvPr>
          <p:cNvSpPr txBox="1"/>
          <p:nvPr userDrawn="1"/>
        </p:nvSpPr>
        <p:spPr>
          <a:xfrm>
            <a:off x="4101282" y="1537978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0.60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DB5E19-AB11-1D62-6A7D-A2E3D3E6E903}"/>
              </a:ext>
            </a:extLst>
          </p:cNvPr>
          <p:cNvSpPr txBox="1"/>
          <p:nvPr userDrawn="1"/>
        </p:nvSpPr>
        <p:spPr>
          <a:xfrm>
            <a:off x="2853326" y="2677398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2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2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rgbClr val="929291"/>
                </a:solidFill>
              </a:rPr>
              <a:t>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4BB59C-ACD3-B205-2CF3-F869CACE189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0019" y="3113053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8828A0-B860-AB61-A5C9-6AC456E76391}"/>
              </a:ext>
            </a:extLst>
          </p:cNvPr>
          <p:cNvGrpSpPr/>
          <p:nvPr userDrawn="1"/>
        </p:nvGrpSpPr>
        <p:grpSpPr>
          <a:xfrm>
            <a:off x="2106916" y="2808614"/>
            <a:ext cx="306061" cy="298370"/>
            <a:chOff x="2176724" y="1656690"/>
            <a:chExt cx="380803" cy="366333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92F54D5-A2F8-BF18-3681-775EABCD3BD1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C70841-C2E3-2E30-051D-6BB5A99F1A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70D950A-9562-E242-DF0B-67C0BEC59B1E}"/>
              </a:ext>
            </a:extLst>
          </p:cNvPr>
          <p:cNvSpPr txBox="1"/>
          <p:nvPr userDrawn="1"/>
        </p:nvSpPr>
        <p:spPr>
          <a:xfrm>
            <a:off x="1593287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05B3C-0262-50DC-0CEC-5665386AE304}"/>
              </a:ext>
            </a:extLst>
          </p:cNvPr>
          <p:cNvSpPr txBox="1"/>
          <p:nvPr userDrawn="1"/>
        </p:nvSpPr>
        <p:spPr>
          <a:xfrm>
            <a:off x="2550675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16B2AB-DB53-8672-787C-9CF2DF186DD1}"/>
              </a:ext>
            </a:extLst>
          </p:cNvPr>
          <p:cNvSpPr txBox="1"/>
          <p:nvPr userDrawn="1"/>
        </p:nvSpPr>
        <p:spPr>
          <a:xfrm>
            <a:off x="3978092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D88E27-4115-4B79-F29B-422B1EAAA2B3}"/>
              </a:ext>
            </a:extLst>
          </p:cNvPr>
          <p:cNvSpPr txBox="1"/>
          <p:nvPr userDrawn="1"/>
        </p:nvSpPr>
        <p:spPr>
          <a:xfrm>
            <a:off x="4101282" y="2798945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0.50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A68978-7E2D-DF72-88C7-83290D39C58D}"/>
              </a:ext>
            </a:extLst>
          </p:cNvPr>
          <p:cNvSpPr txBox="1"/>
          <p:nvPr userDrawn="1"/>
        </p:nvSpPr>
        <p:spPr>
          <a:xfrm>
            <a:off x="4512797" y="4293911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BF249-84F5-7D95-90B3-1C083E1A95B0}"/>
              </a:ext>
            </a:extLst>
          </p:cNvPr>
          <p:cNvSpPr txBox="1"/>
          <p:nvPr userDrawn="1"/>
        </p:nvSpPr>
        <p:spPr>
          <a:xfrm>
            <a:off x="4701716" y="4239250"/>
            <a:ext cx="850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0.55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62BA4F-A5DC-2DB8-2759-CE9004AADBA5}"/>
              </a:ext>
            </a:extLst>
          </p:cNvPr>
          <p:cNvSpPr txBox="1"/>
          <p:nvPr userDrawn="1"/>
        </p:nvSpPr>
        <p:spPr>
          <a:xfrm>
            <a:off x="530610" y="4077269"/>
            <a:ext cx="4041675" cy="845977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113" algn="ctr">
              <a:lnSpc>
                <a:spcPct val="150000"/>
              </a:lnSpc>
              <a:spcAft>
                <a:spcPts val="500"/>
              </a:spcAft>
              <a:tabLst/>
            </a:pPr>
            <a:r>
              <a:rPr lang="en-US" sz="1600" b="0" i="1" spc="-60" baseline="0" dirty="0">
                <a:solidFill>
                  <a:srgbClr val="494949"/>
                </a:solidFill>
              </a:rPr>
              <a:t>Recall for CAT </a:t>
            </a:r>
            <a:r>
              <a:rPr lang="en-US" sz="1600" b="0" i="0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0.60</a:t>
            </a:r>
            <a:r>
              <a:rPr lang="en-US" sz="1600" b="0" i="0" spc="0" baseline="0" dirty="0">
                <a:solidFill>
                  <a:srgbClr val="494949"/>
                </a:solidFill>
              </a:rPr>
              <a:t>) </a:t>
            </a:r>
            <a:r>
              <a:rPr lang="en-US" sz="1600" b="0" i="0" spc="-100" baseline="0" dirty="0">
                <a:solidFill>
                  <a:srgbClr val="494949"/>
                </a:solidFill>
              </a:rPr>
              <a:t>+ </a:t>
            </a:r>
            <a:r>
              <a:rPr lang="en-US" sz="1600" b="0" i="1" spc="-60" baseline="0" dirty="0">
                <a:solidFill>
                  <a:srgbClr val="494949"/>
                </a:solidFill>
              </a:rPr>
              <a:t>Recall for NOT CAT </a:t>
            </a:r>
            <a:r>
              <a:rPr lang="en-US" sz="1600" b="0" i="0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0.50</a:t>
            </a:r>
            <a:r>
              <a:rPr lang="en-US" sz="1600" b="0" i="0" spc="0" baseline="0" dirty="0">
                <a:solidFill>
                  <a:srgbClr val="494949"/>
                </a:solidFill>
              </a:rPr>
              <a:t>)</a:t>
            </a:r>
          </a:p>
          <a:p>
            <a:pPr marL="0" indent="11113" algn="ctr">
              <a:lnSpc>
                <a:spcPct val="150000"/>
              </a:lnSpc>
              <a:spcAft>
                <a:spcPts val="500"/>
              </a:spcAft>
              <a:tabLst/>
            </a:pPr>
            <a:r>
              <a:rPr lang="en-US" sz="1600" b="0" i="1" spc="-60" baseline="0" dirty="0">
                <a:solidFill>
                  <a:srgbClr val="494949"/>
                </a:solidFill>
              </a:rPr>
              <a:t># of classes </a:t>
            </a:r>
            <a:r>
              <a:rPr lang="en-US" sz="1600" b="0" i="1" spc="0" baseline="0" dirty="0">
                <a:solidFill>
                  <a:srgbClr val="494949"/>
                </a:solidFill>
              </a:rPr>
              <a:t>(</a:t>
            </a:r>
            <a:r>
              <a:rPr lang="en-US" sz="1600" b="1" i="0" spc="0" baseline="0" dirty="0">
                <a:solidFill>
                  <a:srgbClr val="494949"/>
                </a:solidFill>
              </a:rPr>
              <a:t>2</a:t>
            </a:r>
            <a:r>
              <a:rPr lang="en-US" sz="1600" b="0" i="1" spc="0" baseline="0" dirty="0">
                <a:solidFill>
                  <a:srgbClr val="494949"/>
                </a:solidFill>
              </a:rPr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0D4055-BDBB-CBC8-9856-D7CD9809BD45}"/>
              </a:ext>
            </a:extLst>
          </p:cNvPr>
          <p:cNvCxnSpPr>
            <a:cxnSpLocks/>
          </p:cNvCxnSpPr>
          <p:nvPr userDrawn="1"/>
        </p:nvCxnSpPr>
        <p:spPr>
          <a:xfrm>
            <a:off x="659145" y="4550756"/>
            <a:ext cx="3820089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73C0A8-DA52-51B9-1227-B900E5D6F2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23295" y="2682319"/>
            <a:ext cx="204918" cy="159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6C104-A4DB-173E-7451-597A1A35EF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855" y="3394244"/>
            <a:ext cx="204918" cy="159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B2303-C632-AF9F-F81F-8E129C2551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619" y="1402789"/>
            <a:ext cx="179027" cy="167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CE8EF1-2869-9821-F906-46BFE8D116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95" y="2112504"/>
            <a:ext cx="179027" cy="1676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689BBA0-0A30-9494-3533-BBD481DAE4A7}"/>
              </a:ext>
            </a:extLst>
          </p:cNvPr>
          <p:cNvSpPr/>
          <p:nvPr userDrawn="1"/>
        </p:nvSpPr>
        <p:spPr>
          <a:xfrm>
            <a:off x="2077177" y="1896441"/>
            <a:ext cx="169027" cy="299200"/>
          </a:xfrm>
          <a:prstGeom prst="rect">
            <a:avLst/>
          </a:prstGeom>
          <a:solidFill>
            <a:srgbClr val="929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E7E7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86FA4E0-4E1E-0DF4-CB04-F886D245D635}"/>
              </a:ext>
            </a:extLst>
          </p:cNvPr>
          <p:cNvSpPr/>
          <p:nvPr userDrawn="1"/>
        </p:nvSpPr>
        <p:spPr>
          <a:xfrm>
            <a:off x="2145227" y="1931618"/>
            <a:ext cx="108094" cy="222448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CCDFD7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A587F-F8D7-8A0D-1FA1-29628D0C63CD}"/>
              </a:ext>
            </a:extLst>
          </p:cNvPr>
          <p:cNvSpPr/>
          <p:nvPr userDrawn="1"/>
        </p:nvSpPr>
        <p:spPr>
          <a:xfrm>
            <a:off x="2080918" y="3156421"/>
            <a:ext cx="169027" cy="299200"/>
          </a:xfrm>
          <a:prstGeom prst="rect">
            <a:avLst/>
          </a:prstGeom>
          <a:solidFill>
            <a:srgbClr val="929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E7E7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B54E069-E8D7-9BEB-EED0-D1E0677276A6}"/>
              </a:ext>
            </a:extLst>
          </p:cNvPr>
          <p:cNvSpPr/>
          <p:nvPr userDrawn="1"/>
        </p:nvSpPr>
        <p:spPr>
          <a:xfrm>
            <a:off x="2148968" y="3191598"/>
            <a:ext cx="108094" cy="222448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CCD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4C2C0FC-8889-9412-EA26-1D8A66DC85A0}"/>
              </a:ext>
            </a:extLst>
          </p:cNvPr>
          <p:cNvSpPr/>
          <p:nvPr userDrawn="1"/>
        </p:nvSpPr>
        <p:spPr>
          <a:xfrm>
            <a:off x="498687" y="1045780"/>
            <a:ext cx="5158288" cy="4071257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D01CF10-819F-2075-B7F1-08EBFF2433C2}"/>
              </a:ext>
            </a:extLst>
          </p:cNvPr>
          <p:cNvGrpSpPr/>
          <p:nvPr userDrawn="1"/>
        </p:nvGrpSpPr>
        <p:grpSpPr>
          <a:xfrm>
            <a:off x="498685" y="2646446"/>
            <a:ext cx="1065565" cy="944654"/>
            <a:chOff x="470252" y="1474195"/>
            <a:chExt cx="1250381" cy="110849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763743C-CAD9-B4AD-162E-C35FB83C541C}"/>
                </a:ext>
              </a:extLst>
            </p:cNvPr>
            <p:cNvGrpSpPr/>
            <p:nvPr userDrawn="1"/>
          </p:nvGrpSpPr>
          <p:grpSpPr>
            <a:xfrm>
              <a:off x="470252" y="1474195"/>
              <a:ext cx="1250381" cy="1108498"/>
              <a:chOff x="531212" y="1032387"/>
              <a:chExt cx="4979252" cy="441425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5247FF-F551-32EF-86B3-D14585F79C9B}"/>
                  </a:ext>
                </a:extLst>
              </p:cNvPr>
              <p:cNvSpPr/>
              <p:nvPr userDrawn="1"/>
            </p:nvSpPr>
            <p:spPr>
              <a:xfrm>
                <a:off x="2946042" y="1032387"/>
                <a:ext cx="2564422" cy="4414256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8E63209-59F7-77FC-E8F7-BC27AEC205FA}"/>
                  </a:ext>
                </a:extLst>
              </p:cNvPr>
              <p:cNvSpPr/>
              <p:nvPr userDrawn="1"/>
            </p:nvSpPr>
            <p:spPr>
              <a:xfrm>
                <a:off x="531212" y="1042219"/>
                <a:ext cx="2516788" cy="4404424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7E7E7"/>
                  </a:solidFill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BCE863F-0B3D-EA70-915D-581AF031EFCE}"/>
                  </a:ext>
                </a:extLst>
              </p:cNvPr>
              <p:cNvSpPr/>
              <p:nvPr userDrawn="1"/>
            </p:nvSpPr>
            <p:spPr>
              <a:xfrm>
                <a:off x="1311964" y="1550839"/>
                <a:ext cx="1762541" cy="3511828"/>
              </a:xfrm>
              <a:custGeom>
                <a:avLst/>
                <a:gdLst>
                  <a:gd name="connsiteX0" fmla="*/ 1755913 w 1762539"/>
                  <a:gd name="connsiteY0" fmla="*/ 0 h 3511826"/>
                  <a:gd name="connsiteX1" fmla="*/ 1762539 w 1762539"/>
                  <a:gd name="connsiteY1" fmla="*/ 335 h 3511826"/>
                  <a:gd name="connsiteX2" fmla="*/ 1762539 w 1762539"/>
                  <a:gd name="connsiteY2" fmla="*/ 3511492 h 3511826"/>
                  <a:gd name="connsiteX3" fmla="*/ 1755913 w 1762539"/>
                  <a:gd name="connsiteY3" fmla="*/ 3511826 h 3511826"/>
                  <a:gd name="connsiteX4" fmla="*/ 0 w 1762539"/>
                  <a:gd name="connsiteY4" fmla="*/ 1755913 h 3511826"/>
                  <a:gd name="connsiteX5" fmla="*/ 1755913 w 1762539"/>
                  <a:gd name="connsiteY5" fmla="*/ 0 h 351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2539" h="3511826">
                    <a:moveTo>
                      <a:pt x="1755913" y="0"/>
                    </a:moveTo>
                    <a:lnTo>
                      <a:pt x="1762539" y="335"/>
                    </a:lnTo>
                    <a:lnTo>
                      <a:pt x="1762539" y="3511492"/>
                    </a:lnTo>
                    <a:lnTo>
                      <a:pt x="1755913" y="3511826"/>
                    </a:lnTo>
                    <a:cubicBezTo>
                      <a:pt x="786149" y="3511826"/>
                      <a:pt x="0" y="2725677"/>
                      <a:pt x="0" y="1755913"/>
                    </a:cubicBezTo>
                    <a:cubicBezTo>
                      <a:pt x="0" y="786149"/>
                      <a:pt x="786149" y="0"/>
                      <a:pt x="175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1C3F906-25C7-32B3-7A56-2FFA4D8B3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57669" y="1725890"/>
              <a:ext cx="197662" cy="185186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EE5863E-1D64-0F5C-ED8B-8DBE027DD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20" y="3038025"/>
            <a:ext cx="168446" cy="15781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5AABBAE-5753-2E86-552E-5B8603BBA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003" y="3228334"/>
            <a:ext cx="168446" cy="157814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370CC36-CBC9-A4BF-DA54-21C0806A08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756" y="2638576"/>
            <a:ext cx="0" cy="98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BF01910-A3CF-46A1-E00E-48571DF70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619" y="2676629"/>
            <a:ext cx="179027" cy="16768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A6675D8-05CA-7E52-F1C9-F04500B20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95" y="3386344"/>
            <a:ext cx="179027" cy="16768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4C94B069-0C02-44F3-8378-C455822F10B2}"/>
              </a:ext>
            </a:extLst>
          </p:cNvPr>
          <p:cNvGrpSpPr/>
          <p:nvPr userDrawn="1"/>
        </p:nvGrpSpPr>
        <p:grpSpPr>
          <a:xfrm>
            <a:off x="498685" y="1372606"/>
            <a:ext cx="1065565" cy="944654"/>
            <a:chOff x="470252" y="1474195"/>
            <a:chExt cx="1250381" cy="110849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3BBEAA-F48B-4F58-DCBD-BCBC2D1FC674}"/>
                </a:ext>
              </a:extLst>
            </p:cNvPr>
            <p:cNvGrpSpPr/>
            <p:nvPr userDrawn="1"/>
          </p:nvGrpSpPr>
          <p:grpSpPr>
            <a:xfrm>
              <a:off x="470252" y="1474195"/>
              <a:ext cx="1250381" cy="1108498"/>
              <a:chOff x="531212" y="1032387"/>
              <a:chExt cx="4979252" cy="441425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F018BCA-F50B-2DB6-66B9-151615FC20B2}"/>
                  </a:ext>
                </a:extLst>
              </p:cNvPr>
              <p:cNvSpPr/>
              <p:nvPr userDrawn="1"/>
            </p:nvSpPr>
            <p:spPr>
              <a:xfrm>
                <a:off x="2946042" y="1032387"/>
                <a:ext cx="2564422" cy="4414256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13D8D8-29DC-22C1-1C82-463FF7383B4F}"/>
                  </a:ext>
                </a:extLst>
              </p:cNvPr>
              <p:cNvSpPr/>
              <p:nvPr userDrawn="1"/>
            </p:nvSpPr>
            <p:spPr>
              <a:xfrm>
                <a:off x="531212" y="1042219"/>
                <a:ext cx="2516788" cy="4404424"/>
              </a:xfrm>
              <a:prstGeom prst="rect">
                <a:avLst/>
              </a:prstGeom>
              <a:solidFill>
                <a:srgbClr val="E0E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7E7E7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8F2EFB8-F9BA-8AE7-9D27-8EB9CBD6DE91}"/>
                  </a:ext>
                </a:extLst>
              </p:cNvPr>
              <p:cNvSpPr/>
              <p:nvPr userDrawn="1"/>
            </p:nvSpPr>
            <p:spPr>
              <a:xfrm>
                <a:off x="1311964" y="1550839"/>
                <a:ext cx="1762541" cy="3511828"/>
              </a:xfrm>
              <a:custGeom>
                <a:avLst/>
                <a:gdLst>
                  <a:gd name="connsiteX0" fmla="*/ 1755913 w 1762539"/>
                  <a:gd name="connsiteY0" fmla="*/ 0 h 3511826"/>
                  <a:gd name="connsiteX1" fmla="*/ 1762539 w 1762539"/>
                  <a:gd name="connsiteY1" fmla="*/ 335 h 3511826"/>
                  <a:gd name="connsiteX2" fmla="*/ 1762539 w 1762539"/>
                  <a:gd name="connsiteY2" fmla="*/ 3511492 h 3511826"/>
                  <a:gd name="connsiteX3" fmla="*/ 1755913 w 1762539"/>
                  <a:gd name="connsiteY3" fmla="*/ 3511826 h 3511826"/>
                  <a:gd name="connsiteX4" fmla="*/ 0 w 1762539"/>
                  <a:gd name="connsiteY4" fmla="*/ 1755913 h 3511826"/>
                  <a:gd name="connsiteX5" fmla="*/ 1755913 w 1762539"/>
                  <a:gd name="connsiteY5" fmla="*/ 0 h 351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2539" h="3511826">
                    <a:moveTo>
                      <a:pt x="1755913" y="0"/>
                    </a:moveTo>
                    <a:lnTo>
                      <a:pt x="1762539" y="335"/>
                    </a:lnTo>
                    <a:lnTo>
                      <a:pt x="1762539" y="3511492"/>
                    </a:lnTo>
                    <a:lnTo>
                      <a:pt x="1755913" y="3511826"/>
                    </a:lnTo>
                    <a:cubicBezTo>
                      <a:pt x="786149" y="3511826"/>
                      <a:pt x="0" y="2725677"/>
                      <a:pt x="0" y="1755913"/>
                    </a:cubicBezTo>
                    <a:cubicBezTo>
                      <a:pt x="0" y="786149"/>
                      <a:pt x="786149" y="0"/>
                      <a:pt x="175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A5161F7-BB12-2537-DDF4-EB371E1FE1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57669" y="1725890"/>
              <a:ext cx="197662" cy="185186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DF8C7562-5E6F-1590-6EA1-FF6E5AC7D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20" y="1777247"/>
            <a:ext cx="168446" cy="15781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E0A1FE5-558B-6449-12D2-5788915B4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941" y="1963202"/>
            <a:ext cx="168446" cy="157814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556A6C-F6DB-2AE0-B5F8-F40BCFEE2900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9984" y="1364736"/>
            <a:ext cx="0" cy="98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0487EB37-6C0E-012D-06F4-B0E512170D4D}"/>
              </a:ext>
            </a:extLst>
          </p:cNvPr>
          <p:cNvSpPr/>
          <p:nvPr userDrawn="1"/>
        </p:nvSpPr>
        <p:spPr>
          <a:xfrm flipH="1">
            <a:off x="1018932" y="1482532"/>
            <a:ext cx="377186" cy="751534"/>
          </a:xfrm>
          <a:custGeom>
            <a:avLst/>
            <a:gdLst>
              <a:gd name="connsiteX0" fmla="*/ 1755913 w 1762539"/>
              <a:gd name="connsiteY0" fmla="*/ 0 h 3511826"/>
              <a:gd name="connsiteX1" fmla="*/ 1762539 w 1762539"/>
              <a:gd name="connsiteY1" fmla="*/ 335 h 3511826"/>
              <a:gd name="connsiteX2" fmla="*/ 1762539 w 1762539"/>
              <a:gd name="connsiteY2" fmla="*/ 3511492 h 3511826"/>
              <a:gd name="connsiteX3" fmla="*/ 1755913 w 1762539"/>
              <a:gd name="connsiteY3" fmla="*/ 3511826 h 3511826"/>
              <a:gd name="connsiteX4" fmla="*/ 0 w 1762539"/>
              <a:gd name="connsiteY4" fmla="*/ 1755913 h 3511826"/>
              <a:gd name="connsiteX5" fmla="*/ 1755913 w 1762539"/>
              <a:gd name="connsiteY5" fmla="*/ 0 h 35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539" h="3511826">
                <a:moveTo>
                  <a:pt x="1755913" y="0"/>
                </a:moveTo>
                <a:lnTo>
                  <a:pt x="1762539" y="335"/>
                </a:lnTo>
                <a:lnTo>
                  <a:pt x="1762539" y="3511492"/>
                </a:lnTo>
                <a:lnTo>
                  <a:pt x="1755913" y="3511826"/>
                </a:lnTo>
                <a:cubicBezTo>
                  <a:pt x="786149" y="3511826"/>
                  <a:pt x="0" y="2725677"/>
                  <a:pt x="0" y="1755913"/>
                </a:cubicBezTo>
                <a:cubicBezTo>
                  <a:pt x="0" y="786149"/>
                  <a:pt x="786149" y="0"/>
                  <a:pt x="175591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FC0E229-00F5-2817-9A43-6C1BD3B61D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3432" y="1637004"/>
            <a:ext cx="239868" cy="18668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7A728B1-9FAE-94C3-498D-2BF8F7C70A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709" y="1848198"/>
            <a:ext cx="239868" cy="1866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1375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1727D4-E7CC-60EF-F4B4-6FF6AC17DF77}"/>
              </a:ext>
            </a:extLst>
          </p:cNvPr>
          <p:cNvSpPr txBox="1"/>
          <p:nvPr userDrawn="1"/>
        </p:nvSpPr>
        <p:spPr>
          <a:xfrm>
            <a:off x="6264875" y="877330"/>
            <a:ext cx="549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4E3AF-B190-4B8A-7C82-F53EF0FE8640}"/>
              </a:ext>
            </a:extLst>
          </p:cNvPr>
          <p:cNvSpPr txBox="1"/>
          <p:nvPr userDrawn="1"/>
        </p:nvSpPr>
        <p:spPr>
          <a:xfrm>
            <a:off x="251460" y="3429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E4DB4-FCAE-26D0-30D2-2AED8D07B499}"/>
              </a:ext>
            </a:extLst>
          </p:cNvPr>
          <p:cNvSpPr txBox="1"/>
          <p:nvPr userDrawn="1"/>
        </p:nvSpPr>
        <p:spPr>
          <a:xfrm>
            <a:off x="6263065" y="2993156"/>
            <a:ext cx="533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CALCULATE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1D79C-D94E-D432-D685-A56FEE46D7C2}"/>
              </a:ext>
            </a:extLst>
          </p:cNvPr>
          <p:cNvSpPr txBox="1"/>
          <p:nvPr userDrawn="1"/>
        </p:nvSpPr>
        <p:spPr>
          <a:xfrm>
            <a:off x="6267173" y="1521647"/>
            <a:ext cx="5396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WHAT DOES IT MEASURE?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Harmonic mean </a:t>
            </a:r>
            <a:r>
              <a:rPr lang="en-US" sz="2000" b="0" dirty="0">
                <a:solidFill>
                  <a:schemeClr val="tx2"/>
                </a:solidFill>
              </a:rPr>
              <a:t>(average rate) that symmetrically represents both </a:t>
            </a:r>
            <a:r>
              <a:rPr lang="en-US" sz="2000" b="1" dirty="0">
                <a:solidFill>
                  <a:schemeClr val="tx2"/>
                </a:solidFill>
              </a:rPr>
              <a:t>precision</a:t>
            </a:r>
            <a:r>
              <a:rPr lang="en-US" sz="2000" b="0" dirty="0">
                <a:solidFill>
                  <a:schemeClr val="tx2"/>
                </a:solidFill>
              </a:rPr>
              <a:t> and </a:t>
            </a:r>
            <a:r>
              <a:rPr lang="en-US" sz="2000" b="1" dirty="0">
                <a:solidFill>
                  <a:schemeClr val="tx2"/>
                </a:solidFill>
              </a:rPr>
              <a:t>recall</a:t>
            </a:r>
            <a:r>
              <a:rPr lang="en-US" sz="2000" b="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b="0" i="1" dirty="0">
                <a:solidFill>
                  <a:srgbClr val="888888"/>
                </a:solidFill>
              </a:rPr>
              <a:t>To the left, we calculate F1 for class CAT.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A1902-E7B6-C8C2-BFD3-F26AB04F570C}"/>
              </a:ext>
            </a:extLst>
          </p:cNvPr>
          <p:cNvSpPr txBox="1"/>
          <p:nvPr userDrawn="1"/>
        </p:nvSpPr>
        <p:spPr>
          <a:xfrm>
            <a:off x="6264875" y="4654279"/>
            <a:ext cx="53375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HOW DO WE INTERPRET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BAD </a:t>
            </a:r>
            <a:r>
              <a:rPr lang="en-US" sz="1400" b="0" i="1" dirty="0">
                <a:solidFill>
                  <a:srgbClr val="888888"/>
                </a:solidFill>
              </a:rPr>
              <a:t>The model has bad precision, recall, or both.</a:t>
            </a:r>
            <a:endParaRPr lang="en-US" sz="1400" b="1" i="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1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→</a:t>
            </a:r>
            <a:r>
              <a:rPr lang="en-US" sz="1800" b="1" dirty="0">
                <a:solidFill>
                  <a:schemeClr val="tx2"/>
                </a:solidFill>
              </a:rPr>
              <a:t> GOOD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i="1" dirty="0">
                <a:solidFill>
                  <a:srgbClr val="888888"/>
                </a:solidFill>
              </a:rPr>
              <a:t>The model has good precision, recall, or both..</a:t>
            </a:r>
            <a:endParaRPr lang="en-US" sz="1400" b="1" i="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1" dirty="0">
              <a:solidFill>
                <a:schemeClr val="tx2"/>
              </a:solidFill>
            </a:endParaRP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D8EDB5-7818-B62A-5C76-15E993F1F4B9}"/>
                  </a:ext>
                </a:extLst>
              </p:cNvPr>
              <p:cNvSpPr txBox="1"/>
              <p:nvPr userDrawn="1"/>
            </p:nvSpPr>
            <p:spPr>
              <a:xfrm>
                <a:off x="6554537" y="3395520"/>
                <a:ext cx="5185459" cy="990342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11113" algn="ctr">
                  <a:lnSpc>
                    <a:spcPct val="100000"/>
                  </a:lnSpc>
                  <a:spcAft>
                    <a:spcPts val="500"/>
                  </a:spcAft>
                  <a:tabLst/>
                </a:pPr>
                <a:r>
                  <a:rPr lang="en-US" sz="2400" b="0" i="1" dirty="0">
                    <a:solidFill>
                      <a:srgbClr val="616161"/>
                    </a:solidFill>
                  </a:rPr>
                  <a:t>2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0" i="1" dirty="0">
                    <a:solidFill>
                      <a:srgbClr val="616161"/>
                    </a:solidFill>
                  </a:rPr>
                  <a:t>  Precision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0" i="1" dirty="0">
                    <a:solidFill>
                      <a:srgbClr val="616161"/>
                    </a:solidFill>
                  </a:rPr>
                  <a:t> Recall</a:t>
                </a:r>
              </a:p>
              <a:p>
                <a:pPr marL="0" indent="11113" algn="ctr">
                  <a:lnSpc>
                    <a:spcPct val="100000"/>
                  </a:lnSpc>
                  <a:spcAft>
                    <a:spcPts val="500"/>
                  </a:spcAft>
                  <a:tabLst/>
                </a:pPr>
                <a:r>
                  <a:rPr lang="en-US" sz="2400" b="0" i="1" dirty="0">
                    <a:solidFill>
                      <a:schemeClr val="accent6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solidFill>
                      <a:schemeClr val="accent6"/>
                    </a:solidFill>
                  </a:rPr>
                  <a:t> Recall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D8EDB5-7818-B62A-5C76-15E993F1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54537" y="3395520"/>
                <a:ext cx="5185459" cy="990342"/>
              </a:xfrm>
              <a:prstGeom prst="roundRect">
                <a:avLst/>
              </a:prstGeom>
              <a:blipFill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4DF30-45E3-DAA7-D3A0-C217AEEEA905}"/>
              </a:ext>
            </a:extLst>
          </p:cNvPr>
          <p:cNvCxnSpPr>
            <a:cxnSpLocks/>
          </p:cNvCxnSpPr>
          <p:nvPr userDrawn="1"/>
        </p:nvCxnSpPr>
        <p:spPr>
          <a:xfrm>
            <a:off x="7390079" y="3904827"/>
            <a:ext cx="3514375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841051-FA87-A37F-B664-2C1ED185F5A9}"/>
              </a:ext>
            </a:extLst>
          </p:cNvPr>
          <p:cNvSpPr/>
          <p:nvPr userDrawn="1"/>
        </p:nvSpPr>
        <p:spPr>
          <a:xfrm>
            <a:off x="498687" y="5236132"/>
            <a:ext cx="5158285" cy="921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</a:rPr>
              <a:t>Limitation: </a:t>
            </a: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Does not consider true negatives. Equally weighing the </a:t>
            </a:r>
            <a:b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precision and recall may lead to misconceptions about overall model performance.</a:t>
            </a:r>
          </a:p>
          <a:p>
            <a:pPr algn="l">
              <a:lnSpc>
                <a:spcPts val="1720"/>
              </a:lnSpc>
            </a:pPr>
            <a:endParaRPr lang="en-US" sz="14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2647FB-4F30-3AC3-B48E-696A618670D1}"/>
              </a:ext>
            </a:extLst>
          </p:cNvPr>
          <p:cNvSpPr txBox="1"/>
          <p:nvPr userDrawn="1"/>
        </p:nvSpPr>
        <p:spPr>
          <a:xfrm>
            <a:off x="2848071" y="1392527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2BDD1D-CBD8-3118-2B67-F49EEE314AF1}"/>
              </a:ext>
            </a:extLst>
          </p:cNvPr>
          <p:cNvCxnSpPr>
            <a:cxnSpLocks/>
          </p:cNvCxnSpPr>
          <p:nvPr userDrawn="1"/>
        </p:nvCxnSpPr>
        <p:spPr>
          <a:xfrm flipV="1">
            <a:off x="3064764" y="1828182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F57C99-D8BA-6A1E-6F42-737E61768FDA}"/>
              </a:ext>
            </a:extLst>
          </p:cNvPr>
          <p:cNvSpPr txBox="1"/>
          <p:nvPr userDrawn="1"/>
        </p:nvSpPr>
        <p:spPr>
          <a:xfrm>
            <a:off x="1588032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D67E00-9157-1544-B728-53DFFB73BEDA}"/>
              </a:ext>
            </a:extLst>
          </p:cNvPr>
          <p:cNvSpPr txBox="1"/>
          <p:nvPr userDrawn="1"/>
        </p:nvSpPr>
        <p:spPr>
          <a:xfrm>
            <a:off x="2545420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584A3E-E378-BD1B-9449-126317C9133B}"/>
              </a:ext>
            </a:extLst>
          </p:cNvPr>
          <p:cNvSpPr/>
          <p:nvPr userDrawn="1"/>
        </p:nvSpPr>
        <p:spPr>
          <a:xfrm>
            <a:off x="498685" y="1045875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Precision for </a:t>
            </a:r>
            <a:r>
              <a:rPr lang="en-US" sz="1400" b="1" i="1" dirty="0">
                <a:solidFill>
                  <a:schemeClr val="bg1"/>
                </a:solidFill>
              </a:rPr>
              <a:t>CLASS: CAT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601C0B-D24C-E066-0D20-DE4AB7024B2D}"/>
              </a:ext>
            </a:extLst>
          </p:cNvPr>
          <p:cNvSpPr/>
          <p:nvPr userDrawn="1"/>
        </p:nvSpPr>
        <p:spPr>
          <a:xfrm>
            <a:off x="498685" y="2319594"/>
            <a:ext cx="5158288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Recall for </a:t>
            </a:r>
            <a:r>
              <a:rPr lang="en-US" sz="1400" b="1" i="1" dirty="0">
                <a:solidFill>
                  <a:schemeClr val="bg1"/>
                </a:solidFill>
              </a:rPr>
              <a:t>CLASS: CAT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78E37C-B032-A651-E6EB-21749DFD6B86}"/>
              </a:ext>
            </a:extLst>
          </p:cNvPr>
          <p:cNvSpPr/>
          <p:nvPr userDrawn="1"/>
        </p:nvSpPr>
        <p:spPr>
          <a:xfrm>
            <a:off x="498686" y="3585263"/>
            <a:ext cx="5148530" cy="331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36B80-03C8-1F64-E4BF-F31F8F4B2012}"/>
              </a:ext>
            </a:extLst>
          </p:cNvPr>
          <p:cNvSpPr txBox="1"/>
          <p:nvPr userDrawn="1"/>
        </p:nvSpPr>
        <p:spPr>
          <a:xfrm>
            <a:off x="3972837" y="1577783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D33D72-5F28-69D7-0EED-0EFF2B4D2A0F}"/>
              </a:ext>
            </a:extLst>
          </p:cNvPr>
          <p:cNvSpPr txBox="1"/>
          <p:nvPr userDrawn="1"/>
        </p:nvSpPr>
        <p:spPr>
          <a:xfrm>
            <a:off x="4101282" y="1537978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0.60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E9DC0E-5250-0147-0477-61DA709D9D2E}"/>
              </a:ext>
            </a:extLst>
          </p:cNvPr>
          <p:cNvSpPr txBox="1"/>
          <p:nvPr userDrawn="1"/>
        </p:nvSpPr>
        <p:spPr>
          <a:xfrm>
            <a:off x="2853326" y="2677398"/>
            <a:ext cx="1124341" cy="86874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</a:p>
          <a:p>
            <a:pPr marL="0" indent="11113" algn="ctr">
              <a:lnSpc>
                <a:spcPts val="2480"/>
              </a:lnSpc>
              <a:spcAft>
                <a:spcPts val="500"/>
              </a:spcAft>
              <a:tabLst/>
            </a:pPr>
            <a:r>
              <a:rPr lang="en-US" sz="2000" b="0" i="1" dirty="0">
                <a:solidFill>
                  <a:schemeClr val="accent2"/>
                </a:solidFill>
              </a:rPr>
              <a:t>3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0" dirty="0">
                <a:solidFill>
                  <a:schemeClr val="accent6"/>
                </a:solidFill>
              </a:rPr>
              <a:t>+</a:t>
            </a:r>
            <a:r>
              <a:rPr lang="en-US" sz="2000" b="0" i="1" dirty="0">
                <a:solidFill>
                  <a:schemeClr val="accent6"/>
                </a:solidFill>
              </a:rPr>
              <a:t> </a:t>
            </a:r>
            <a:r>
              <a:rPr lang="en-US" sz="2000" b="0" i="1" dirty="0">
                <a:solidFill>
                  <a:srgbClr val="929291"/>
                </a:solidFill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5F1B2B-6CF7-7F6E-C1BD-38A34CD9E6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0019" y="3113053"/>
            <a:ext cx="722856" cy="1324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A68AE4-12FF-3524-DC50-363438FCB32E}"/>
              </a:ext>
            </a:extLst>
          </p:cNvPr>
          <p:cNvGrpSpPr/>
          <p:nvPr userDrawn="1"/>
        </p:nvGrpSpPr>
        <p:grpSpPr>
          <a:xfrm>
            <a:off x="2106916" y="2808614"/>
            <a:ext cx="306061" cy="298370"/>
            <a:chOff x="2176724" y="1656690"/>
            <a:chExt cx="380803" cy="366333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9006552-7E15-8283-DCB2-3EDE407A04E2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93ACF7-5F09-5C4C-6084-9D85C78E4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3DFEAE-3EB8-2096-7887-23B88808F995}"/>
              </a:ext>
            </a:extLst>
          </p:cNvPr>
          <p:cNvSpPr txBox="1"/>
          <p:nvPr userDrawn="1"/>
        </p:nvSpPr>
        <p:spPr>
          <a:xfrm>
            <a:off x="1593287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EF062C-323C-31FD-2371-5DF308FD5BDC}"/>
              </a:ext>
            </a:extLst>
          </p:cNvPr>
          <p:cNvSpPr txBox="1"/>
          <p:nvPr userDrawn="1"/>
        </p:nvSpPr>
        <p:spPr>
          <a:xfrm>
            <a:off x="2550675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2BA7C8-5A36-2764-7AD1-58EC5AE063F7}"/>
              </a:ext>
            </a:extLst>
          </p:cNvPr>
          <p:cNvSpPr txBox="1"/>
          <p:nvPr userDrawn="1"/>
        </p:nvSpPr>
        <p:spPr>
          <a:xfrm>
            <a:off x="3978092" y="2865570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9DFE15-4A82-2D63-D4D9-E7FD32F64750}"/>
              </a:ext>
            </a:extLst>
          </p:cNvPr>
          <p:cNvSpPr txBox="1"/>
          <p:nvPr userDrawn="1"/>
        </p:nvSpPr>
        <p:spPr>
          <a:xfrm>
            <a:off x="4101282" y="2798945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0.60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154846-6143-7D8A-F54C-FBE67743427F}"/>
                  </a:ext>
                </a:extLst>
              </p:cNvPr>
              <p:cNvSpPr txBox="1"/>
              <p:nvPr userDrawn="1"/>
            </p:nvSpPr>
            <p:spPr>
              <a:xfrm>
                <a:off x="233369" y="4077269"/>
                <a:ext cx="4041675" cy="845977"/>
              </a:xfrm>
              <a:prstGeom prst="round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11113" algn="ctr">
                  <a:lnSpc>
                    <a:spcPct val="150000"/>
                  </a:lnSpc>
                  <a:spcAft>
                    <a:spcPts val="500"/>
                  </a:spcAft>
                  <a:tabLst/>
                </a:pPr>
                <a:r>
                  <a:rPr lang="en-US" sz="1600" b="0" i="1" spc="-10" baseline="0" dirty="0">
                    <a:solidFill>
                      <a:srgbClr val="494949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1600" b="0" i="1" spc="-10" dirty="0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b="0" i="1" spc="-10" baseline="0" dirty="0">
                    <a:solidFill>
                      <a:srgbClr val="494949"/>
                    </a:solidFill>
                  </a:rPr>
                  <a:t> Precision 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(</a:t>
                </a:r>
                <a:r>
                  <a:rPr lang="en-US" sz="1600" b="1" i="0" spc="-10" baseline="0" dirty="0">
                    <a:solidFill>
                      <a:srgbClr val="494949"/>
                    </a:solidFill>
                  </a:rPr>
                  <a:t>0.60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) +  </a:t>
                </a:r>
                <a:r>
                  <a:rPr lang="en-US" sz="1600" b="0" i="1" spc="-10" baseline="0" dirty="0">
                    <a:solidFill>
                      <a:srgbClr val="494949"/>
                    </a:solidFill>
                  </a:rPr>
                  <a:t>Recall 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(</a:t>
                </a:r>
                <a:r>
                  <a:rPr lang="en-US" sz="1600" b="1" i="0" spc="-10" baseline="0" dirty="0">
                    <a:solidFill>
                      <a:srgbClr val="494949"/>
                    </a:solidFill>
                  </a:rPr>
                  <a:t>0.60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)</a:t>
                </a:r>
              </a:p>
              <a:p>
                <a:pPr marL="0" indent="11113" algn="ctr">
                  <a:lnSpc>
                    <a:spcPct val="150000"/>
                  </a:lnSpc>
                  <a:spcAft>
                    <a:spcPts val="500"/>
                  </a:spcAft>
                  <a:tabLst/>
                </a:pPr>
                <a:r>
                  <a:rPr lang="en-US" sz="1600" b="0" i="1" spc="-10" baseline="0" dirty="0">
                    <a:solidFill>
                      <a:srgbClr val="494949"/>
                    </a:solidFill>
                  </a:rPr>
                  <a:t>Precision 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(</a:t>
                </a:r>
                <a:r>
                  <a:rPr lang="en-US" sz="1600" b="1" i="0" spc="-10" baseline="0" dirty="0">
                    <a:solidFill>
                      <a:srgbClr val="494949"/>
                    </a:solidFill>
                  </a:rPr>
                  <a:t>2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)  + Recall (</a:t>
                </a:r>
                <a:r>
                  <a:rPr lang="en-US" sz="1600" b="1" i="0" spc="-10" baseline="0" dirty="0">
                    <a:solidFill>
                      <a:srgbClr val="494949"/>
                    </a:solidFill>
                  </a:rPr>
                  <a:t>0.60</a:t>
                </a:r>
                <a:r>
                  <a:rPr lang="en-US" sz="1600" b="0" i="0" spc="-10" baseline="0" dirty="0">
                    <a:solidFill>
                      <a:srgbClr val="494949"/>
                    </a:solidFill>
                  </a:rPr>
                  <a:t>)</a:t>
                </a:r>
                <a:endParaRPr lang="en-US" sz="1600" b="0" i="1" spc="-10" baseline="0" dirty="0">
                  <a:solidFill>
                    <a:srgbClr val="494949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154846-6143-7D8A-F54C-FBE67743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33369" y="4077269"/>
                <a:ext cx="4041675" cy="845977"/>
              </a:xfrm>
              <a:prstGeom prst="round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4FD25E-1F2C-91B6-E58C-5302F87D31E4}"/>
              </a:ext>
            </a:extLst>
          </p:cNvPr>
          <p:cNvCxnSpPr>
            <a:cxnSpLocks/>
          </p:cNvCxnSpPr>
          <p:nvPr userDrawn="1"/>
        </p:nvCxnSpPr>
        <p:spPr>
          <a:xfrm>
            <a:off x="718706" y="4550756"/>
            <a:ext cx="3103997" cy="0"/>
          </a:xfrm>
          <a:prstGeom prst="line">
            <a:avLst/>
          </a:prstGeom>
          <a:ln w="3492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D37EA-F229-F7A5-F2E9-1B60CBF91CEE}"/>
              </a:ext>
            </a:extLst>
          </p:cNvPr>
          <p:cNvSpPr/>
          <p:nvPr userDrawn="1"/>
        </p:nvSpPr>
        <p:spPr>
          <a:xfrm>
            <a:off x="2080918" y="3156421"/>
            <a:ext cx="169027" cy="299200"/>
          </a:xfrm>
          <a:prstGeom prst="rect">
            <a:avLst/>
          </a:prstGeom>
          <a:solidFill>
            <a:srgbClr val="929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E7E7"/>
              </a:solidFill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0105BAD8-D980-DFF8-2261-293F5077E149}"/>
              </a:ext>
            </a:extLst>
          </p:cNvPr>
          <p:cNvSpPr/>
          <p:nvPr userDrawn="1"/>
        </p:nvSpPr>
        <p:spPr>
          <a:xfrm>
            <a:off x="2148968" y="3191598"/>
            <a:ext cx="108094" cy="222448"/>
          </a:xfrm>
          <a:custGeom>
            <a:avLst/>
            <a:gdLst>
              <a:gd name="connsiteX0" fmla="*/ 397337 w 397337"/>
              <a:gd name="connsiteY0" fmla="*/ 0 h 856287"/>
              <a:gd name="connsiteX1" fmla="*/ 397337 w 397337"/>
              <a:gd name="connsiteY1" fmla="*/ 856287 h 856287"/>
              <a:gd name="connsiteX2" fmla="*/ 344616 w 397337"/>
              <a:gd name="connsiteY2" fmla="*/ 850972 h 856287"/>
              <a:gd name="connsiteX3" fmla="*/ 0 w 397337"/>
              <a:gd name="connsiteY3" fmla="*/ 428143 h 856287"/>
              <a:gd name="connsiteX4" fmla="*/ 344616 w 397337"/>
              <a:gd name="connsiteY4" fmla="*/ 5315 h 8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37" h="856287">
                <a:moveTo>
                  <a:pt x="397337" y="0"/>
                </a:moveTo>
                <a:lnTo>
                  <a:pt x="397337" y="856287"/>
                </a:lnTo>
                <a:lnTo>
                  <a:pt x="344616" y="850972"/>
                </a:lnTo>
                <a:cubicBezTo>
                  <a:pt x="147944" y="810727"/>
                  <a:pt x="0" y="636712"/>
                  <a:pt x="0" y="428143"/>
                </a:cubicBezTo>
                <a:cubicBezTo>
                  <a:pt x="0" y="219575"/>
                  <a:pt x="147944" y="45560"/>
                  <a:pt x="344616" y="531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CCDFD7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E32D30-EFA5-37A0-354D-ABCA1F82C1B0}"/>
              </a:ext>
            </a:extLst>
          </p:cNvPr>
          <p:cNvGrpSpPr/>
          <p:nvPr userDrawn="1"/>
        </p:nvGrpSpPr>
        <p:grpSpPr>
          <a:xfrm>
            <a:off x="2101661" y="1543445"/>
            <a:ext cx="306061" cy="603060"/>
            <a:chOff x="2176724" y="1656690"/>
            <a:chExt cx="380803" cy="740425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14B209F-921D-2C31-7266-6A968A41BB92}"/>
                </a:ext>
              </a:extLst>
            </p:cNvPr>
            <p:cNvSpPr/>
            <p:nvPr userDrawn="1"/>
          </p:nvSpPr>
          <p:spPr>
            <a:xfrm>
              <a:off x="2230363" y="2123998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41DE3EC-5A30-D73E-39FC-B9D7815BD6C9}"/>
                </a:ext>
              </a:extLst>
            </p:cNvPr>
            <p:cNvSpPr/>
            <p:nvPr userDrawn="1"/>
          </p:nvSpPr>
          <p:spPr>
            <a:xfrm>
              <a:off x="2233527" y="1656690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CCDFD7"/>
                </a:solidFill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292761F4-61D2-C339-F12A-A2A4AAB08606}"/>
                </a:ext>
              </a:extLst>
            </p:cNvPr>
            <p:cNvSpPr/>
            <p:nvPr userDrawn="1"/>
          </p:nvSpPr>
          <p:spPr>
            <a:xfrm rot="10800000">
              <a:off x="2388841" y="2122322"/>
              <a:ext cx="134491" cy="273117"/>
            </a:xfrm>
            <a:custGeom>
              <a:avLst/>
              <a:gdLst>
                <a:gd name="connsiteX0" fmla="*/ 397337 w 397337"/>
                <a:gd name="connsiteY0" fmla="*/ 0 h 856287"/>
                <a:gd name="connsiteX1" fmla="*/ 397337 w 397337"/>
                <a:gd name="connsiteY1" fmla="*/ 856287 h 856287"/>
                <a:gd name="connsiteX2" fmla="*/ 344616 w 397337"/>
                <a:gd name="connsiteY2" fmla="*/ 850972 h 856287"/>
                <a:gd name="connsiteX3" fmla="*/ 0 w 397337"/>
                <a:gd name="connsiteY3" fmla="*/ 428143 h 856287"/>
                <a:gd name="connsiteX4" fmla="*/ 344616 w 397337"/>
                <a:gd name="connsiteY4" fmla="*/ 5315 h 8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37" h="856287">
                  <a:moveTo>
                    <a:pt x="397337" y="0"/>
                  </a:moveTo>
                  <a:lnTo>
                    <a:pt x="397337" y="856287"/>
                  </a:lnTo>
                  <a:lnTo>
                    <a:pt x="344616" y="850972"/>
                  </a:lnTo>
                  <a:cubicBezTo>
                    <a:pt x="147944" y="810727"/>
                    <a:pt x="0" y="636712"/>
                    <a:pt x="0" y="428143"/>
                  </a:cubicBezTo>
                  <a:cubicBezTo>
                    <a:pt x="0" y="219575"/>
                    <a:pt x="147944" y="45560"/>
                    <a:pt x="344616" y="5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E3F590D-B0CD-B6AF-D26C-AE0033897B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6724" y="2023023"/>
              <a:ext cx="380803" cy="0"/>
            </a:xfrm>
            <a:prstGeom prst="line">
              <a:avLst/>
            </a:prstGeom>
            <a:ln w="34925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28EED13-2B8D-E16C-94C1-72356D454538}"/>
              </a:ext>
            </a:extLst>
          </p:cNvPr>
          <p:cNvSpPr txBox="1"/>
          <p:nvPr userDrawn="1"/>
        </p:nvSpPr>
        <p:spPr>
          <a:xfrm>
            <a:off x="3965578" y="4267871"/>
            <a:ext cx="374177" cy="48750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1113" algn="ctr">
              <a:lnSpc>
                <a:spcPts val="2880"/>
              </a:lnSpc>
              <a:spcAft>
                <a:spcPts val="500"/>
              </a:spcAft>
              <a:tabLst/>
            </a:pPr>
            <a:r>
              <a:rPr lang="en-US" sz="2400" b="0" i="0" dirty="0">
                <a:solidFill>
                  <a:schemeClr val="accent6"/>
                </a:solidFill>
              </a:rPr>
              <a:t>=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3C1D32-9AFD-4871-C76B-F8F4C731FFFC}"/>
              </a:ext>
            </a:extLst>
          </p:cNvPr>
          <p:cNvSpPr txBox="1"/>
          <p:nvPr userDrawn="1"/>
        </p:nvSpPr>
        <p:spPr>
          <a:xfrm>
            <a:off x="4094023" y="4228066"/>
            <a:ext cx="1035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400" b="1" i="0" dirty="0">
                <a:solidFill>
                  <a:srgbClr val="494949"/>
                </a:solidFill>
              </a:rPr>
              <a:t>0.60 </a:t>
            </a:r>
          </a:p>
        </p:txBody>
      </p:sp>
    </p:spTree>
    <p:extLst>
      <p:ext uri="{BB962C8B-B14F-4D97-AF65-F5344CB8AC3E}">
        <p14:creationId xmlns:p14="http://schemas.microsoft.com/office/powerpoint/2010/main" val="38083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4F9B46-3CF8-AFDF-DF88-5DFEBE65FEEC}"/>
              </a:ext>
            </a:extLst>
          </p:cNvPr>
          <p:cNvSpPr txBox="1">
            <a:spLocks/>
          </p:cNvSpPr>
          <p:nvPr userDrawn="1"/>
        </p:nvSpPr>
        <p:spPr>
          <a:xfrm>
            <a:off x="775583" y="1165702"/>
            <a:ext cx="2411565" cy="9691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1FEC46-B0B9-B729-B8F5-DB434D5837F3}"/>
              </a:ext>
            </a:extLst>
          </p:cNvPr>
          <p:cNvCxnSpPr>
            <a:cxnSpLocks/>
          </p:cNvCxnSpPr>
          <p:nvPr userDrawn="1"/>
        </p:nvCxnSpPr>
        <p:spPr>
          <a:xfrm>
            <a:off x="243341" y="6271022"/>
            <a:ext cx="117053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198B1A-0F74-963A-535F-21BCB9DF8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5600" y="883002"/>
            <a:ext cx="7660232" cy="4660368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0718B76-B422-B1DA-0176-6863EC84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B50326E-18A8-4B11-41DC-F7CB6202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6BA38-827F-7A7D-9A9D-06AC78DE41C2}"/>
              </a:ext>
            </a:extLst>
          </p:cNvPr>
          <p:cNvSpPr/>
          <p:nvPr userDrawn="1"/>
        </p:nvSpPr>
        <p:spPr>
          <a:xfrm flipV="1">
            <a:off x="775583" y="2413679"/>
            <a:ext cx="2245914" cy="64008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CAA07A-69A2-2BBE-1EFB-A48B7CE00D63}"/>
              </a:ext>
            </a:extLst>
          </p:cNvPr>
          <p:cNvSpPr/>
          <p:nvPr userDrawn="1"/>
        </p:nvSpPr>
        <p:spPr>
          <a:xfrm flipV="1">
            <a:off x="775583" y="870210"/>
            <a:ext cx="2245914" cy="64008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5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ECA7120-9C8B-F16C-6C90-BB18681874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031" y="2680057"/>
            <a:ext cx="11691938" cy="553998"/>
          </a:xfrm>
        </p:spPr>
        <p:txBody>
          <a:bodyPr/>
          <a:lstStyle>
            <a:lvl1pPr marL="0" indent="0" algn="ctr">
              <a:buNone/>
              <a:defRPr sz="35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7E78A22-1DFB-2E9F-92B5-9E1F42BB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1" y="3384606"/>
            <a:ext cx="1169193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703AED7-7C36-129D-0273-4C6EC5987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30C992B-1DC5-93AD-723B-336CE8C56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289CEF-CAE9-C3E1-1F7F-7060002A2648}"/>
              </a:ext>
            </a:extLst>
          </p:cNvPr>
          <p:cNvCxnSpPr>
            <a:cxnSpLocks/>
          </p:cNvCxnSpPr>
          <p:nvPr userDrawn="1"/>
        </p:nvCxnSpPr>
        <p:spPr>
          <a:xfrm>
            <a:off x="243341" y="6271022"/>
            <a:ext cx="1170531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5FCB-78AF-5DF0-2281-9301B907D1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8214" y="879258"/>
            <a:ext cx="11705320" cy="519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A80A-3EAA-4DD9-4078-CC74AD6EAF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E0C51-AFC8-5BCA-09D6-3260F004C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98A95-6780-61C7-3EA4-09DB3E34EF8C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D1725-940C-524C-6A58-A4323855FDD2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3E322BB-48CC-D39A-6C54-343B8CCB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2E6F-C911-F26C-91E8-C79C7CC6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15AF-47F0-1F19-A4FC-2337BC95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2C83-47A9-D923-959D-6EF73090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Slender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A80A-3EAA-4DD9-4078-CC74AD6EAF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E0C51-AFC8-5BCA-09D6-3260F004C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8266-DFB4-8EA1-4F18-8055D3DDC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98038" y="870210"/>
            <a:ext cx="2251075" cy="51845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64DC55-BA88-045E-3691-A91F39A4D3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341" y="870210"/>
            <a:ext cx="9260877" cy="518451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80B8C-4815-DDA4-8399-95F3DA381B01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E4AD2-CFC3-EA2E-BEAC-17A94C2C6F8F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72B7CBC-C99E-B21E-1B83-4EDB72C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B690-9952-96E5-586D-2916AEA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2F7E40-887A-B018-E04D-C74B6BB50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86692B3-3B17-5206-6572-26C9F43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74DBD6-9D8D-B0F7-1C67-76BCA056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0" y="877329"/>
            <a:ext cx="5748618" cy="51969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6D656-CBCE-E810-F4F8-5975A358728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14649" y="877329"/>
            <a:ext cx="5748618" cy="51969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82-5B81-5809-A088-A26721B5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82" y="1612900"/>
            <a:ext cx="5472650" cy="446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9921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9EC8C6-95A1-43E4-87D0-8335D0D48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68121" y="1676400"/>
            <a:ext cx="5472650" cy="43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2CDB676-21BE-6802-9A36-30EEDBE03A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6743" y="877910"/>
            <a:ext cx="5495257" cy="566918"/>
          </a:xfrm>
        </p:spPr>
        <p:txBody>
          <a:bodyPr lIns="0" tIns="91440" rIns="0" bIns="9144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+mj-lt"/>
              <a:buNone/>
              <a:tabLst/>
              <a:defRPr sz="2800" b="1" i="0" cap="none" baseline="0">
                <a:solidFill>
                  <a:schemeClr val="tx1"/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9EEEEC-16A5-DA1F-3209-503EDCDF45D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53843" y="877910"/>
            <a:ext cx="5495257" cy="566918"/>
          </a:xfrm>
        </p:spPr>
        <p:txBody>
          <a:bodyPr lIns="0" tIns="91440" rIns="0" bIns="9144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+mj-lt"/>
              <a:buNone/>
              <a:tabLst/>
              <a:defRPr sz="2800" b="1" i="0" cap="none" baseline="0">
                <a:solidFill>
                  <a:schemeClr val="tx1"/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E581904-A7B5-0E23-5380-AA724C3E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0"/>
            <a:ext cx="11844618" cy="622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CA712FE-5CEB-1E66-A7D0-022C19B0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E4575A1-D6D4-7C5F-0B6C-23C326E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3815427-D3C0-5D5A-CA29-7D61899BF7BD}"/>
              </a:ext>
            </a:extLst>
          </p:cNvPr>
          <p:cNvSpPr/>
          <p:nvPr userDrawn="1"/>
        </p:nvSpPr>
        <p:spPr>
          <a:xfrm>
            <a:off x="0" y="0"/>
            <a:ext cx="12192000" cy="622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01E-EE6D-CEB7-065E-9DD85CC01D27}"/>
              </a:ext>
            </a:extLst>
          </p:cNvPr>
          <p:cNvSpPr/>
          <p:nvPr userDrawn="1"/>
        </p:nvSpPr>
        <p:spPr>
          <a:xfrm>
            <a:off x="0" y="632666"/>
            <a:ext cx="12192000" cy="66935"/>
          </a:xfrm>
          <a:prstGeom prst="rect">
            <a:avLst/>
          </a:prstGeom>
          <a:gradFill>
            <a:gsLst>
              <a:gs pos="46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8A4AC0-15A6-1DBA-9358-21C1BF22F67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8214" y="879258"/>
            <a:ext cx="3516633" cy="519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658E37-8575-88DD-5067-7A3EEEA2BD5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17153" y="869612"/>
            <a:ext cx="3516633" cy="519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201707-7C43-860A-FDB3-C6F8D09BAE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7683" y="871541"/>
            <a:ext cx="3516633" cy="519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D0F36688-B8B5-0584-D5B7-9091B0C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3" y="9923"/>
            <a:ext cx="11844618" cy="612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DB1CC0-DBE5-D23A-F18D-DC4456FE8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77C2140-6590-BF94-8FE6-B086D9A28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86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B0C7A-50E4-439D-981B-C2AFAF03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3AF9-30EF-EDBA-7A03-71B95C71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9E6E9F-6519-1867-0BD8-97E5FA090B61}"/>
              </a:ext>
            </a:extLst>
          </p:cNvPr>
          <p:cNvCxnSpPr>
            <a:cxnSpLocks/>
          </p:cNvCxnSpPr>
          <p:nvPr userDrawn="1"/>
        </p:nvCxnSpPr>
        <p:spPr>
          <a:xfrm>
            <a:off x="243341" y="6271022"/>
            <a:ext cx="117053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FF949AE-F936-FB9F-432A-A5078EC9B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428" y="6352354"/>
            <a:ext cx="10962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E56EE5-7949-689D-3F52-9C77072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3340" y="6356350"/>
            <a:ext cx="635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09EC523-10B8-FE46-81D7-6A3D4560E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51" r:id="rId3"/>
    <p:sldLayoutId id="2147483667" r:id="rId4"/>
    <p:sldLayoutId id="2147483652" r:id="rId5"/>
    <p:sldLayoutId id="2147483668" r:id="rId6"/>
    <p:sldLayoutId id="2147483662" r:id="rId7"/>
    <p:sldLayoutId id="2147483665" r:id="rId8"/>
    <p:sldLayoutId id="2147483663" r:id="rId9"/>
    <p:sldLayoutId id="2147483677" r:id="rId10"/>
    <p:sldLayoutId id="2147483664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 wrap="square"/>
          <a:lstStyle/>
          <a:p>
            <a:r>
              <a:t>Operational dataset </a:t>
            </a:r>
            <a:r>
              <a:rPr b="1"/>
              <a:t>has</a:t>
            </a:r>
            <a:r>
              <a:t> drifted from Development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Drift Detection: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822959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836"/>
                <a:gridCol w="1390918"/>
                <a:gridCol w="1622738"/>
                <a:gridCol w="1043188"/>
                <a:gridCol w="1390918"/>
              </a:tblGrid>
              <a:tr h="320040"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Has drifted?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Test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Significance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Maximum Mean Discrepency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-0.0012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1.0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Cramér-von Mises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0.5023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0.6997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Kolmogorov-Smirnov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0.0616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Calibri Light"/>
                        </a:defRPr>
                      </a:pPr>
                      <a:r>
                        <a:t>0.62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246888" y="2679192"/>
            <a:ext cx="11695176" cy="557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500" i="1">
                <a:solidFill>
                  <a:srgbClr val="C5E09D"/>
                </a:solidFill>
              </a:rPr>
              <a:t>Produced with Gradient version: 0.7.0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ent">
      <a:dk1>
        <a:srgbClr val="101924"/>
      </a:dk1>
      <a:lt1>
        <a:srgbClr val="FFFFFF"/>
      </a:lt1>
      <a:dk2>
        <a:srgbClr val="494949"/>
      </a:dk2>
      <a:lt2>
        <a:srgbClr val="E7E6E6"/>
      </a:lt2>
      <a:accent1>
        <a:srgbClr val="5186A5"/>
      </a:accent1>
      <a:accent2>
        <a:srgbClr val="7CB09B"/>
      </a:accent2>
      <a:accent3>
        <a:srgbClr val="C5E09D"/>
      </a:accent3>
      <a:accent4>
        <a:srgbClr val="E7E6E6"/>
      </a:accent4>
      <a:accent5>
        <a:srgbClr val="101924"/>
      </a:accent5>
      <a:accent6>
        <a:srgbClr val="494949"/>
      </a:accent6>
      <a:hlink>
        <a:srgbClr val="00B9FA"/>
      </a:hlink>
      <a:folHlink>
        <a:srgbClr val="300A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D007A988-55E5-F442-855E-CFC30179598D}" vid="{467DD44C-9114-2B41-9B11-5B92394C19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-apple-system</vt:lpstr>
      <vt:lpstr>Arial</vt:lpstr>
      <vt:lpstr>Calibri</vt:lpstr>
      <vt:lpstr>Cambria Math</vt:lpstr>
      <vt:lpstr>Wingdings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 Nishida</dc:creator>
  <cp:keywords/>
  <dc:description/>
  <cp:lastModifiedBy>Matthew Larsen</cp:lastModifiedBy>
  <cp:revision>9</cp:revision>
  <dcterms:created xsi:type="dcterms:W3CDTF">2023-09-18T19:03:15Z</dcterms:created>
  <dcterms:modified xsi:type="dcterms:W3CDTF">2024-01-12T13:55:43Z</dcterms:modified>
  <cp:category/>
</cp:coreProperties>
</file>