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Default Extension="xlsx" ContentType="application/vnd.openxmlformats-officedocument.spreadsheetml.sheet"/>
  <Override PartName="/ppt/charts/chart3.xml" ContentType="application/vnd.openxmlformats-officedocument.drawingml.chart+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tags/tag39.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charts/chart8.xml" ContentType="application/vnd.openxmlformats-officedocument.drawingml.chart+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24.xml" ContentType="application/vnd.openxmlformats-officedocument.presentationml.tags+xml"/>
  <Override PartName="/ppt/charts/chart10.xml" ContentType="application/vnd.openxmlformats-officedocument.drawingml.chart+xml"/>
  <Override PartName="/ppt/notesSlides/notesSlide6.xml" ContentType="application/vnd.openxmlformats-officedocument.presentationml.notesSlide+xml"/>
  <Override PartName="/ppt/tags/tag13.xml" ContentType="application/vnd.openxmlformats-officedocument.presentationml.tags+xml"/>
  <Override PartName="/ppt/charts/chart4.xml" ContentType="application/vnd.openxmlformats-officedocument.drawingml.chart+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charts/chart2.xml" ContentType="application/vnd.openxmlformats-officedocument.drawingml.chart+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charts/chart9.xml" ContentType="application/vnd.openxmlformats-officedocument.drawingml.chart+xml"/>
  <Override PartName="/ppt/charts/chart11.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charts/chart5.xml" ContentType="application/vnd.openxmlformats-officedocument.drawingml.chart+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charts/chart1.xml" ContentType="application/vnd.openxmlformats-officedocument.drawingml.chart+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tags/tag37.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charts/chart6.xml" ContentType="application/vnd.openxmlformats-officedocument.drawingml.chart+xml"/>
  <Override PartName="/ppt/tags/tag33.xml" ContentType="application/vnd.openxmlformats-officedocument.presentationml.tags+xml"/>
  <Override PartName="/ppt/tags/tag44.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9" r:id="rId1"/>
  </p:sldMasterIdLst>
  <p:notesMasterIdLst>
    <p:notesMasterId r:id="rId66"/>
  </p:notesMasterIdLst>
  <p:sldIdLst>
    <p:sldId id="256" r:id="rId2"/>
    <p:sldId id="608" r:id="rId3"/>
    <p:sldId id="603" r:id="rId4"/>
    <p:sldId id="633" r:id="rId5"/>
    <p:sldId id="449" r:id="rId6"/>
    <p:sldId id="635" r:id="rId7"/>
    <p:sldId id="645" r:id="rId8"/>
    <p:sldId id="646" r:id="rId9"/>
    <p:sldId id="647" r:id="rId10"/>
    <p:sldId id="648" r:id="rId11"/>
    <p:sldId id="649" r:id="rId12"/>
    <p:sldId id="611" r:id="rId13"/>
    <p:sldId id="636" r:id="rId14"/>
    <p:sldId id="650" r:id="rId15"/>
    <p:sldId id="615" r:id="rId16"/>
    <p:sldId id="591" r:id="rId17"/>
    <p:sldId id="592" r:id="rId18"/>
    <p:sldId id="618" r:id="rId19"/>
    <p:sldId id="619" r:id="rId20"/>
    <p:sldId id="654" r:id="rId21"/>
    <p:sldId id="652" r:id="rId22"/>
    <p:sldId id="653" r:id="rId23"/>
    <p:sldId id="655" r:id="rId24"/>
    <p:sldId id="656" r:id="rId25"/>
    <p:sldId id="620" r:id="rId26"/>
    <p:sldId id="621" r:id="rId27"/>
    <p:sldId id="627" r:id="rId28"/>
    <p:sldId id="644" r:id="rId29"/>
    <p:sldId id="583" r:id="rId30"/>
    <p:sldId id="642" r:id="rId31"/>
    <p:sldId id="643" r:id="rId32"/>
    <p:sldId id="640" r:id="rId33"/>
    <p:sldId id="641" r:id="rId34"/>
    <p:sldId id="585" r:id="rId35"/>
    <p:sldId id="598" r:id="rId36"/>
    <p:sldId id="586" r:id="rId37"/>
    <p:sldId id="660" r:id="rId38"/>
    <p:sldId id="657" r:id="rId39"/>
    <p:sldId id="658" r:id="rId40"/>
    <p:sldId id="659" r:id="rId41"/>
    <p:sldId id="661" r:id="rId42"/>
    <p:sldId id="600" r:id="rId43"/>
    <p:sldId id="612" r:id="rId44"/>
    <p:sldId id="606" r:id="rId45"/>
    <p:sldId id="610" r:id="rId46"/>
    <p:sldId id="588" r:id="rId47"/>
    <p:sldId id="589" r:id="rId48"/>
    <p:sldId id="623" r:id="rId49"/>
    <p:sldId id="622" r:id="rId50"/>
    <p:sldId id="607" r:id="rId51"/>
    <p:sldId id="609" r:id="rId52"/>
    <p:sldId id="625" r:id="rId53"/>
    <p:sldId id="629" r:id="rId54"/>
    <p:sldId id="631" r:id="rId55"/>
    <p:sldId id="626" r:id="rId56"/>
    <p:sldId id="634" r:id="rId57"/>
    <p:sldId id="632" r:id="rId58"/>
    <p:sldId id="637" r:id="rId59"/>
    <p:sldId id="638" r:id="rId60"/>
    <p:sldId id="639" r:id="rId61"/>
    <p:sldId id="584" r:id="rId62"/>
    <p:sldId id="630" r:id="rId63"/>
    <p:sldId id="614" r:id="rId64"/>
    <p:sldId id="651" r:id="rId65"/>
  </p:sldIdLst>
  <p:sldSz cx="13004800" cy="9753600"/>
  <p:notesSz cx="6858000" cy="9144000"/>
  <p:embeddedFontLst>
    <p:embeddedFont>
      <p:font typeface="Arial Narrow" pitchFamily="34" charset="0"/>
      <p:regular r:id="rId67"/>
      <p:bold r:id="rId68"/>
      <p:italic r:id="rId69"/>
      <p:boldItalic r:id="rId70"/>
    </p:embeddedFont>
    <p:embeddedFont>
      <p:font typeface="CMMI10" pitchFamily="34" charset="0"/>
      <p:regular r:id="rId71"/>
    </p:embeddedFont>
    <p:embeddedFont>
      <p:font typeface="CMSY10" pitchFamily="34" charset="0"/>
      <p:regular r:id="rId72"/>
    </p:embeddedFont>
    <p:embeddedFont>
      <p:font typeface="CMEX10" pitchFamily="34" charset="0"/>
      <p:regular r:id="rId73"/>
    </p:embeddedFont>
    <p:embeddedFont>
      <p:font typeface="MSBM10" pitchFamily="34" charset="0"/>
      <p:regular r:id="rId74"/>
    </p:embeddedFont>
    <p:embeddedFont>
      <p:font typeface="CMMI7" pitchFamily="34" charset="0"/>
      <p:regular r:id="rId75"/>
    </p:embeddedFont>
    <p:embeddedFont>
      <p:font typeface="CMMI5" pitchFamily="34" charset="0"/>
      <p:regular r:id="rId76"/>
    </p:embeddedFont>
    <p:embeddedFont>
      <p:font typeface="CMR10" pitchFamily="34" charset="0"/>
      <p:regular r:id="rId77"/>
    </p:embeddedFont>
    <p:embeddedFont>
      <p:font typeface="CMSY10ORIG" pitchFamily="34" charset="0"/>
      <p:regular r:id="rId78"/>
    </p:embeddedFont>
    <p:embeddedFont>
      <p:font typeface="CMBX10" pitchFamily="34" charset="0"/>
      <p:regular r:id="rId79"/>
    </p:embeddedFont>
    <p:embeddedFont>
      <p:font typeface="Tahoma" pitchFamily="34" charset="0"/>
      <p:regular r:id="rId80"/>
      <p:bold r:id="rId81"/>
    </p:embeddedFont>
  </p:embeddedFontLst>
  <p:custDataLst>
    <p:tags r:id="rId82"/>
  </p:custDataLst>
  <p:defaultTextStyle>
    <a:defPPr>
      <a:defRPr lang="en-US"/>
    </a:defPPr>
    <a:lvl1pPr algn="ctr" rtl="0" fontAlgn="base">
      <a:spcBef>
        <a:spcPct val="0"/>
      </a:spcBef>
      <a:spcAft>
        <a:spcPct val="0"/>
      </a:spcAft>
      <a:defRPr sz="4200" kern="1200">
        <a:solidFill>
          <a:srgbClr val="000000"/>
        </a:solidFill>
        <a:latin typeface="Arial Narrow" pitchFamily="34" charset="0"/>
        <a:ea typeface="ヒラギノ角ゴ Pro W3" pitchFamily="-80" charset="-128"/>
        <a:cs typeface="+mn-cs"/>
        <a:sym typeface="Arial Narrow" pitchFamily="34" charset="0"/>
      </a:defRPr>
    </a:lvl1pPr>
    <a:lvl2pPr marL="457200" algn="ctr" rtl="0" fontAlgn="base">
      <a:spcBef>
        <a:spcPct val="0"/>
      </a:spcBef>
      <a:spcAft>
        <a:spcPct val="0"/>
      </a:spcAft>
      <a:defRPr sz="4200" kern="1200">
        <a:solidFill>
          <a:srgbClr val="000000"/>
        </a:solidFill>
        <a:latin typeface="Arial Narrow" pitchFamily="34" charset="0"/>
        <a:ea typeface="ヒラギノ角ゴ Pro W3" pitchFamily="-80" charset="-128"/>
        <a:cs typeface="+mn-cs"/>
        <a:sym typeface="Arial Narrow" pitchFamily="34" charset="0"/>
      </a:defRPr>
    </a:lvl2pPr>
    <a:lvl3pPr marL="914400" algn="ctr" rtl="0" fontAlgn="base">
      <a:spcBef>
        <a:spcPct val="0"/>
      </a:spcBef>
      <a:spcAft>
        <a:spcPct val="0"/>
      </a:spcAft>
      <a:defRPr sz="4200" kern="1200">
        <a:solidFill>
          <a:srgbClr val="000000"/>
        </a:solidFill>
        <a:latin typeface="Arial Narrow" pitchFamily="34" charset="0"/>
        <a:ea typeface="ヒラギノ角ゴ Pro W3" pitchFamily="-80" charset="-128"/>
        <a:cs typeface="+mn-cs"/>
        <a:sym typeface="Arial Narrow" pitchFamily="34" charset="0"/>
      </a:defRPr>
    </a:lvl3pPr>
    <a:lvl4pPr marL="1371600" algn="ctr" rtl="0" fontAlgn="base">
      <a:spcBef>
        <a:spcPct val="0"/>
      </a:spcBef>
      <a:spcAft>
        <a:spcPct val="0"/>
      </a:spcAft>
      <a:defRPr sz="4200" kern="1200">
        <a:solidFill>
          <a:srgbClr val="000000"/>
        </a:solidFill>
        <a:latin typeface="Arial Narrow" pitchFamily="34" charset="0"/>
        <a:ea typeface="ヒラギノ角ゴ Pro W3" pitchFamily="-80" charset="-128"/>
        <a:cs typeface="+mn-cs"/>
        <a:sym typeface="Arial Narrow" pitchFamily="34" charset="0"/>
      </a:defRPr>
    </a:lvl4pPr>
    <a:lvl5pPr marL="1828800" algn="ctr" rtl="0" fontAlgn="base">
      <a:spcBef>
        <a:spcPct val="0"/>
      </a:spcBef>
      <a:spcAft>
        <a:spcPct val="0"/>
      </a:spcAft>
      <a:defRPr sz="4200" kern="1200">
        <a:solidFill>
          <a:srgbClr val="000000"/>
        </a:solidFill>
        <a:latin typeface="Arial Narrow" pitchFamily="34" charset="0"/>
        <a:ea typeface="ヒラギノ角ゴ Pro W3" pitchFamily="-80" charset="-128"/>
        <a:cs typeface="+mn-cs"/>
        <a:sym typeface="Arial Narrow" pitchFamily="34" charset="0"/>
      </a:defRPr>
    </a:lvl5pPr>
    <a:lvl6pPr marL="2286000" algn="l" defTabSz="914400" rtl="0" eaLnBrk="1" latinLnBrk="0" hangingPunct="1">
      <a:defRPr sz="4200" kern="1200">
        <a:solidFill>
          <a:srgbClr val="000000"/>
        </a:solidFill>
        <a:latin typeface="Arial Narrow" pitchFamily="34" charset="0"/>
        <a:ea typeface="ヒラギノ角ゴ Pro W3" pitchFamily="-80" charset="-128"/>
        <a:cs typeface="+mn-cs"/>
        <a:sym typeface="Arial Narrow" pitchFamily="34" charset="0"/>
      </a:defRPr>
    </a:lvl6pPr>
    <a:lvl7pPr marL="2743200" algn="l" defTabSz="914400" rtl="0" eaLnBrk="1" latinLnBrk="0" hangingPunct="1">
      <a:defRPr sz="4200" kern="1200">
        <a:solidFill>
          <a:srgbClr val="000000"/>
        </a:solidFill>
        <a:latin typeface="Arial Narrow" pitchFamily="34" charset="0"/>
        <a:ea typeface="ヒラギノ角ゴ Pro W3" pitchFamily="-80" charset="-128"/>
        <a:cs typeface="+mn-cs"/>
        <a:sym typeface="Arial Narrow" pitchFamily="34" charset="0"/>
      </a:defRPr>
    </a:lvl7pPr>
    <a:lvl8pPr marL="3200400" algn="l" defTabSz="914400" rtl="0" eaLnBrk="1" latinLnBrk="0" hangingPunct="1">
      <a:defRPr sz="4200" kern="1200">
        <a:solidFill>
          <a:srgbClr val="000000"/>
        </a:solidFill>
        <a:latin typeface="Arial Narrow" pitchFamily="34" charset="0"/>
        <a:ea typeface="ヒラギノ角ゴ Pro W3" pitchFamily="-80" charset="-128"/>
        <a:cs typeface="+mn-cs"/>
        <a:sym typeface="Arial Narrow" pitchFamily="34" charset="0"/>
      </a:defRPr>
    </a:lvl8pPr>
    <a:lvl9pPr marL="3657600" algn="l" defTabSz="914400" rtl="0" eaLnBrk="1" latinLnBrk="0" hangingPunct="1">
      <a:defRPr sz="4200" kern="1200">
        <a:solidFill>
          <a:srgbClr val="000000"/>
        </a:solidFill>
        <a:latin typeface="Arial Narrow" pitchFamily="34" charset="0"/>
        <a:ea typeface="ヒラギノ角ゴ Pro W3" pitchFamily="-80" charset="-128"/>
        <a:cs typeface="+mn-cs"/>
        <a:sym typeface="Arial Narrow"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009900"/>
    <a:srgbClr val="CC0000"/>
    <a:srgbClr val="FF9999"/>
    <a:srgbClr val="008000"/>
    <a:srgbClr val="FF99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51" autoAdjust="0"/>
    <p:restoredTop sz="89065" autoAdjust="0"/>
  </p:normalViewPr>
  <p:slideViewPr>
    <p:cSldViewPr>
      <p:cViewPr varScale="1">
        <p:scale>
          <a:sx n="57" d="100"/>
          <a:sy n="57" d="100"/>
        </p:scale>
        <p:origin x="-678" y="-96"/>
      </p:cViewPr>
      <p:guideLst>
        <p:guide orient="horz" pos="3049"/>
        <p:guide pos="4073"/>
      </p:guideLst>
    </p:cSldViewPr>
  </p:slideViewPr>
  <p:outlineViewPr>
    <p:cViewPr>
      <p:scale>
        <a:sx n="33" d="100"/>
        <a:sy n="33" d="100"/>
      </p:scale>
      <p:origin x="0" y="5964"/>
    </p:cViewPr>
  </p:outlineViewPr>
  <p:notesTextViewPr>
    <p:cViewPr>
      <p:scale>
        <a:sx n="100" d="100"/>
        <a:sy n="100" d="100"/>
      </p:scale>
      <p:origin x="0" y="0"/>
    </p:cViewPr>
  </p:notesTextViewPr>
  <p:sorterViewPr>
    <p:cViewPr>
      <p:scale>
        <a:sx n="33" d="100"/>
        <a:sy n="33" d="100"/>
      </p:scale>
      <p:origin x="0" y="5496"/>
    </p:cViewPr>
  </p:sorter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gs" Target="tags/tag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Office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27"/>
  <c:chart>
    <c:autoTitleDeleted val="1"/>
    <c:plotArea>
      <c:layout/>
      <c:barChart>
        <c:barDir val="col"/>
        <c:grouping val="clustered"/>
        <c:ser>
          <c:idx val="0"/>
          <c:order val="0"/>
          <c:tx>
            <c:strRef>
              <c:f>Sheet1!$B$1</c:f>
              <c:strCache>
                <c:ptCount val="1"/>
                <c:pt idx="0">
                  <c:v>Edit Dist</c:v>
                </c:pt>
              </c:strCache>
            </c:strRef>
          </c:tx>
          <c:dLbls>
            <c:dLbl>
              <c:idx val="0"/>
              <c:layout>
                <c:manualLayout>
                  <c:x val="7.5942324543857506E-3"/>
                  <c:y val="0.17750881358269185"/>
                </c:manualLayout>
              </c:layout>
              <c:tx>
                <c:rich>
                  <a:bodyPr/>
                  <a:lstStyle/>
                  <a:p>
                    <a:r>
                      <a:rPr lang="en-US" sz="3600" dirty="0">
                        <a:solidFill>
                          <a:schemeClr val="bg1"/>
                        </a:solidFill>
                      </a:rPr>
                      <a:t>61.1</a:t>
                    </a:r>
                  </a:p>
                </c:rich>
              </c:tx>
              <c:showVal val="1"/>
            </c:dLbl>
            <c:txPr>
              <a:bodyPr/>
              <a:lstStyle/>
              <a:p>
                <a:pPr>
                  <a:defRPr sz="4200"/>
                </a:pPr>
                <a:endParaRPr lang="en-US"/>
              </a:p>
            </c:txPr>
            <c:showVal val="1"/>
          </c:dLbls>
          <c:cat>
            <c:numRef>
              <c:f>Sheet1!$A$2</c:f>
              <c:numCache>
                <c:formatCode>General</c:formatCode>
                <c:ptCount val="1"/>
              </c:numCache>
            </c:numRef>
          </c:cat>
          <c:val>
            <c:numRef>
              <c:f>Sheet1!$B$2</c:f>
              <c:numCache>
                <c:formatCode>General</c:formatCode>
                <c:ptCount val="1"/>
                <c:pt idx="0">
                  <c:v>61.1</c:v>
                </c:pt>
              </c:numCache>
            </c:numRef>
          </c:val>
        </c:ser>
        <c:dLbls>
          <c:showVal val="1"/>
        </c:dLbls>
        <c:gapWidth val="75"/>
        <c:axId val="125910016"/>
        <c:axId val="138621312"/>
      </c:barChart>
      <c:catAx>
        <c:axId val="125910016"/>
        <c:scaling>
          <c:orientation val="minMax"/>
        </c:scaling>
        <c:axPos val="b"/>
        <c:numFmt formatCode="General" sourceLinked="1"/>
        <c:majorTickMark val="none"/>
        <c:tickLblPos val="nextTo"/>
        <c:crossAx val="138621312"/>
        <c:crosses val="autoZero"/>
        <c:auto val="1"/>
        <c:lblAlgn val="ctr"/>
        <c:lblOffset val="100"/>
      </c:catAx>
      <c:valAx>
        <c:axId val="138621312"/>
        <c:scaling>
          <c:orientation val="minMax"/>
          <c:max val="100"/>
          <c:min val="0"/>
        </c:scaling>
        <c:axPos val="l"/>
        <c:numFmt formatCode="General" sourceLinked="1"/>
        <c:majorTickMark val="none"/>
        <c:tickLblPos val="nextTo"/>
        <c:txPr>
          <a:bodyPr/>
          <a:lstStyle/>
          <a:p>
            <a:pPr>
              <a:defRPr sz="2300"/>
            </a:pPr>
            <a:endParaRPr lang="en-US"/>
          </a:p>
        </c:txPr>
        <c:crossAx val="125910016"/>
        <c:crosses val="autoZero"/>
        <c:crossBetween val="between"/>
        <c:majorUnit val="25"/>
        <c:minorUnit val="2"/>
      </c:valAx>
    </c:plotArea>
    <c:legend>
      <c:legendPos val="b"/>
      <c:legendEntry>
        <c:idx val="0"/>
        <c:txPr>
          <a:bodyPr/>
          <a:lstStyle/>
          <a:p>
            <a:pPr>
              <a:defRPr sz="3600"/>
            </a:pPr>
            <a:endParaRPr lang="en-US"/>
          </a:p>
        </c:txPr>
      </c:legendEntry>
      <c:layout/>
    </c:legend>
    <c:plotVisOnly val="1"/>
  </c:chart>
  <c:txPr>
    <a:bodyPr/>
    <a:lstStyle/>
    <a:p>
      <a:pPr>
        <a:defRPr sz="1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style val="32"/>
  <c:chart>
    <c:autoTitleDeleted val="1"/>
    <c:plotArea>
      <c:layout/>
      <c:barChart>
        <c:barDir val="col"/>
        <c:grouping val="clustered"/>
        <c:ser>
          <c:idx val="0"/>
          <c:order val="0"/>
          <c:tx>
            <c:strRef>
              <c:f>Sheet1!$B$1</c:f>
              <c:strCache>
                <c:ptCount val="1"/>
                <c:pt idx="0">
                  <c:v>Parallel</c:v>
                </c:pt>
              </c:strCache>
            </c:strRef>
          </c:tx>
          <c:cat>
            <c:strRef>
              <c:f>Sheet1!$A$2:$A$4</c:f>
              <c:strCache>
                <c:ptCount val="3"/>
                <c:pt idx="0">
                  <c:v>P@0.1</c:v>
                </c:pt>
                <c:pt idx="1">
                  <c:v>P@0.33</c:v>
                </c:pt>
                <c:pt idx="2">
                  <c:v>P@0.50</c:v>
                </c:pt>
              </c:strCache>
            </c:strRef>
          </c:cat>
          <c:val>
            <c:numRef>
              <c:f>Sheet1!$B$2:$B$4</c:f>
              <c:numCache>
                <c:formatCode>General</c:formatCode>
                <c:ptCount val="3"/>
                <c:pt idx="0">
                  <c:v>97.3</c:v>
                </c:pt>
                <c:pt idx="1">
                  <c:v>94.8</c:v>
                </c:pt>
                <c:pt idx="2">
                  <c:v>92.9</c:v>
                </c:pt>
              </c:numCache>
            </c:numRef>
          </c:val>
        </c:ser>
        <c:ser>
          <c:idx val="1"/>
          <c:order val="1"/>
          <c:tx>
            <c:strRef>
              <c:f>Sheet1!$C$1</c:f>
              <c:strCache>
                <c:ptCount val="1"/>
                <c:pt idx="0">
                  <c:v>Wiki</c:v>
                </c:pt>
              </c:strCache>
            </c:strRef>
          </c:tx>
          <c:cat>
            <c:strRef>
              <c:f>Sheet1!$A$2:$A$4</c:f>
              <c:strCache>
                <c:ptCount val="3"/>
                <c:pt idx="0">
                  <c:v>P@0.1</c:v>
                </c:pt>
                <c:pt idx="1">
                  <c:v>P@0.33</c:v>
                </c:pt>
                <c:pt idx="2">
                  <c:v>P@0.50</c:v>
                </c:pt>
              </c:strCache>
            </c:strRef>
          </c:cat>
          <c:val>
            <c:numRef>
              <c:f>Sheet1!$C$2:$C$4</c:f>
              <c:numCache>
                <c:formatCode>General</c:formatCode>
                <c:ptCount val="3"/>
                <c:pt idx="0">
                  <c:v>87.2</c:v>
                </c:pt>
                <c:pt idx="1">
                  <c:v>89.7</c:v>
                </c:pt>
                <c:pt idx="2">
                  <c:v>89.7</c:v>
                </c:pt>
              </c:numCache>
            </c:numRef>
          </c:val>
        </c:ser>
        <c:ser>
          <c:idx val="2"/>
          <c:order val="2"/>
          <c:tx>
            <c:strRef>
              <c:f>Sheet1!$D$1</c:f>
              <c:strCache>
                <c:ptCount val="1"/>
                <c:pt idx="0">
                  <c:v>Unrelated</c:v>
                </c:pt>
              </c:strCache>
            </c:strRef>
          </c:tx>
          <c:cat>
            <c:strRef>
              <c:f>Sheet1!$A$2:$A$4</c:f>
              <c:strCache>
                <c:ptCount val="3"/>
                <c:pt idx="0">
                  <c:v>P@0.1</c:v>
                </c:pt>
                <c:pt idx="1">
                  <c:v>P@0.33</c:v>
                </c:pt>
                <c:pt idx="2">
                  <c:v>P@0.50</c:v>
                </c:pt>
              </c:strCache>
            </c:strRef>
          </c:cat>
          <c:val>
            <c:numRef>
              <c:f>Sheet1!$D$2:$D$4</c:f>
              <c:numCache>
                <c:formatCode>General</c:formatCode>
                <c:ptCount val="3"/>
                <c:pt idx="0">
                  <c:v>75</c:v>
                </c:pt>
                <c:pt idx="1">
                  <c:v>71.2</c:v>
                </c:pt>
                <c:pt idx="2">
                  <c:v>0</c:v>
                </c:pt>
              </c:numCache>
            </c:numRef>
          </c:val>
        </c:ser>
        <c:axId val="95478528"/>
        <c:axId val="95480064"/>
      </c:barChart>
      <c:catAx>
        <c:axId val="95478528"/>
        <c:scaling>
          <c:orientation val="minMax"/>
        </c:scaling>
        <c:axPos val="b"/>
        <c:tickLblPos val="nextTo"/>
        <c:crossAx val="95480064"/>
        <c:crosses val="autoZero"/>
        <c:auto val="1"/>
        <c:lblAlgn val="ctr"/>
        <c:lblOffset val="100"/>
      </c:catAx>
      <c:valAx>
        <c:axId val="95480064"/>
        <c:scaling>
          <c:orientation val="minMax"/>
          <c:max val="100"/>
          <c:min val="50"/>
        </c:scaling>
        <c:axPos val="l"/>
        <c:majorGridlines/>
        <c:numFmt formatCode="General" sourceLinked="1"/>
        <c:tickLblPos val="nextTo"/>
        <c:crossAx val="95478528"/>
        <c:crosses val="autoZero"/>
        <c:crossBetween val="between"/>
        <c:majorUnit val="25"/>
        <c:minorUnit val="2"/>
      </c:valAx>
    </c:plotArea>
    <c:legend>
      <c:legendPos val="r"/>
      <c:layout/>
    </c:legend>
    <c:plotVisOnly val="1"/>
  </c:chart>
  <c:txPr>
    <a:bodyPr/>
    <a:lstStyle/>
    <a:p>
      <a:pPr>
        <a:defRPr sz="1800"/>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style val="32"/>
  <c:chart>
    <c:autoTitleDeleted val="1"/>
    <c:plotArea>
      <c:layout/>
      <c:barChart>
        <c:barDir val="col"/>
        <c:grouping val="clustered"/>
        <c:ser>
          <c:idx val="0"/>
          <c:order val="0"/>
          <c:tx>
            <c:strRef>
              <c:f>Sheet1!$B$1</c:f>
              <c:strCache>
                <c:ptCount val="1"/>
                <c:pt idx="0">
                  <c:v>Parallel</c:v>
                </c:pt>
              </c:strCache>
            </c:strRef>
          </c:tx>
          <c:cat>
            <c:strRef>
              <c:f>Sheet1!$A$2:$A$3</c:f>
              <c:strCache>
                <c:ptCount val="2"/>
                <c:pt idx="0">
                  <c:v>P@0.33</c:v>
                </c:pt>
                <c:pt idx="1">
                  <c:v>Best F1</c:v>
                </c:pt>
              </c:strCache>
            </c:strRef>
          </c:cat>
          <c:val>
            <c:numRef>
              <c:f>Sheet1!$B$2:$B$3</c:f>
              <c:numCache>
                <c:formatCode>General</c:formatCode>
                <c:ptCount val="2"/>
                <c:pt idx="0">
                  <c:v>93.8</c:v>
                </c:pt>
                <c:pt idx="1">
                  <c:v>77</c:v>
                </c:pt>
              </c:numCache>
            </c:numRef>
          </c:val>
        </c:ser>
        <c:ser>
          <c:idx val="1"/>
          <c:order val="1"/>
          <c:tx>
            <c:strRef>
              <c:f>Sheet1!$C$1</c:f>
              <c:strCache>
                <c:ptCount val="1"/>
                <c:pt idx="0">
                  <c:v>Wiki</c:v>
                </c:pt>
              </c:strCache>
            </c:strRef>
          </c:tx>
          <c:cat>
            <c:strRef>
              <c:f>Sheet1!$A$2:$A$3</c:f>
              <c:strCache>
                <c:ptCount val="2"/>
                <c:pt idx="0">
                  <c:v>P@0.33</c:v>
                </c:pt>
                <c:pt idx="1">
                  <c:v>Best F1</c:v>
                </c:pt>
              </c:strCache>
            </c:strRef>
          </c:cat>
          <c:val>
            <c:numRef>
              <c:f>Sheet1!$C$2:$C$3</c:f>
              <c:numCache>
                <c:formatCode>General</c:formatCode>
                <c:ptCount val="2"/>
                <c:pt idx="0">
                  <c:v>89</c:v>
                </c:pt>
                <c:pt idx="1">
                  <c:v>72</c:v>
                </c:pt>
              </c:numCache>
            </c:numRef>
          </c:val>
        </c:ser>
        <c:axId val="96276480"/>
        <c:axId val="96278016"/>
      </c:barChart>
      <c:catAx>
        <c:axId val="96276480"/>
        <c:scaling>
          <c:orientation val="minMax"/>
        </c:scaling>
        <c:axPos val="b"/>
        <c:tickLblPos val="nextTo"/>
        <c:txPr>
          <a:bodyPr/>
          <a:lstStyle/>
          <a:p>
            <a:pPr>
              <a:defRPr sz="2300"/>
            </a:pPr>
            <a:endParaRPr lang="en-US"/>
          </a:p>
        </c:txPr>
        <c:crossAx val="96278016"/>
        <c:crosses val="autoZero"/>
        <c:auto val="1"/>
        <c:lblAlgn val="ctr"/>
        <c:lblOffset val="100"/>
      </c:catAx>
      <c:valAx>
        <c:axId val="96278016"/>
        <c:scaling>
          <c:orientation val="minMax"/>
          <c:max val="100"/>
          <c:min val="50"/>
        </c:scaling>
        <c:axPos val="l"/>
        <c:majorGridlines/>
        <c:numFmt formatCode="General" sourceLinked="1"/>
        <c:tickLblPos val="nextTo"/>
        <c:txPr>
          <a:bodyPr/>
          <a:lstStyle/>
          <a:p>
            <a:pPr>
              <a:defRPr sz="2300"/>
            </a:pPr>
            <a:endParaRPr lang="en-US"/>
          </a:p>
        </c:txPr>
        <c:crossAx val="96276480"/>
        <c:crosses val="autoZero"/>
        <c:crossBetween val="between"/>
        <c:majorUnit val="25"/>
        <c:minorUnit val="2"/>
      </c:valAx>
    </c:plotArea>
    <c:legend>
      <c:legendPos val="r"/>
      <c:layout/>
      <c:txPr>
        <a:bodyPr/>
        <a:lstStyle/>
        <a:p>
          <a:pPr>
            <a:defRPr sz="2300"/>
          </a:pPr>
          <a:endParaRPr lang="en-US"/>
        </a:p>
      </c:txPr>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27"/>
  <c:chart>
    <c:autoTitleDeleted val="1"/>
    <c:plotArea>
      <c:layout/>
      <c:barChart>
        <c:barDir val="col"/>
        <c:grouping val="clustered"/>
        <c:ser>
          <c:idx val="0"/>
          <c:order val="0"/>
          <c:tx>
            <c:strRef>
              <c:f>Sheet1!$B$1</c:f>
              <c:strCache>
                <c:ptCount val="1"/>
                <c:pt idx="0">
                  <c:v>Edit Dist</c:v>
                </c:pt>
              </c:strCache>
            </c:strRef>
          </c:tx>
          <c:dLbls>
            <c:dLbl>
              <c:idx val="0"/>
              <c:layout>
                <c:manualLayout>
                  <c:x val="-1.5188704100962066E-3"/>
                  <c:y val="0.16311620707598712"/>
                </c:manualLayout>
              </c:layout>
              <c:tx>
                <c:rich>
                  <a:bodyPr/>
                  <a:lstStyle/>
                  <a:p>
                    <a:r>
                      <a:rPr lang="en-US" dirty="0">
                        <a:solidFill>
                          <a:schemeClr val="bg1"/>
                        </a:solidFill>
                      </a:rPr>
                      <a:t>61.1</a:t>
                    </a:r>
                  </a:p>
                </c:rich>
              </c:tx>
              <c:showVal val="1"/>
            </c:dLbl>
            <c:txPr>
              <a:bodyPr/>
              <a:lstStyle/>
              <a:p>
                <a:pPr>
                  <a:defRPr sz="4200"/>
                </a:pPr>
                <a:endParaRPr lang="en-US"/>
              </a:p>
            </c:txPr>
            <c:showVal val="1"/>
          </c:dLbls>
          <c:cat>
            <c:numRef>
              <c:f>Sheet1!$A$2</c:f>
              <c:numCache>
                <c:formatCode>General</c:formatCode>
                <c:ptCount val="1"/>
              </c:numCache>
            </c:numRef>
          </c:cat>
          <c:val>
            <c:numRef>
              <c:f>Sheet1!$B$2</c:f>
              <c:numCache>
                <c:formatCode>General</c:formatCode>
                <c:ptCount val="1"/>
                <c:pt idx="0">
                  <c:v>61.1</c:v>
                </c:pt>
              </c:numCache>
            </c:numRef>
          </c:val>
        </c:ser>
        <c:ser>
          <c:idx val="1"/>
          <c:order val="1"/>
          <c:tx>
            <c:strRef>
              <c:f>Sheet1!$C$1</c:f>
              <c:strCache>
                <c:ptCount val="1"/>
                <c:pt idx="0">
                  <c:v>Ortho</c:v>
                </c:pt>
              </c:strCache>
            </c:strRef>
          </c:tx>
          <c:dLbls>
            <c:dLbl>
              <c:idx val="0"/>
              <c:layout>
                <c:manualLayout>
                  <c:x val="-1.2150963280769653E-2"/>
                  <c:y val="0.17511004583157438"/>
                </c:manualLayout>
              </c:layout>
              <c:spPr/>
              <c:txPr>
                <a:bodyPr/>
                <a:lstStyle/>
                <a:p>
                  <a:pPr>
                    <a:defRPr sz="4200">
                      <a:solidFill>
                        <a:schemeClr val="bg1"/>
                      </a:solidFill>
                    </a:defRPr>
                  </a:pPr>
                  <a:endParaRPr lang="en-US"/>
                </a:p>
              </c:txPr>
              <c:showVal val="1"/>
            </c:dLbl>
            <c:txPr>
              <a:bodyPr/>
              <a:lstStyle/>
              <a:p>
                <a:pPr>
                  <a:defRPr sz="4200"/>
                </a:pPr>
                <a:endParaRPr lang="en-US"/>
              </a:p>
            </c:txPr>
            <c:showVal val="1"/>
          </c:dLbls>
          <c:cat>
            <c:numRef>
              <c:f>Sheet1!$A$2</c:f>
              <c:numCache>
                <c:formatCode>General</c:formatCode>
                <c:ptCount val="1"/>
              </c:numCache>
            </c:numRef>
          </c:cat>
          <c:val>
            <c:numRef>
              <c:f>Sheet1!$C$2</c:f>
              <c:numCache>
                <c:formatCode>General</c:formatCode>
                <c:ptCount val="1"/>
                <c:pt idx="0">
                  <c:v>80.099999999999994</c:v>
                </c:pt>
              </c:numCache>
            </c:numRef>
          </c:val>
        </c:ser>
        <c:dLbls>
          <c:showVal val="1"/>
        </c:dLbls>
        <c:gapWidth val="75"/>
        <c:axId val="139812864"/>
        <c:axId val="139838592"/>
      </c:barChart>
      <c:catAx>
        <c:axId val="139812864"/>
        <c:scaling>
          <c:orientation val="minMax"/>
        </c:scaling>
        <c:axPos val="b"/>
        <c:numFmt formatCode="General" sourceLinked="1"/>
        <c:majorTickMark val="none"/>
        <c:tickLblPos val="nextTo"/>
        <c:crossAx val="139838592"/>
        <c:crosses val="autoZero"/>
        <c:auto val="1"/>
        <c:lblAlgn val="ctr"/>
        <c:lblOffset val="100"/>
      </c:catAx>
      <c:valAx>
        <c:axId val="139838592"/>
        <c:scaling>
          <c:orientation val="minMax"/>
          <c:max val="100"/>
          <c:min val="0"/>
        </c:scaling>
        <c:axPos val="l"/>
        <c:numFmt formatCode="General" sourceLinked="1"/>
        <c:majorTickMark val="none"/>
        <c:tickLblPos val="nextTo"/>
        <c:txPr>
          <a:bodyPr/>
          <a:lstStyle/>
          <a:p>
            <a:pPr>
              <a:defRPr sz="2300"/>
            </a:pPr>
            <a:endParaRPr lang="en-US"/>
          </a:p>
        </c:txPr>
        <c:crossAx val="139812864"/>
        <c:crosses val="autoZero"/>
        <c:crossBetween val="between"/>
        <c:majorUnit val="25"/>
        <c:minorUnit val="2"/>
      </c:valAx>
    </c:plotArea>
    <c:legend>
      <c:legendPos val="b"/>
      <c:legendEntry>
        <c:idx val="1"/>
        <c:txPr>
          <a:bodyPr/>
          <a:lstStyle/>
          <a:p>
            <a:pPr>
              <a:defRPr sz="3600"/>
            </a:pPr>
            <a:endParaRPr lang="en-US"/>
          </a:p>
        </c:txPr>
      </c:legendEntry>
      <c:legendEntry>
        <c:idx val="0"/>
        <c:txPr>
          <a:bodyPr/>
          <a:lstStyle/>
          <a:p>
            <a:pPr>
              <a:defRPr sz="3600"/>
            </a:pPr>
            <a:endParaRPr lang="en-US"/>
          </a:p>
        </c:txPr>
      </c:legendEntry>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27"/>
  <c:chart>
    <c:autoTitleDeleted val="1"/>
    <c:plotArea>
      <c:layout/>
      <c:barChart>
        <c:barDir val="col"/>
        <c:grouping val="clustered"/>
        <c:ser>
          <c:idx val="0"/>
          <c:order val="0"/>
          <c:tx>
            <c:strRef>
              <c:f>Sheet1!$B$1</c:f>
              <c:strCache>
                <c:ptCount val="1"/>
                <c:pt idx="0">
                  <c:v>Edit Dist</c:v>
                </c:pt>
              </c:strCache>
            </c:strRef>
          </c:tx>
          <c:dLbls>
            <c:dLbl>
              <c:idx val="0"/>
              <c:layout>
                <c:manualLayout>
                  <c:x val="-3.0377408201924692E-3"/>
                  <c:y val="0.15591990382263474"/>
                </c:manualLayout>
              </c:layout>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Sheet1!$B$2</c:f>
              <c:numCache>
                <c:formatCode>General</c:formatCode>
                <c:ptCount val="1"/>
                <c:pt idx="0">
                  <c:v>61.1</c:v>
                </c:pt>
              </c:numCache>
            </c:numRef>
          </c:val>
        </c:ser>
        <c:ser>
          <c:idx val="1"/>
          <c:order val="1"/>
          <c:tx>
            <c:strRef>
              <c:f>Sheet1!$C$1</c:f>
              <c:strCache>
                <c:ptCount val="1"/>
                <c:pt idx="0">
                  <c:v>Ortho</c:v>
                </c:pt>
              </c:strCache>
            </c:strRef>
          </c:tx>
          <c:dLbls>
            <c:dLbl>
              <c:idx val="0"/>
              <c:layout>
                <c:manualLayout>
                  <c:x val="0"/>
                  <c:y val="0.17511004583157438"/>
                </c:manualLayout>
              </c:layout>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Sheet1!$C$2</c:f>
              <c:numCache>
                <c:formatCode>General</c:formatCode>
                <c:ptCount val="1"/>
                <c:pt idx="0">
                  <c:v>80.099999999999994</c:v>
                </c:pt>
              </c:numCache>
            </c:numRef>
          </c:val>
        </c:ser>
        <c:ser>
          <c:idx val="2"/>
          <c:order val="2"/>
          <c:tx>
            <c:strRef>
              <c:f>Sheet1!$D$1</c:f>
              <c:strCache>
                <c:ptCount val="1"/>
                <c:pt idx="0">
                  <c:v>Context</c:v>
                </c:pt>
              </c:strCache>
            </c:strRef>
          </c:tx>
          <c:dLbls>
            <c:dLbl>
              <c:idx val="0"/>
              <c:layout>
                <c:manualLayout>
                  <c:x val="-6.0754816403849384E-3"/>
                  <c:y val="0.17750881358269185"/>
                </c:manualLayout>
              </c:layout>
              <c:spPr/>
              <c:txPr>
                <a:bodyPr/>
                <a:lstStyle/>
                <a:p>
                  <a:pPr>
                    <a:defRPr sz="4200">
                      <a:solidFill>
                        <a:schemeClr val="bg1"/>
                      </a:solidFill>
                    </a:defRPr>
                  </a:pPr>
                  <a:endParaRPr lang="en-US"/>
                </a:p>
              </c:txPr>
              <c:showVal val="1"/>
            </c:dLbl>
            <c:txPr>
              <a:bodyPr/>
              <a:lstStyle/>
              <a:p>
                <a:pPr>
                  <a:defRPr sz="4200"/>
                </a:pPr>
                <a:endParaRPr lang="en-US"/>
              </a:p>
            </c:txPr>
            <c:showVal val="1"/>
          </c:dLbls>
          <c:cat>
            <c:numRef>
              <c:f>Sheet1!$A$2</c:f>
              <c:numCache>
                <c:formatCode>General</c:formatCode>
                <c:ptCount val="1"/>
              </c:numCache>
            </c:numRef>
          </c:cat>
          <c:val>
            <c:numRef>
              <c:f>Sheet1!$D$2</c:f>
              <c:numCache>
                <c:formatCode>General</c:formatCode>
                <c:ptCount val="1"/>
                <c:pt idx="0">
                  <c:v>80.2</c:v>
                </c:pt>
              </c:numCache>
            </c:numRef>
          </c:val>
        </c:ser>
        <c:dLbls>
          <c:showVal val="1"/>
        </c:dLbls>
        <c:gapWidth val="75"/>
        <c:axId val="112987136"/>
        <c:axId val="112997120"/>
      </c:barChart>
      <c:catAx>
        <c:axId val="112987136"/>
        <c:scaling>
          <c:orientation val="minMax"/>
        </c:scaling>
        <c:axPos val="b"/>
        <c:numFmt formatCode="General" sourceLinked="1"/>
        <c:majorTickMark val="none"/>
        <c:tickLblPos val="nextTo"/>
        <c:crossAx val="112997120"/>
        <c:crosses val="autoZero"/>
        <c:auto val="1"/>
        <c:lblAlgn val="ctr"/>
        <c:lblOffset val="100"/>
      </c:catAx>
      <c:valAx>
        <c:axId val="112997120"/>
        <c:scaling>
          <c:orientation val="minMax"/>
          <c:max val="100"/>
          <c:min val="0"/>
        </c:scaling>
        <c:axPos val="l"/>
        <c:numFmt formatCode="General" sourceLinked="1"/>
        <c:majorTickMark val="none"/>
        <c:tickLblPos val="nextTo"/>
        <c:txPr>
          <a:bodyPr/>
          <a:lstStyle/>
          <a:p>
            <a:pPr>
              <a:defRPr sz="2300"/>
            </a:pPr>
            <a:endParaRPr lang="en-US"/>
          </a:p>
        </c:txPr>
        <c:crossAx val="112987136"/>
        <c:crosses val="autoZero"/>
        <c:crossBetween val="between"/>
        <c:majorUnit val="25"/>
        <c:minorUnit val="2"/>
      </c:valAx>
    </c:plotArea>
    <c:legend>
      <c:legendPos val="b"/>
      <c:legendEntry>
        <c:idx val="0"/>
        <c:txPr>
          <a:bodyPr/>
          <a:lstStyle/>
          <a:p>
            <a:pPr>
              <a:defRPr sz="3600"/>
            </a:pPr>
            <a:endParaRPr lang="en-US"/>
          </a:p>
        </c:txPr>
      </c:legendEntry>
      <c:legendEntry>
        <c:idx val="1"/>
        <c:txPr>
          <a:bodyPr/>
          <a:lstStyle/>
          <a:p>
            <a:pPr>
              <a:defRPr sz="3600"/>
            </a:pPr>
            <a:endParaRPr lang="en-US"/>
          </a:p>
        </c:txPr>
      </c:legendEntry>
      <c:legendEntry>
        <c:idx val="2"/>
        <c:txPr>
          <a:bodyPr/>
          <a:lstStyle/>
          <a:p>
            <a:pPr>
              <a:defRPr sz="3600"/>
            </a:pPr>
            <a:endParaRPr lang="en-US"/>
          </a:p>
        </c:txPr>
      </c:legendEntry>
      <c:layout/>
    </c:legend>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style val="27"/>
  <c:chart>
    <c:autoTitleDeleted val="1"/>
    <c:plotArea>
      <c:layout/>
      <c:barChart>
        <c:barDir val="col"/>
        <c:grouping val="clustered"/>
        <c:ser>
          <c:idx val="0"/>
          <c:order val="0"/>
          <c:tx>
            <c:strRef>
              <c:f>Sheet1!$B$1</c:f>
              <c:strCache>
                <c:ptCount val="1"/>
                <c:pt idx="0">
                  <c:v>Edit Dist</c:v>
                </c:pt>
              </c:strCache>
            </c:strRef>
          </c:tx>
          <c:dLbls>
            <c:dLbl>
              <c:idx val="0"/>
              <c:layout>
                <c:manualLayout>
                  <c:x val="9.1132224605772402E-3"/>
                  <c:y val="0.16791374257822203"/>
                </c:manualLayout>
              </c:layout>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Sheet1!$B$2</c:f>
              <c:numCache>
                <c:formatCode>General</c:formatCode>
                <c:ptCount val="1"/>
                <c:pt idx="0">
                  <c:v>61.1</c:v>
                </c:pt>
              </c:numCache>
            </c:numRef>
          </c:val>
        </c:ser>
        <c:ser>
          <c:idx val="1"/>
          <c:order val="1"/>
          <c:tx>
            <c:strRef>
              <c:f>Sheet1!$C$1</c:f>
              <c:strCache>
                <c:ptCount val="1"/>
                <c:pt idx="0">
                  <c:v>Ortho</c:v>
                </c:pt>
              </c:strCache>
            </c:strRef>
          </c:tx>
          <c:dLbls>
            <c:dLbl>
              <c:idx val="0"/>
              <c:layout>
                <c:manualLayout>
                  <c:x val="9.1132224605771847E-3"/>
                  <c:y val="0.17511004583157438"/>
                </c:manualLayout>
              </c:layout>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Sheet1!$C$2</c:f>
              <c:numCache>
                <c:formatCode>General</c:formatCode>
                <c:ptCount val="1"/>
                <c:pt idx="0">
                  <c:v>80.099999999999994</c:v>
                </c:pt>
              </c:numCache>
            </c:numRef>
          </c:val>
        </c:ser>
        <c:ser>
          <c:idx val="2"/>
          <c:order val="2"/>
          <c:tx>
            <c:strRef>
              <c:f>Sheet1!$D$1</c:f>
              <c:strCache>
                <c:ptCount val="1"/>
                <c:pt idx="0">
                  <c:v>Context</c:v>
                </c:pt>
              </c:strCache>
            </c:strRef>
          </c:tx>
          <c:dLbls>
            <c:dLbl>
              <c:idx val="0"/>
              <c:layout>
                <c:manualLayout>
                  <c:x val="-1.1138254337307613E-16"/>
                  <c:y val="0.17750881358269185"/>
                </c:manualLayout>
              </c:layout>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Sheet1!$D$2</c:f>
              <c:numCache>
                <c:formatCode>General</c:formatCode>
                <c:ptCount val="1"/>
                <c:pt idx="0">
                  <c:v>80.2</c:v>
                </c:pt>
              </c:numCache>
            </c:numRef>
          </c:val>
        </c:ser>
        <c:ser>
          <c:idx val="3"/>
          <c:order val="3"/>
          <c:tx>
            <c:strRef>
              <c:f>Sheet1!$E$1</c:f>
              <c:strCache>
                <c:ptCount val="1"/>
                <c:pt idx="0">
                  <c:v>MCCA</c:v>
                </c:pt>
              </c:strCache>
            </c:strRef>
          </c:tx>
          <c:dLbls>
            <c:dLbl>
              <c:idx val="0"/>
              <c:layout>
                <c:manualLayout>
                  <c:x val="0"/>
                  <c:y val="0.16551497482710456"/>
                </c:manualLayout>
              </c:layout>
              <c:tx>
                <c:rich>
                  <a:bodyPr/>
                  <a:lstStyle/>
                  <a:p>
                    <a:r>
                      <a:rPr lang="en-US" dirty="0" smtClean="0"/>
                      <a:t>89.0</a:t>
                    </a:r>
                    <a:endParaRPr lang="en-US" dirty="0"/>
                  </a:p>
                </c:rich>
              </c:tx>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Sheet1!$E$2</c:f>
              <c:numCache>
                <c:formatCode>General</c:formatCode>
                <c:ptCount val="1"/>
                <c:pt idx="0">
                  <c:v>89</c:v>
                </c:pt>
              </c:numCache>
            </c:numRef>
          </c:val>
        </c:ser>
        <c:dLbls>
          <c:showVal val="1"/>
        </c:dLbls>
        <c:gapWidth val="75"/>
        <c:axId val="114732416"/>
        <c:axId val="115355008"/>
      </c:barChart>
      <c:catAx>
        <c:axId val="114732416"/>
        <c:scaling>
          <c:orientation val="minMax"/>
        </c:scaling>
        <c:axPos val="b"/>
        <c:numFmt formatCode="General" sourceLinked="1"/>
        <c:majorTickMark val="none"/>
        <c:tickLblPos val="nextTo"/>
        <c:crossAx val="115355008"/>
        <c:crosses val="autoZero"/>
        <c:auto val="1"/>
        <c:lblAlgn val="ctr"/>
        <c:lblOffset val="100"/>
      </c:catAx>
      <c:valAx>
        <c:axId val="115355008"/>
        <c:scaling>
          <c:orientation val="minMax"/>
          <c:max val="100"/>
          <c:min val="0"/>
        </c:scaling>
        <c:axPos val="l"/>
        <c:numFmt formatCode="General" sourceLinked="1"/>
        <c:majorTickMark val="none"/>
        <c:tickLblPos val="nextTo"/>
        <c:txPr>
          <a:bodyPr/>
          <a:lstStyle/>
          <a:p>
            <a:pPr>
              <a:defRPr sz="2300"/>
            </a:pPr>
            <a:endParaRPr lang="en-US"/>
          </a:p>
        </c:txPr>
        <c:crossAx val="114732416"/>
        <c:crosses val="autoZero"/>
        <c:crossBetween val="between"/>
        <c:majorUnit val="25"/>
        <c:minorUnit val="2"/>
      </c:valAx>
    </c:plotArea>
    <c:legend>
      <c:legendPos val="b"/>
      <c:legendEntry>
        <c:idx val="0"/>
        <c:txPr>
          <a:bodyPr/>
          <a:lstStyle/>
          <a:p>
            <a:pPr>
              <a:defRPr sz="3600"/>
            </a:pPr>
            <a:endParaRPr lang="en-US"/>
          </a:p>
        </c:txPr>
      </c:legendEntry>
      <c:legendEntry>
        <c:idx val="3"/>
        <c:txPr>
          <a:bodyPr/>
          <a:lstStyle/>
          <a:p>
            <a:pPr>
              <a:defRPr sz="3600"/>
            </a:pPr>
            <a:endParaRPr lang="en-US"/>
          </a:p>
        </c:txPr>
      </c:legendEntry>
      <c:legendEntry>
        <c:idx val="2"/>
        <c:txPr>
          <a:bodyPr/>
          <a:lstStyle/>
          <a:p>
            <a:pPr>
              <a:defRPr sz="3600"/>
            </a:pPr>
            <a:endParaRPr lang="en-US"/>
          </a:p>
        </c:txPr>
      </c:legendEntry>
      <c:legendEntry>
        <c:idx val="1"/>
        <c:txPr>
          <a:bodyPr/>
          <a:lstStyle/>
          <a:p>
            <a:pPr>
              <a:defRPr sz="3600"/>
            </a:pPr>
            <a:endParaRPr lang="en-US"/>
          </a:p>
        </c:txPr>
      </c:legendEntry>
      <c:layout/>
    </c:legend>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style val="27"/>
  <c:chart>
    <c:autoTitleDeleted val="1"/>
    <c:plotArea>
      <c:layout/>
      <c:barChart>
        <c:barDir val="col"/>
        <c:grouping val="clustered"/>
        <c:ser>
          <c:idx val="0"/>
          <c:order val="0"/>
          <c:tx>
            <c:strRef>
              <c:f>Sheet1!$B$1</c:f>
              <c:strCache>
                <c:ptCount val="1"/>
                <c:pt idx="0">
                  <c:v>Identical</c:v>
                </c:pt>
              </c:strCache>
            </c:strRef>
          </c:tx>
          <c:dLbls>
            <c:dLbl>
              <c:idx val="0"/>
              <c:layout>
                <c:manualLayout>
                  <c:x val="1.5188704100962123E-2"/>
                  <c:y val="0.12713469080922524"/>
                </c:manualLayout>
              </c:layout>
              <c:tx>
                <c:rich>
                  <a:bodyPr/>
                  <a:lstStyle/>
                  <a:p>
                    <a:r>
                      <a:rPr lang="en-US" dirty="0" smtClean="0"/>
                      <a:t>93.8</a:t>
                    </a:r>
                    <a:endParaRPr lang="en-US" dirty="0"/>
                  </a:p>
                </c:rich>
              </c:tx>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Sheet1!$B$2</c:f>
              <c:numCache>
                <c:formatCode>General</c:formatCode>
                <c:ptCount val="1"/>
                <c:pt idx="0">
                  <c:v>93.8</c:v>
                </c:pt>
              </c:numCache>
            </c:numRef>
          </c:val>
        </c:ser>
        <c:dLbls>
          <c:showVal val="1"/>
        </c:dLbls>
        <c:gapWidth val="75"/>
        <c:axId val="115857280"/>
        <c:axId val="117129216"/>
      </c:barChart>
      <c:catAx>
        <c:axId val="115857280"/>
        <c:scaling>
          <c:orientation val="minMax"/>
        </c:scaling>
        <c:axPos val="b"/>
        <c:numFmt formatCode="General" sourceLinked="1"/>
        <c:majorTickMark val="none"/>
        <c:tickLblPos val="nextTo"/>
        <c:crossAx val="117129216"/>
        <c:crosses val="autoZero"/>
        <c:auto val="1"/>
        <c:lblAlgn val="ctr"/>
        <c:lblOffset val="100"/>
      </c:catAx>
      <c:valAx>
        <c:axId val="117129216"/>
        <c:scaling>
          <c:orientation val="minMax"/>
          <c:max val="100"/>
          <c:min val="0"/>
        </c:scaling>
        <c:axPos val="l"/>
        <c:numFmt formatCode="General" sourceLinked="1"/>
        <c:majorTickMark val="none"/>
        <c:tickLblPos val="nextTo"/>
        <c:txPr>
          <a:bodyPr/>
          <a:lstStyle/>
          <a:p>
            <a:pPr>
              <a:defRPr sz="2300"/>
            </a:pPr>
            <a:endParaRPr lang="en-US"/>
          </a:p>
        </c:txPr>
        <c:crossAx val="115857280"/>
        <c:crosses val="autoZero"/>
        <c:crossBetween val="between"/>
        <c:majorUnit val="25"/>
        <c:minorUnit val="2"/>
      </c:valAx>
    </c:plotArea>
    <c:legend>
      <c:legendPos val="b"/>
      <c:legendEntry>
        <c:idx val="0"/>
        <c:txPr>
          <a:bodyPr/>
          <a:lstStyle/>
          <a:p>
            <a:pPr>
              <a:defRPr sz="3600"/>
            </a:pPr>
            <a:endParaRPr lang="en-US"/>
          </a:p>
        </c:txPr>
      </c:legendEntry>
      <c:layout/>
    </c:legend>
    <c:plotVisOnly val="1"/>
  </c:chart>
  <c:txPr>
    <a:bodyPr/>
    <a:lstStyle/>
    <a:p>
      <a:pPr>
        <a:defRPr sz="1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style val="27"/>
  <c:chart>
    <c:autoTitleDeleted val="1"/>
    <c:plotArea>
      <c:layout/>
      <c:barChart>
        <c:barDir val="col"/>
        <c:grouping val="clustered"/>
        <c:ser>
          <c:idx val="0"/>
          <c:order val="0"/>
          <c:tx>
            <c:strRef>
              <c:f>Sheet1!$B$1</c:f>
              <c:strCache>
                <c:ptCount val="1"/>
                <c:pt idx="0">
                  <c:v>Identical</c:v>
                </c:pt>
              </c:strCache>
            </c:strRef>
          </c:tx>
          <c:dLbls>
            <c:dLbl>
              <c:idx val="0"/>
              <c:layout>
                <c:manualLayout>
                  <c:x val="7.5943520504810338E-3"/>
                  <c:y val="0.12713469080922524"/>
                </c:manualLayout>
              </c:layout>
              <c:tx>
                <c:rich>
                  <a:bodyPr/>
                  <a:lstStyle/>
                  <a:p>
                    <a:r>
                      <a:rPr lang="en-US" dirty="0" smtClean="0"/>
                      <a:t>93.8</a:t>
                    </a:r>
                    <a:endParaRPr lang="en-US" dirty="0"/>
                  </a:p>
                </c:rich>
              </c:tx>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Sheet1!$B$2</c:f>
              <c:numCache>
                <c:formatCode>General</c:formatCode>
                <c:ptCount val="1"/>
                <c:pt idx="0">
                  <c:v>93.8</c:v>
                </c:pt>
              </c:numCache>
            </c:numRef>
          </c:val>
        </c:ser>
        <c:ser>
          <c:idx val="1"/>
          <c:order val="1"/>
          <c:tx>
            <c:strRef>
              <c:f>Sheet1!$C$1</c:f>
              <c:strCache>
                <c:ptCount val="1"/>
                <c:pt idx="0">
                  <c:v>Wiki</c:v>
                </c:pt>
              </c:strCache>
            </c:strRef>
          </c:tx>
          <c:dLbls>
            <c:dLbl>
              <c:idx val="0"/>
              <c:layout>
                <c:manualLayout>
                  <c:x val="0"/>
                  <c:y val="0.13193222631146015"/>
                </c:manualLayout>
              </c:layout>
              <c:tx>
                <c:rich>
                  <a:bodyPr/>
                  <a:lstStyle/>
                  <a:p>
                    <a:r>
                      <a:rPr lang="en-US" dirty="0" smtClean="0"/>
                      <a:t>89.0</a:t>
                    </a:r>
                    <a:endParaRPr lang="en-US" dirty="0"/>
                  </a:p>
                </c:rich>
              </c:tx>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Sheet1!$C$2</c:f>
              <c:numCache>
                <c:formatCode>General</c:formatCode>
                <c:ptCount val="1"/>
                <c:pt idx="0">
                  <c:v>89</c:v>
                </c:pt>
              </c:numCache>
            </c:numRef>
          </c:val>
        </c:ser>
        <c:dLbls>
          <c:showVal val="1"/>
        </c:dLbls>
        <c:gapWidth val="75"/>
        <c:axId val="112998656"/>
        <c:axId val="113532928"/>
      </c:barChart>
      <c:catAx>
        <c:axId val="112998656"/>
        <c:scaling>
          <c:orientation val="minMax"/>
        </c:scaling>
        <c:axPos val="b"/>
        <c:numFmt formatCode="General" sourceLinked="1"/>
        <c:majorTickMark val="none"/>
        <c:tickLblPos val="nextTo"/>
        <c:crossAx val="113532928"/>
        <c:crosses val="autoZero"/>
        <c:auto val="1"/>
        <c:lblAlgn val="ctr"/>
        <c:lblOffset val="100"/>
      </c:catAx>
      <c:valAx>
        <c:axId val="113532928"/>
        <c:scaling>
          <c:orientation val="minMax"/>
          <c:max val="100"/>
          <c:min val="0"/>
        </c:scaling>
        <c:axPos val="l"/>
        <c:numFmt formatCode="General" sourceLinked="1"/>
        <c:majorTickMark val="none"/>
        <c:tickLblPos val="nextTo"/>
        <c:txPr>
          <a:bodyPr/>
          <a:lstStyle/>
          <a:p>
            <a:pPr>
              <a:defRPr sz="2300"/>
            </a:pPr>
            <a:endParaRPr lang="en-US"/>
          </a:p>
        </c:txPr>
        <c:crossAx val="112998656"/>
        <c:crosses val="autoZero"/>
        <c:crossBetween val="between"/>
        <c:majorUnit val="25"/>
        <c:minorUnit val="2"/>
      </c:valAx>
    </c:plotArea>
    <c:legend>
      <c:legendPos val="b"/>
      <c:legendEntry>
        <c:idx val="0"/>
        <c:txPr>
          <a:bodyPr/>
          <a:lstStyle/>
          <a:p>
            <a:pPr>
              <a:defRPr sz="3600"/>
            </a:pPr>
            <a:endParaRPr lang="en-US"/>
          </a:p>
        </c:txPr>
      </c:legendEntry>
      <c:legendEntry>
        <c:idx val="1"/>
        <c:txPr>
          <a:bodyPr/>
          <a:lstStyle/>
          <a:p>
            <a:pPr>
              <a:defRPr sz="3600"/>
            </a:pPr>
            <a:endParaRPr lang="en-US"/>
          </a:p>
        </c:txPr>
      </c:legendEntry>
      <c:layout/>
    </c:legend>
    <c:plotVisOnly val="1"/>
  </c:chart>
  <c:txPr>
    <a:bodyPr/>
    <a:lstStyle/>
    <a:p>
      <a:pPr>
        <a:defRPr sz="18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style val="27"/>
  <c:chart>
    <c:autoTitleDeleted val="1"/>
    <c:plotArea>
      <c:layout/>
      <c:barChart>
        <c:barDir val="col"/>
        <c:grouping val="clustered"/>
        <c:ser>
          <c:idx val="0"/>
          <c:order val="0"/>
          <c:tx>
            <c:strRef>
              <c:f>Sheet1!$B$1</c:f>
              <c:strCache>
                <c:ptCount val="1"/>
                <c:pt idx="0">
                  <c:v>Identical</c:v>
                </c:pt>
              </c:strCache>
            </c:strRef>
          </c:tx>
          <c:dLbls>
            <c:dLbl>
              <c:idx val="0"/>
              <c:layout>
                <c:manualLayout>
                  <c:x val="7.5943520504810364E-3"/>
                  <c:y val="0.12713469080922524"/>
                </c:manualLayout>
              </c:layout>
              <c:tx>
                <c:rich>
                  <a:bodyPr/>
                  <a:lstStyle/>
                  <a:p>
                    <a:r>
                      <a:rPr lang="en-US" dirty="0" smtClean="0"/>
                      <a:t>93.8</a:t>
                    </a:r>
                    <a:endParaRPr lang="en-US" dirty="0"/>
                  </a:p>
                </c:rich>
              </c:tx>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Sheet1!$B$2</c:f>
              <c:numCache>
                <c:formatCode>General</c:formatCode>
                <c:ptCount val="1"/>
                <c:pt idx="0">
                  <c:v>93.8</c:v>
                </c:pt>
              </c:numCache>
            </c:numRef>
          </c:val>
        </c:ser>
        <c:ser>
          <c:idx val="1"/>
          <c:order val="1"/>
          <c:tx>
            <c:strRef>
              <c:f>Sheet1!$C$1</c:f>
              <c:strCache>
                <c:ptCount val="1"/>
                <c:pt idx="0">
                  <c:v>Wiki</c:v>
                </c:pt>
              </c:strCache>
            </c:strRef>
          </c:tx>
          <c:dLbls>
            <c:dLbl>
              <c:idx val="0"/>
              <c:layout>
                <c:manualLayout>
                  <c:x val="0"/>
                  <c:y val="0.13193222631146023"/>
                </c:manualLayout>
              </c:layout>
              <c:tx>
                <c:rich>
                  <a:bodyPr/>
                  <a:lstStyle/>
                  <a:p>
                    <a:r>
                      <a:rPr lang="en-US" dirty="0" smtClean="0"/>
                      <a:t>89.0</a:t>
                    </a:r>
                    <a:endParaRPr lang="en-US" dirty="0"/>
                  </a:p>
                </c:rich>
              </c:tx>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Sheet1!$C$2</c:f>
              <c:numCache>
                <c:formatCode>General</c:formatCode>
                <c:ptCount val="1"/>
                <c:pt idx="0">
                  <c:v>89</c:v>
                </c:pt>
              </c:numCache>
            </c:numRef>
          </c:val>
        </c:ser>
        <c:ser>
          <c:idx val="2"/>
          <c:order val="2"/>
          <c:tx>
            <c:strRef>
              <c:f>Sheet1!$D$1</c:f>
              <c:strCache>
                <c:ptCount val="1"/>
                <c:pt idx="0">
                  <c:v>Unrelated</c:v>
                </c:pt>
              </c:strCache>
            </c:strRef>
          </c:tx>
          <c:dLbls>
            <c:dLbl>
              <c:idx val="0"/>
              <c:layout>
                <c:manualLayout>
                  <c:x val="-1.5188704100962066E-3"/>
                  <c:y val="0.14632483281816486"/>
                </c:manualLayout>
              </c:layout>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Sheet1!$D$2</c:f>
              <c:numCache>
                <c:formatCode>General</c:formatCode>
                <c:ptCount val="1"/>
                <c:pt idx="0">
                  <c:v>68.3</c:v>
                </c:pt>
              </c:numCache>
            </c:numRef>
          </c:val>
        </c:ser>
        <c:dLbls>
          <c:showVal val="1"/>
        </c:dLbls>
        <c:gapWidth val="75"/>
        <c:axId val="117169536"/>
        <c:axId val="117171328"/>
      </c:barChart>
      <c:catAx>
        <c:axId val="117169536"/>
        <c:scaling>
          <c:orientation val="minMax"/>
        </c:scaling>
        <c:axPos val="b"/>
        <c:numFmt formatCode="General" sourceLinked="1"/>
        <c:majorTickMark val="none"/>
        <c:tickLblPos val="nextTo"/>
        <c:crossAx val="117171328"/>
        <c:crosses val="autoZero"/>
        <c:auto val="1"/>
        <c:lblAlgn val="ctr"/>
        <c:lblOffset val="100"/>
      </c:catAx>
      <c:valAx>
        <c:axId val="117171328"/>
        <c:scaling>
          <c:orientation val="minMax"/>
          <c:max val="100"/>
          <c:min val="0"/>
        </c:scaling>
        <c:axPos val="l"/>
        <c:numFmt formatCode="General" sourceLinked="1"/>
        <c:majorTickMark val="none"/>
        <c:tickLblPos val="nextTo"/>
        <c:txPr>
          <a:bodyPr/>
          <a:lstStyle/>
          <a:p>
            <a:pPr>
              <a:defRPr sz="2300"/>
            </a:pPr>
            <a:endParaRPr lang="en-US"/>
          </a:p>
        </c:txPr>
        <c:crossAx val="117169536"/>
        <c:crosses val="autoZero"/>
        <c:crossBetween val="between"/>
        <c:majorUnit val="25"/>
        <c:minorUnit val="2"/>
      </c:valAx>
    </c:plotArea>
    <c:legend>
      <c:legendPos val="b"/>
      <c:legendEntry>
        <c:idx val="0"/>
        <c:txPr>
          <a:bodyPr/>
          <a:lstStyle/>
          <a:p>
            <a:pPr>
              <a:defRPr sz="3600"/>
            </a:pPr>
            <a:endParaRPr lang="en-US"/>
          </a:p>
        </c:txPr>
      </c:legendEntry>
      <c:legendEntry>
        <c:idx val="1"/>
        <c:txPr>
          <a:bodyPr/>
          <a:lstStyle/>
          <a:p>
            <a:pPr>
              <a:defRPr sz="3600"/>
            </a:pPr>
            <a:endParaRPr lang="en-US"/>
          </a:p>
        </c:txPr>
      </c:legendEntry>
      <c:layout/>
      <c:txPr>
        <a:bodyPr/>
        <a:lstStyle/>
        <a:p>
          <a:pPr>
            <a:defRPr sz="3600"/>
          </a:pPr>
          <a:endParaRPr lang="en-US"/>
        </a:p>
      </c:txPr>
    </c:legend>
    <c:plotVisOnly val="1"/>
  </c:chart>
  <c:txPr>
    <a:bodyPr/>
    <a:lstStyle/>
    <a:p>
      <a:pPr>
        <a:defRPr sz="1800"/>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style val="27"/>
  <c:chart>
    <c:autoTitleDeleted val="1"/>
    <c:plotArea>
      <c:layout/>
      <c:barChart>
        <c:barDir val="col"/>
        <c:grouping val="clustered"/>
        <c:ser>
          <c:idx val="0"/>
          <c:order val="0"/>
          <c:tx>
            <c:strRef>
              <c:f>Sheet1!$B$1</c:f>
              <c:strCache>
                <c:ptCount val="1"/>
                <c:pt idx="0">
                  <c:v>Auto Seed</c:v>
                </c:pt>
              </c:strCache>
            </c:strRef>
          </c:tx>
          <c:dLbls>
            <c:dLbl>
              <c:idx val="0"/>
              <c:layout>
                <c:manualLayout>
                  <c:x val="7.5943520504810381E-3"/>
                  <c:y val="0.12713469080922524"/>
                </c:manualLayout>
              </c:layout>
              <c:tx>
                <c:rich>
                  <a:bodyPr/>
                  <a:lstStyle/>
                  <a:p>
                    <a:r>
                      <a:rPr lang="en-US" dirty="0" smtClean="0"/>
                      <a:t>91.8</a:t>
                    </a:r>
                    <a:endParaRPr lang="en-US" dirty="0"/>
                  </a:p>
                </c:rich>
              </c:tx>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Sheet1!$B$2</c:f>
              <c:numCache>
                <c:formatCode>General</c:formatCode>
                <c:ptCount val="1"/>
                <c:pt idx="0">
                  <c:v>91.8</c:v>
                </c:pt>
              </c:numCache>
            </c:numRef>
          </c:val>
        </c:ser>
        <c:ser>
          <c:idx val="1"/>
          <c:order val="1"/>
          <c:tx>
            <c:strRef>
              <c:f>Sheet1!$C$1</c:f>
              <c:strCache>
                <c:ptCount val="1"/>
                <c:pt idx="0">
                  <c:v>Gold Seed</c:v>
                </c:pt>
              </c:strCache>
            </c:strRef>
          </c:tx>
          <c:dLbls>
            <c:dLbl>
              <c:idx val="0"/>
              <c:layout>
                <c:manualLayout>
                  <c:x val="0"/>
                  <c:y val="0.13193222631146029"/>
                </c:manualLayout>
              </c:layout>
              <c:tx>
                <c:rich>
                  <a:bodyPr/>
                  <a:lstStyle/>
                  <a:p>
                    <a:r>
                      <a:rPr lang="en-US" dirty="0" smtClean="0"/>
                      <a:t>93.8</a:t>
                    </a:r>
                    <a:endParaRPr lang="en-US" dirty="0"/>
                  </a:p>
                </c:rich>
              </c:tx>
              <c:showVal val="1"/>
            </c:dLbl>
            <c:txPr>
              <a:bodyPr/>
              <a:lstStyle/>
              <a:p>
                <a:pPr>
                  <a:defRPr sz="4200">
                    <a:solidFill>
                      <a:schemeClr val="bg1"/>
                    </a:solidFill>
                  </a:defRPr>
                </a:pPr>
                <a:endParaRPr lang="en-US"/>
              </a:p>
            </c:txPr>
            <c:showVal val="1"/>
          </c:dLbls>
          <c:cat>
            <c:numRef>
              <c:f>Sheet1!$A$2</c:f>
              <c:numCache>
                <c:formatCode>General</c:formatCode>
                <c:ptCount val="1"/>
              </c:numCache>
            </c:numRef>
          </c:cat>
          <c:val>
            <c:numRef>
              <c:f>Sheet1!$C$2</c:f>
              <c:numCache>
                <c:formatCode>General</c:formatCode>
                <c:ptCount val="1"/>
                <c:pt idx="0">
                  <c:v>93.8</c:v>
                </c:pt>
              </c:numCache>
            </c:numRef>
          </c:val>
        </c:ser>
        <c:dLbls>
          <c:showVal val="1"/>
        </c:dLbls>
        <c:gapWidth val="75"/>
        <c:axId val="105738624"/>
        <c:axId val="108386944"/>
      </c:barChart>
      <c:catAx>
        <c:axId val="105738624"/>
        <c:scaling>
          <c:orientation val="minMax"/>
        </c:scaling>
        <c:axPos val="b"/>
        <c:numFmt formatCode="General" sourceLinked="1"/>
        <c:majorTickMark val="none"/>
        <c:tickLblPos val="nextTo"/>
        <c:crossAx val="108386944"/>
        <c:crosses val="autoZero"/>
        <c:auto val="1"/>
        <c:lblAlgn val="ctr"/>
        <c:lblOffset val="100"/>
      </c:catAx>
      <c:valAx>
        <c:axId val="108386944"/>
        <c:scaling>
          <c:orientation val="minMax"/>
          <c:max val="100"/>
          <c:min val="0"/>
        </c:scaling>
        <c:axPos val="l"/>
        <c:numFmt formatCode="General" sourceLinked="1"/>
        <c:majorTickMark val="none"/>
        <c:tickLblPos val="nextTo"/>
        <c:txPr>
          <a:bodyPr/>
          <a:lstStyle/>
          <a:p>
            <a:pPr>
              <a:defRPr sz="2300"/>
            </a:pPr>
            <a:endParaRPr lang="en-US"/>
          </a:p>
        </c:txPr>
        <c:crossAx val="105738624"/>
        <c:crosses val="autoZero"/>
        <c:crossBetween val="between"/>
        <c:majorUnit val="25"/>
        <c:minorUnit val="2"/>
      </c:valAx>
    </c:plotArea>
    <c:legend>
      <c:legendPos val="b"/>
      <c:legendEntry>
        <c:idx val="0"/>
        <c:txPr>
          <a:bodyPr/>
          <a:lstStyle/>
          <a:p>
            <a:pPr>
              <a:defRPr sz="3600"/>
            </a:pPr>
            <a:endParaRPr lang="en-US"/>
          </a:p>
        </c:txPr>
      </c:legendEntry>
      <c:legendEntry>
        <c:idx val="1"/>
        <c:txPr>
          <a:bodyPr/>
          <a:lstStyle/>
          <a:p>
            <a:pPr>
              <a:defRPr sz="3600"/>
            </a:pPr>
            <a:endParaRPr lang="en-US"/>
          </a:p>
        </c:txPr>
      </c:legendEntry>
      <c:layout/>
    </c:legend>
    <c:plotVisOnly val="1"/>
  </c:chart>
  <c:txPr>
    <a:bodyPr/>
    <a:lstStyle/>
    <a:p>
      <a:pPr>
        <a:defRPr sz="18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style val="32"/>
  <c:chart>
    <c:autoTitleDeleted val="1"/>
    <c:plotArea>
      <c:layout/>
      <c:barChart>
        <c:barDir val="col"/>
        <c:grouping val="clustered"/>
        <c:ser>
          <c:idx val="0"/>
          <c:order val="0"/>
          <c:tx>
            <c:strRef>
              <c:f>Sheet1!$B$1</c:f>
              <c:strCache>
                <c:ptCount val="1"/>
                <c:pt idx="0">
                  <c:v>Parallel</c:v>
                </c:pt>
              </c:strCache>
            </c:strRef>
          </c:tx>
          <c:cat>
            <c:strRef>
              <c:f>Sheet1!$A$2:$A$4</c:f>
              <c:strCache>
                <c:ptCount val="3"/>
                <c:pt idx="0">
                  <c:v>P@0.1</c:v>
                </c:pt>
                <c:pt idx="1">
                  <c:v>P@0.33</c:v>
                </c:pt>
                <c:pt idx="2">
                  <c:v>P@0.50</c:v>
                </c:pt>
              </c:strCache>
            </c:strRef>
          </c:cat>
          <c:val>
            <c:numRef>
              <c:f>Sheet1!$B$2:$B$4</c:f>
              <c:numCache>
                <c:formatCode>General</c:formatCode>
                <c:ptCount val="3"/>
                <c:pt idx="0">
                  <c:v>97.3</c:v>
                </c:pt>
                <c:pt idx="1">
                  <c:v>94.8</c:v>
                </c:pt>
                <c:pt idx="2">
                  <c:v>92.9</c:v>
                </c:pt>
              </c:numCache>
            </c:numRef>
          </c:val>
        </c:ser>
        <c:ser>
          <c:idx val="1"/>
          <c:order val="1"/>
          <c:tx>
            <c:strRef>
              <c:f>Sheet1!$C$1</c:f>
              <c:strCache>
                <c:ptCount val="1"/>
                <c:pt idx="0">
                  <c:v>Wiki</c:v>
                </c:pt>
              </c:strCache>
            </c:strRef>
          </c:tx>
          <c:cat>
            <c:strRef>
              <c:f>Sheet1!$A$2:$A$4</c:f>
              <c:strCache>
                <c:ptCount val="3"/>
                <c:pt idx="0">
                  <c:v>P@0.1</c:v>
                </c:pt>
                <c:pt idx="1">
                  <c:v>P@0.33</c:v>
                </c:pt>
                <c:pt idx="2">
                  <c:v>P@0.50</c:v>
                </c:pt>
              </c:strCache>
            </c:strRef>
          </c:cat>
          <c:val>
            <c:numRef>
              <c:f>Sheet1!$C$2:$C$4</c:f>
              <c:numCache>
                <c:formatCode>General</c:formatCode>
                <c:ptCount val="3"/>
                <c:pt idx="0">
                  <c:v>87.2</c:v>
                </c:pt>
                <c:pt idx="1">
                  <c:v>89.7</c:v>
                </c:pt>
                <c:pt idx="2">
                  <c:v>89.7</c:v>
                </c:pt>
              </c:numCache>
            </c:numRef>
          </c:val>
        </c:ser>
        <c:ser>
          <c:idx val="2"/>
          <c:order val="2"/>
          <c:tx>
            <c:strRef>
              <c:f>Sheet1!$D$1</c:f>
              <c:strCache>
                <c:ptCount val="1"/>
                <c:pt idx="0">
                  <c:v>Disjoint</c:v>
                </c:pt>
              </c:strCache>
            </c:strRef>
          </c:tx>
          <c:cat>
            <c:strRef>
              <c:f>Sheet1!$A$2:$A$4</c:f>
              <c:strCache>
                <c:ptCount val="3"/>
                <c:pt idx="0">
                  <c:v>P@0.1</c:v>
                </c:pt>
                <c:pt idx="1">
                  <c:v>P@0.33</c:v>
                </c:pt>
                <c:pt idx="2">
                  <c:v>P@0.50</c:v>
                </c:pt>
              </c:strCache>
            </c:strRef>
          </c:cat>
          <c:val>
            <c:numRef>
              <c:f>Sheet1!$D$2:$D$4</c:f>
              <c:numCache>
                <c:formatCode>General</c:formatCode>
                <c:ptCount val="3"/>
                <c:pt idx="0">
                  <c:v>92.9</c:v>
                </c:pt>
                <c:pt idx="1">
                  <c:v>2</c:v>
                </c:pt>
                <c:pt idx="2">
                  <c:v>3</c:v>
                </c:pt>
              </c:numCache>
            </c:numRef>
          </c:val>
        </c:ser>
        <c:axId val="94731648"/>
        <c:axId val="94737536"/>
      </c:barChart>
      <c:catAx>
        <c:axId val="94731648"/>
        <c:scaling>
          <c:orientation val="minMax"/>
        </c:scaling>
        <c:axPos val="b"/>
        <c:tickLblPos val="nextTo"/>
        <c:crossAx val="94737536"/>
        <c:crosses val="autoZero"/>
        <c:auto val="1"/>
        <c:lblAlgn val="ctr"/>
        <c:lblOffset val="100"/>
      </c:catAx>
      <c:valAx>
        <c:axId val="94737536"/>
        <c:scaling>
          <c:orientation val="minMax"/>
          <c:max val="100"/>
          <c:min val="50"/>
        </c:scaling>
        <c:axPos val="l"/>
        <c:majorGridlines/>
        <c:numFmt formatCode="General" sourceLinked="1"/>
        <c:tickLblPos val="nextTo"/>
        <c:crossAx val="94731648"/>
        <c:crosses val="autoZero"/>
        <c:crossBetween val="between"/>
        <c:majorUnit val="25"/>
        <c:minorUnit val="2"/>
      </c:valAx>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p:cNvSpPr>
          <p:nvPr>
            <p:ph type="hdr" sz="quarter"/>
          </p:nvPr>
        </p:nvSpPr>
        <p:spPr bwMode="auto">
          <a:xfrm>
            <a:off x="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56323" name="Rectangle 3"/>
          <p:cNvSpPr>
            <a:spLocks noGrp="1"/>
          </p:cNvSpPr>
          <p:nvPr>
            <p:ph type="dt" idx="1"/>
          </p:nvPr>
        </p:nvSpPr>
        <p:spPr bwMode="auto">
          <a:xfrm>
            <a:off x="388620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6325" name="Rectangle 5"/>
          <p:cNvSpPr>
            <a:spLocks noGrp="1"/>
          </p:cNvSpPr>
          <p:nvPr>
            <p:ph type="body" sz="quarter" idx="3"/>
          </p:nvPr>
        </p:nvSpPr>
        <p:spPr bwMode="auto">
          <a:xfrm>
            <a:off x="914400" y="4343400"/>
            <a:ext cx="5029200" cy="41148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6326" name="Rectangle 6"/>
          <p:cNvSpPr>
            <a:spLocks noGrp="1"/>
          </p:cNvSpPr>
          <p:nvPr>
            <p:ph type="ftr" sz="quarter" idx="4"/>
          </p:nvPr>
        </p:nvSpPr>
        <p:spPr bwMode="auto">
          <a:xfrm>
            <a:off x="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56327" name="Rectangle 7"/>
          <p:cNvSpPr>
            <a:spLocks noGrp="1"/>
          </p:cNvSpPr>
          <p:nvPr>
            <p:ph type="sldNum" sz="quarter" idx="5"/>
          </p:nvPr>
        </p:nvSpPr>
        <p:spPr bwMode="auto">
          <a:xfrm>
            <a:off x="388620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4DB39CF-2F0D-41FE-AAC6-4D63C394251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p:cNvSpPr>
          <p:nvPr>
            <p:ph type="sldNum" sz="quarter" idx="5"/>
          </p:nvPr>
        </p:nvSpPr>
        <p:spPr>
          <a:noFill/>
        </p:spPr>
        <p:txBody>
          <a:bodyPr/>
          <a:lstStyle/>
          <a:p>
            <a:fld id="{7938B1F2-2275-482B-9631-CB923DAA6C44}" type="slidenum">
              <a:rPr lang="en-US" smtClean="0"/>
              <a:pPr/>
              <a:t>1</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key technique</a:t>
            </a:r>
            <a:r>
              <a:rPr lang="en-US" baseline="0" dirty="0" smtClean="0"/>
              <a:t> </a:t>
            </a:r>
            <a:r>
              <a:rPr lang="en-US" dirty="0" smtClean="0"/>
              <a:t>of our model is</a:t>
            </a:r>
            <a:r>
              <a:rPr lang="en-US" baseline="0" dirty="0" smtClean="0"/>
              <a:t> </a:t>
            </a:r>
            <a:r>
              <a:rPr lang="en-US" baseline="0" dirty="0" err="1" smtClean="0"/>
              <a:t>Canoncial</a:t>
            </a:r>
            <a:r>
              <a:rPr lang="en-US" baseline="0" dirty="0" smtClean="0"/>
              <a:t> Correlation Analysis or (CCA), which is probably new to many of you. I’ll illustrate what it does with a brief example. Imagine, we have dataset of three paired points, 1, 2, and 3 and we want to have a low dimensional representation which </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key technique</a:t>
            </a:r>
            <a:r>
              <a:rPr lang="en-US" baseline="0" dirty="0" smtClean="0"/>
              <a:t> </a:t>
            </a:r>
            <a:r>
              <a:rPr lang="en-US" dirty="0" smtClean="0"/>
              <a:t>of our model is</a:t>
            </a:r>
            <a:r>
              <a:rPr lang="en-US" baseline="0" dirty="0" smtClean="0"/>
              <a:t> </a:t>
            </a:r>
            <a:r>
              <a:rPr lang="en-US" baseline="0" dirty="0" err="1" smtClean="0"/>
              <a:t>Canoncial</a:t>
            </a:r>
            <a:r>
              <a:rPr lang="en-US" baseline="0" dirty="0" smtClean="0"/>
              <a:t> Correlation Analysis or (CCA), which is probably new to many of you. I’ll illustrate what it does with a brief example. Imagine, we have dataset of three paired points, 1, 2, and 3 and we want to have a low dimensional representation which </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a:t>
            </a:r>
            <a:r>
              <a:rPr lang="en-US" baseline="0" dirty="0" smtClean="0"/>
              <a:t> will no walk through the steps of our model…..</a:t>
            </a:r>
          </a:p>
          <a:p>
            <a:endParaRPr lang="en-US" baseline="0" dirty="0" smtClean="0"/>
          </a:p>
          <a:p>
            <a:r>
              <a:rPr lang="en-US" baseline="0" dirty="0" smtClean="0"/>
              <a:t>First, we generate a number of source and target word-types. </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we’re going to generate matched words.</a:t>
            </a:r>
            <a:r>
              <a:rPr lang="en-US" baseline="0" dirty="0" smtClean="0"/>
              <a:t> These words will be generated from a canonical space by a vector, let’s call it z. We have to choose z in some way, so </a:t>
            </a:r>
            <a:r>
              <a:rPr lang="en-US" baseline="0" dirty="0" err="1" smtClean="0"/>
              <a:t>welll</a:t>
            </a:r>
            <a:r>
              <a:rPr lang="en-US" baseline="0" dirty="0" smtClean="0"/>
              <a:t> draw it from a unit-normal multivariate </a:t>
            </a:r>
            <a:r>
              <a:rPr lang="en-US" baseline="0" dirty="0" err="1" smtClean="0"/>
              <a:t>gaussian</a:t>
            </a:r>
            <a:r>
              <a:rPr lang="en-US" baseline="0" dirty="0" smtClean="0"/>
              <a:t>. Then, we will generate source and target word vectors from z using matrices W_s and </a:t>
            </a:r>
            <a:r>
              <a:rPr lang="en-US" baseline="0" dirty="0" err="1" smtClean="0"/>
              <a:t>W_t</a:t>
            </a:r>
            <a:r>
              <a:rPr lang="en-US" baseline="0" dirty="0" smtClean="0"/>
              <a:t>, which each encode how to transform between canonical space and source and target space respectively. This process corresponds to the </a:t>
            </a:r>
            <a:r>
              <a:rPr lang="en-US" baseline="0" dirty="0" err="1" smtClean="0"/>
              <a:t>probabilstic</a:t>
            </a:r>
            <a:r>
              <a:rPr lang="en-US" baseline="0" dirty="0" smtClean="0"/>
              <a:t> version of </a:t>
            </a:r>
            <a:r>
              <a:rPr lang="en-US" baseline="0" dirty="0" err="1" smtClean="0"/>
              <a:t>cca</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a:t>
            </a:r>
            <a:r>
              <a:rPr lang="en-US" baseline="0" dirty="0" smtClean="0"/>
              <a:t> will no walk through the steps of our model…..</a:t>
            </a:r>
          </a:p>
          <a:p>
            <a:endParaRPr lang="en-US" baseline="0" dirty="0" smtClean="0"/>
          </a:p>
          <a:p>
            <a:r>
              <a:rPr lang="en-US" baseline="0" dirty="0" smtClean="0"/>
              <a:t>First, we generate a number of source and target word-types. </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Transition.</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Standard</a:t>
            </a:r>
            <a:r>
              <a:rPr lang="en-US" baseline="0" dirty="0" smtClean="0"/>
              <a:t> Approach: Need parallel sentences</a:t>
            </a:r>
          </a:p>
          <a:p>
            <a:endParaRPr lang="en-US" dirty="0" smtClean="0"/>
          </a:p>
          <a:p>
            <a:r>
              <a:rPr lang="en-US" dirty="0" smtClean="0"/>
              <a:t>The standard approach to</a:t>
            </a:r>
            <a:r>
              <a:rPr lang="en-US" baseline="0" dirty="0" smtClean="0"/>
              <a:t> machine translation requires a large amount of parallel sentence data.  </a:t>
            </a:r>
            <a:endParaRPr lang="en-US" dirty="0" smtClean="0"/>
          </a:p>
          <a:p>
            <a:r>
              <a:rPr lang="en-US" dirty="0" smtClean="0"/>
              <a:t>While</a:t>
            </a:r>
            <a:r>
              <a:rPr lang="en-US" baseline="0" dirty="0" smtClean="0"/>
              <a:t> this approach is very effective, </a:t>
            </a:r>
            <a:r>
              <a:rPr lang="en-US" dirty="0" smtClean="0"/>
              <a:t>one</a:t>
            </a:r>
            <a:r>
              <a:rPr lang="en-US" baseline="0" dirty="0" smtClean="0"/>
              <a:t> shortcoming is that large parallel corpora may not be available for all language pairs or domains. </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Replace tables with </a:t>
            </a:r>
            <a:r>
              <a:rPr lang="en-US" dirty="0" err="1" smtClean="0"/>
              <a:t>inplace</a:t>
            </a:r>
            <a:r>
              <a:rPr lang="en-US" baseline="0" dirty="0" smtClean="0"/>
              <a:t> </a:t>
            </a:r>
            <a:r>
              <a:rPr lang="en-US" baseline="0" dirty="0" err="1" smtClean="0"/>
              <a:t>ppt</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52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I’m going</a:t>
            </a:r>
            <a:r>
              <a:rPr lang="en-US" baseline="0" dirty="0" smtClean="0"/>
              <a:t> to walk you through gen. </a:t>
            </a:r>
            <a:r>
              <a:rPr lang="en-US" baseline="0" smtClean="0"/>
              <a:t>model</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56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key technique</a:t>
            </a:r>
            <a:r>
              <a:rPr lang="en-US" baseline="0" dirty="0" smtClean="0"/>
              <a:t> </a:t>
            </a:r>
            <a:r>
              <a:rPr lang="en-US" dirty="0" smtClean="0"/>
              <a:t>of our model is</a:t>
            </a:r>
            <a:r>
              <a:rPr lang="en-US" baseline="0" dirty="0" smtClean="0"/>
              <a:t> </a:t>
            </a:r>
            <a:r>
              <a:rPr lang="en-US" baseline="0" dirty="0" err="1" smtClean="0"/>
              <a:t>Canoncial</a:t>
            </a:r>
            <a:r>
              <a:rPr lang="en-US" baseline="0" dirty="0" smtClean="0"/>
              <a:t> Correlation Analysis or (CCA), which is probably new to many of you. I’ll illustrate what it does with a brief example. Imagine, we have dataset of three paired points, 1, 2, and 3 and we want to have a low dimensional representation which </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62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that there are no</a:t>
            </a:r>
            <a:r>
              <a:rPr lang="en-US" baseline="0" dirty="0" smtClean="0"/>
              <a:t> parameters used to generate null words. </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63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talk, we’ll be considering translation without parallel text. In</a:t>
            </a:r>
            <a:r>
              <a:rPr lang="en-US" baseline="0" dirty="0" smtClean="0"/>
              <a:t> particular, we’ll be assuming that we have access only to a source language corpora and a target language corpora.  This setting has been considered before by blah. </a:t>
            </a:r>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task will</a:t>
            </a:r>
            <a:r>
              <a:rPr lang="en-US" baseline="0" dirty="0" smtClean="0"/>
              <a:t> be bilingual lexicon induction. In this task we will consider a given a set of source words and set of target words and propose an at-most 1-1 matching between them.  Today, we’ll present  a generative model over matched lexicons and train it using EM.</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model</a:t>
            </a:r>
            <a:r>
              <a:rPr lang="en-US" baseline="0" dirty="0" smtClean="0"/>
              <a:t> will represent each word type as a feature vector derived only from the word-type and </a:t>
            </a:r>
            <a:r>
              <a:rPr lang="en-US" baseline="0" dirty="0" err="1" smtClean="0"/>
              <a:t>monotext</a:t>
            </a:r>
            <a:r>
              <a:rPr lang="en-US" baseline="0" dirty="0" smtClean="0"/>
              <a:t>. We’ll be using two types of features. Orthographic features which will consist of n-grams in the word as well as context </a:t>
            </a:r>
            <a:r>
              <a:rPr lang="en-US" baseline="0" dirty="0" err="1" smtClean="0"/>
              <a:t>fearture</a:t>
            </a:r>
            <a:r>
              <a:rPr lang="en-US" baseline="0" dirty="0" smtClean="0"/>
              <a:t> which represent counts words that occur near the word in text. Notice that although there are words in these ovals, there is no identity between the feature vector associated with the word and the word itself.</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Of course we will extract features similarly</a:t>
            </a:r>
            <a:r>
              <a:rPr lang="en-US" baseline="0" dirty="0" smtClean="0"/>
              <a:t> for the target language. Now we have features vectors for words which lie in different vector space and we will need a way to be able to compare which can come from different languages. </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key technique</a:t>
            </a:r>
            <a:r>
              <a:rPr lang="en-US" baseline="0" dirty="0" smtClean="0"/>
              <a:t> </a:t>
            </a:r>
            <a:r>
              <a:rPr lang="en-US" dirty="0" smtClean="0"/>
              <a:t>of our model is</a:t>
            </a:r>
            <a:r>
              <a:rPr lang="en-US" baseline="0" dirty="0" smtClean="0"/>
              <a:t> </a:t>
            </a:r>
            <a:r>
              <a:rPr lang="en-US" baseline="0" dirty="0" err="1" smtClean="0"/>
              <a:t>Canoncial</a:t>
            </a:r>
            <a:r>
              <a:rPr lang="en-US" baseline="0" dirty="0" smtClean="0"/>
              <a:t> Correlation Analysis or (CCA), which is probably new to many of you. I’ll illustrate what it does with a brief example. Imagine, we have dataset of three paired points, 1, 2, and 3 and we want to have a low dimensional representation which </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key technique</a:t>
            </a:r>
            <a:r>
              <a:rPr lang="en-US" baseline="0" dirty="0" smtClean="0"/>
              <a:t> </a:t>
            </a:r>
            <a:r>
              <a:rPr lang="en-US" dirty="0" smtClean="0"/>
              <a:t>of our model is</a:t>
            </a:r>
            <a:r>
              <a:rPr lang="en-US" baseline="0" dirty="0" smtClean="0"/>
              <a:t> </a:t>
            </a:r>
            <a:r>
              <a:rPr lang="en-US" baseline="0" dirty="0" err="1" smtClean="0"/>
              <a:t>Canoncial</a:t>
            </a:r>
            <a:r>
              <a:rPr lang="en-US" baseline="0" dirty="0" smtClean="0"/>
              <a:t> Correlation Analysis or (CCA), which is probably new to many of you. I’ll illustrate what it does with a brief example. Imagine, we have dataset of three paired points, 1, 2, and 3 and we want to have a low dimensional representation which </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key technique</a:t>
            </a:r>
            <a:r>
              <a:rPr lang="en-US" baseline="0" dirty="0" smtClean="0"/>
              <a:t> </a:t>
            </a:r>
            <a:r>
              <a:rPr lang="en-US" dirty="0" smtClean="0"/>
              <a:t>of our model is</a:t>
            </a:r>
            <a:r>
              <a:rPr lang="en-US" baseline="0" dirty="0" smtClean="0"/>
              <a:t> </a:t>
            </a:r>
            <a:r>
              <a:rPr lang="en-US" baseline="0" dirty="0" err="1" smtClean="0"/>
              <a:t>Canoncial</a:t>
            </a:r>
            <a:r>
              <a:rPr lang="en-US" baseline="0" dirty="0" smtClean="0"/>
              <a:t> Correlation Analysis or (CCA), which is probably new to many of you. I’ll illustrate what it does with a brief example. Imagine, we have dataset of three paired points, 1, 2, and 3 and we want to have a low dimensional representation which </a:t>
            </a:r>
            <a:endParaRPr lang="en-US" dirty="0"/>
          </a:p>
        </p:txBody>
      </p:sp>
      <p:sp>
        <p:nvSpPr>
          <p:cNvPr id="4" name="Slide Number Placeholder 3"/>
          <p:cNvSpPr>
            <a:spLocks noGrp="1"/>
          </p:cNvSpPr>
          <p:nvPr>
            <p:ph type="sldNum" sz="quarter" idx="10"/>
          </p:nvPr>
        </p:nvSpPr>
        <p:spPr/>
        <p:txBody>
          <a:bodyPr/>
          <a:lstStyle/>
          <a:p>
            <a:pPr>
              <a:defRPr/>
            </a:pPr>
            <a:fld id="{14DB39CF-2F0D-41FE-AAC6-4D63C3942512}"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30400" y="452437"/>
            <a:ext cx="10210800" cy="1300163"/>
          </a:xfrm>
        </p:spPr>
        <p:txBody>
          <a:bodyPr/>
          <a:lstStyle>
            <a:lvl1pPr>
              <a:defRPr sz="6000"/>
            </a:lvl1pPr>
          </a:lstStyle>
          <a:p>
            <a:r>
              <a:rPr lang="en-US" dirty="0" smtClean="0"/>
              <a:t>Click to edit Master title style</a:t>
            </a:r>
            <a:endParaRPr lang="en-US" dirty="0"/>
          </a:p>
        </p:txBody>
      </p:sp>
      <p:sp>
        <p:nvSpPr>
          <p:cNvPr id="3" name="Content Placeholder 2"/>
          <p:cNvSpPr>
            <a:spLocks noGrp="1"/>
          </p:cNvSpPr>
          <p:nvPr>
            <p:ph idx="1"/>
          </p:nvPr>
        </p:nvSpPr>
        <p:spPr>
          <a:xfrm>
            <a:off x="650875" y="2276475"/>
            <a:ext cx="11703050" cy="6435725"/>
          </a:xfrm>
          <a:prstGeom prst="rect">
            <a:avLst/>
          </a:prstGeom>
          <a:ln>
            <a:noFill/>
          </a:ln>
        </p:spPr>
        <p:txBody>
          <a:bodyPr/>
          <a:lstStyle>
            <a:lvl1pPr>
              <a:spcBef>
                <a:spcPts val="600"/>
              </a:spcBef>
              <a:buSzPct val="100000"/>
              <a:buFont typeface="Wingdings" pitchFamily="2" charset="2"/>
              <a:buChar char="§"/>
              <a:defRPr sz="4000">
                <a:solidFill>
                  <a:schemeClr val="accent1"/>
                </a:solidFill>
                <a:latin typeface="+mj-lt"/>
              </a:defRPr>
            </a:lvl1pPr>
            <a:lvl2pPr>
              <a:spcBef>
                <a:spcPts val="600"/>
              </a:spcBef>
              <a:buSzPct val="100000"/>
              <a:buFont typeface="Wingdings" pitchFamily="2" charset="2"/>
              <a:buChar char="§"/>
              <a:defRPr sz="3600">
                <a:latin typeface="+mj-lt"/>
              </a:defRPr>
            </a:lvl2pPr>
            <a:lvl3pPr>
              <a:spcBef>
                <a:spcPts val="600"/>
              </a:spcBef>
              <a:buSzPct val="100000"/>
              <a:buFont typeface="Wingdings" pitchFamily="2" charset="2"/>
              <a:buChar char="§"/>
              <a:defRPr sz="3200">
                <a:solidFill>
                  <a:schemeClr val="accent1"/>
                </a:solidFill>
                <a:latin typeface="+mj-lt"/>
              </a:defRPr>
            </a:lvl3pPr>
            <a:lvl4pPr>
              <a:spcBef>
                <a:spcPts val="600"/>
              </a:spcBef>
              <a:buSzPct val="100000"/>
              <a:buFont typeface="Wingdings" pitchFamily="2" charset="2"/>
              <a:buChar char="§"/>
              <a:defRPr sz="2800">
                <a:latin typeface="+mj-lt"/>
              </a:defRPr>
            </a:lvl4pPr>
            <a:lvl5pPr>
              <a:spcBef>
                <a:spcPts val="600"/>
              </a:spcBef>
              <a:buSzPct val="100000"/>
              <a:buFont typeface="Wingdings" pitchFamily="2" charset="2"/>
              <a:buChar char="§"/>
              <a:defRPr sz="2400">
                <a:solidFill>
                  <a:schemeClr val="accent1"/>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609600"/>
            <a:ext cx="2925762" cy="810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609600"/>
            <a:ext cx="8624888" cy="81026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nlp logo_hi res"/>
          <p:cNvPicPr>
            <a:picLocks noChangeAspect="1" noChangeArrowheads="1"/>
          </p:cNvPicPr>
          <p:nvPr userDrawn="1"/>
        </p:nvPicPr>
        <p:blipFill>
          <a:blip r:embed="rId2"/>
          <a:srcRect/>
          <a:stretch>
            <a:fillRect/>
          </a:stretch>
        </p:blipFill>
        <p:spPr bwMode="auto">
          <a:xfrm>
            <a:off x="5389563" y="3529013"/>
            <a:ext cx="2828948" cy="3564688"/>
          </a:xfrm>
          <a:prstGeom prst="rect">
            <a:avLst/>
          </a:prstGeom>
          <a:noFill/>
          <a:ln w="9525">
            <a:noFill/>
            <a:miter lim="800000"/>
            <a:headEnd/>
            <a:tailEnd/>
          </a:ln>
        </p:spPr>
      </p:pic>
      <p:sp>
        <p:nvSpPr>
          <p:cNvPr id="243714" name="Rectangle 2"/>
          <p:cNvSpPr>
            <a:spLocks noGrp="1" noChangeArrowheads="1"/>
          </p:cNvSpPr>
          <p:nvPr>
            <p:ph type="ctrTitle"/>
          </p:nvPr>
        </p:nvSpPr>
        <p:spPr>
          <a:xfrm>
            <a:off x="974725" y="1951038"/>
            <a:ext cx="11055350" cy="1625600"/>
          </a:xfrm>
        </p:spPr>
        <p:txBody>
          <a:bodyPr/>
          <a:lstStyle>
            <a:lvl1pPr algn="ctr">
              <a:defRPr/>
            </a:lvl1pPr>
          </a:lstStyle>
          <a:p>
            <a:r>
              <a:rPr lang="en-US"/>
              <a:t>Click to edit Master title style</a:t>
            </a:r>
          </a:p>
        </p:txBody>
      </p:sp>
      <p:sp>
        <p:nvSpPr>
          <p:cNvPr id="243715" name="Rectangle 3"/>
          <p:cNvSpPr>
            <a:spLocks noGrp="1" noChangeArrowheads="1"/>
          </p:cNvSpPr>
          <p:nvPr>
            <p:ph type="subTitle" idx="1"/>
          </p:nvPr>
        </p:nvSpPr>
        <p:spPr>
          <a:xfrm>
            <a:off x="1951038" y="6827838"/>
            <a:ext cx="9102725" cy="1192212"/>
          </a:xfrm>
          <a:prstGeom prst="rect">
            <a:avLst/>
          </a:prstGeom>
        </p:spPr>
        <p:txBody>
          <a:bodyPr/>
          <a:lstStyle>
            <a:lvl1pPr marL="0" indent="0" algn="ctr">
              <a:buFont typeface="Wingdings" pitchFamily="2" charset="2"/>
              <a:buNone/>
              <a:defRPr>
                <a:latin typeface="+mj-lt"/>
              </a:defRPr>
            </a:lvl1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Arial Narrow" pitchFamily="34"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bwMode="auto">
          <a:xfrm>
            <a:off x="1930400" y="457200"/>
            <a:ext cx="10210800" cy="1300163"/>
          </a:xfrm>
          <a:prstGeom prst="rect">
            <a:avLst/>
          </a:prstGeom>
          <a:noFill/>
          <a:ln w="9525">
            <a:noFill/>
            <a:miter lim="800000"/>
            <a:headEnd/>
            <a:tailEnd/>
          </a:ln>
        </p:spPr>
        <p:txBody>
          <a:bodyPr vert="horz" wrap="square" lIns="130046" tIns="65023" rIns="130046" bIns="65023" numCol="1" anchor="ctr" anchorCtr="0" compatLnSpc="1">
            <a:prstTxWarp prst="textNoShape">
              <a:avLst/>
            </a:prstTxWarp>
          </a:bodyPr>
          <a:lstStyle/>
          <a:p>
            <a:pPr lvl="0"/>
            <a:r>
              <a:rPr lang="en-US" smtClean="0">
                <a:sym typeface="Arial Narrow" pitchFamily="34" charset="0"/>
              </a:rPr>
              <a:t>Click to edit Master title style</a:t>
            </a:r>
          </a:p>
        </p:txBody>
      </p:sp>
      <p:pic>
        <p:nvPicPr>
          <p:cNvPr id="14339" name="Picture 7" descr="nlp logo_hi res"/>
          <p:cNvPicPr>
            <a:picLocks noChangeAspect="1" noChangeArrowheads="1"/>
          </p:cNvPicPr>
          <p:nvPr/>
        </p:nvPicPr>
        <p:blipFill>
          <a:blip r:embed="rId13"/>
          <a:srcRect/>
          <a:stretch>
            <a:fillRect/>
          </a:stretch>
        </p:blipFill>
        <p:spPr bwMode="auto">
          <a:xfrm>
            <a:off x="130175" y="107950"/>
            <a:ext cx="1689100" cy="2127250"/>
          </a:xfrm>
          <a:prstGeom prst="rect">
            <a:avLst/>
          </a:prstGeom>
          <a:noFill/>
          <a:ln w="9525">
            <a:noFill/>
            <a:miter lim="800000"/>
            <a:headEnd/>
            <a:tailEnd/>
          </a:ln>
        </p:spPr>
      </p:pic>
      <p:sp>
        <p:nvSpPr>
          <p:cNvPr id="2056" name="Rectangle 8"/>
          <p:cNvSpPr>
            <a:spLocks noChangeArrowheads="1"/>
          </p:cNvSpPr>
          <p:nvPr/>
        </p:nvSpPr>
        <p:spPr bwMode="gray">
          <a:xfrm>
            <a:off x="1778000" y="1752600"/>
            <a:ext cx="10399713" cy="46038"/>
          </a:xfrm>
          <a:prstGeom prst="rect">
            <a:avLst/>
          </a:prstGeom>
          <a:gradFill rotWithShape="0">
            <a:gsLst>
              <a:gs pos="0">
                <a:schemeClr val="accent1"/>
              </a:gs>
              <a:gs pos="100000">
                <a:schemeClr val="bg1"/>
              </a:gs>
            </a:gsLst>
            <a:lin ang="0" scaled="1"/>
          </a:gradFill>
          <a:ln w="9525">
            <a:noFill/>
            <a:miter lim="800000"/>
            <a:headEnd/>
            <a:tailEnd/>
          </a:ln>
          <a:effectLst/>
        </p:spPr>
        <p:txBody>
          <a:bodyPr wrap="none" lIns="130046" tIns="65023" rIns="130046" bIns="65023" anchor="ctr"/>
          <a:lstStyle/>
          <a:p>
            <a:pPr defTabSz="1300163">
              <a:defRPr/>
            </a:pPr>
            <a:endParaRPr kumimoji="1" lang="en-US" sz="3400">
              <a:solidFill>
                <a:schemeClr val="tx1"/>
              </a:solidFill>
              <a:latin typeface="Tahoma" pitchFamily="34" charset="0"/>
            </a:endParaRPr>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ransition/>
  <p:timing>
    <p:tnLst>
      <p:par>
        <p:cTn id="1" dur="indefinite" restart="never" nodeType="tmRoot"/>
      </p:par>
    </p:tnLst>
  </p:timing>
  <p:txStyles>
    <p:titleStyle>
      <a:lvl1pPr algn="l" rtl="0" eaLnBrk="0" fontAlgn="base" hangingPunct="0">
        <a:spcBef>
          <a:spcPct val="0"/>
        </a:spcBef>
        <a:spcAft>
          <a:spcPct val="0"/>
        </a:spcAft>
        <a:defRPr sz="5400">
          <a:solidFill>
            <a:schemeClr val="accent1"/>
          </a:solidFill>
          <a:latin typeface="+mj-lt"/>
          <a:ea typeface="+mj-ea"/>
          <a:cs typeface="+mj-cs"/>
          <a:sym typeface="Arial Narrow" pitchFamily="34" charset="0"/>
        </a:defRPr>
      </a:lvl1pPr>
      <a:lvl2pPr algn="l" rtl="0" eaLnBrk="0" fontAlgn="base" hangingPunct="0">
        <a:spcBef>
          <a:spcPct val="0"/>
        </a:spcBef>
        <a:spcAft>
          <a:spcPct val="0"/>
        </a:spcAft>
        <a:defRPr sz="5400">
          <a:solidFill>
            <a:schemeClr val="accent1"/>
          </a:solidFill>
          <a:latin typeface="Arial" charset="0"/>
          <a:ea typeface="ヒラギノ角ゴ Pro W3" pitchFamily="-80" charset="-128"/>
          <a:sym typeface="Arial Narrow" pitchFamily="34" charset="0"/>
        </a:defRPr>
      </a:lvl2pPr>
      <a:lvl3pPr algn="l" rtl="0" eaLnBrk="0" fontAlgn="base" hangingPunct="0">
        <a:spcBef>
          <a:spcPct val="0"/>
        </a:spcBef>
        <a:spcAft>
          <a:spcPct val="0"/>
        </a:spcAft>
        <a:defRPr sz="5400">
          <a:solidFill>
            <a:schemeClr val="accent1"/>
          </a:solidFill>
          <a:latin typeface="Arial" charset="0"/>
          <a:ea typeface="ヒラギノ角ゴ Pro W3" pitchFamily="-80" charset="-128"/>
          <a:sym typeface="Arial Narrow" pitchFamily="34" charset="0"/>
        </a:defRPr>
      </a:lvl3pPr>
      <a:lvl4pPr algn="l" rtl="0" eaLnBrk="0" fontAlgn="base" hangingPunct="0">
        <a:spcBef>
          <a:spcPct val="0"/>
        </a:spcBef>
        <a:spcAft>
          <a:spcPct val="0"/>
        </a:spcAft>
        <a:defRPr sz="5400">
          <a:solidFill>
            <a:schemeClr val="accent1"/>
          </a:solidFill>
          <a:latin typeface="Arial" charset="0"/>
          <a:ea typeface="ヒラギノ角ゴ Pro W3" pitchFamily="-80" charset="-128"/>
          <a:sym typeface="Arial Narrow" pitchFamily="34" charset="0"/>
        </a:defRPr>
      </a:lvl4pPr>
      <a:lvl5pPr algn="l" rtl="0" eaLnBrk="0" fontAlgn="base" hangingPunct="0">
        <a:spcBef>
          <a:spcPct val="0"/>
        </a:spcBef>
        <a:spcAft>
          <a:spcPct val="0"/>
        </a:spcAft>
        <a:defRPr sz="5400">
          <a:solidFill>
            <a:schemeClr val="accent1"/>
          </a:solidFill>
          <a:latin typeface="Arial" charset="0"/>
          <a:ea typeface="ヒラギノ角ゴ Pro W3" pitchFamily="-80" charset="-128"/>
          <a:sym typeface="Arial Narrow" pitchFamily="34" charset="0"/>
        </a:defRPr>
      </a:lvl5pPr>
      <a:lvl6pPr marL="457200" algn="l" rtl="0" fontAlgn="base">
        <a:spcBef>
          <a:spcPct val="0"/>
        </a:spcBef>
        <a:spcAft>
          <a:spcPct val="0"/>
        </a:spcAft>
        <a:defRPr sz="5700">
          <a:solidFill>
            <a:schemeClr val="accent1"/>
          </a:solidFill>
          <a:latin typeface="Arial" charset="0"/>
          <a:ea typeface="ヒラギノ角ゴ Pro W3" pitchFamily="-80" charset="-128"/>
          <a:sym typeface="Arial Narrow" pitchFamily="34" charset="0"/>
        </a:defRPr>
      </a:lvl6pPr>
      <a:lvl7pPr marL="914400" algn="l" rtl="0" fontAlgn="base">
        <a:spcBef>
          <a:spcPct val="0"/>
        </a:spcBef>
        <a:spcAft>
          <a:spcPct val="0"/>
        </a:spcAft>
        <a:defRPr sz="5700">
          <a:solidFill>
            <a:schemeClr val="accent1"/>
          </a:solidFill>
          <a:latin typeface="Arial" charset="0"/>
          <a:ea typeface="ヒラギノ角ゴ Pro W3" pitchFamily="-80" charset="-128"/>
          <a:sym typeface="Arial Narrow" pitchFamily="34" charset="0"/>
        </a:defRPr>
      </a:lvl7pPr>
      <a:lvl8pPr marL="1371600" algn="l" rtl="0" fontAlgn="base">
        <a:spcBef>
          <a:spcPct val="0"/>
        </a:spcBef>
        <a:spcAft>
          <a:spcPct val="0"/>
        </a:spcAft>
        <a:defRPr sz="5700">
          <a:solidFill>
            <a:schemeClr val="accent1"/>
          </a:solidFill>
          <a:latin typeface="Arial" charset="0"/>
          <a:ea typeface="ヒラギノ角ゴ Pro W3" pitchFamily="-80" charset="-128"/>
          <a:sym typeface="Arial Narrow" pitchFamily="34" charset="0"/>
        </a:defRPr>
      </a:lvl8pPr>
      <a:lvl9pPr marL="1828800" algn="l" rtl="0" fontAlgn="base">
        <a:spcBef>
          <a:spcPct val="0"/>
        </a:spcBef>
        <a:spcAft>
          <a:spcPct val="0"/>
        </a:spcAft>
        <a:defRPr sz="5700">
          <a:solidFill>
            <a:schemeClr val="accent1"/>
          </a:solidFill>
          <a:latin typeface="Arial" charset="0"/>
          <a:ea typeface="ヒラギノ角ゴ Pro W3" pitchFamily="-80" charset="-128"/>
          <a:sym typeface="Arial Narrow" pitchFamily="34" charset="0"/>
        </a:defRPr>
      </a:lvl9pPr>
    </p:titleStyle>
    <p:bodyStyle>
      <a:lvl1pPr marL="889000" indent="-571500" algn="l" rtl="0" eaLnBrk="0" fontAlgn="base" hangingPunct="0">
        <a:spcBef>
          <a:spcPts val="2400"/>
        </a:spcBef>
        <a:spcAft>
          <a:spcPct val="0"/>
        </a:spcAft>
        <a:buSzPct val="171000"/>
        <a:buFont typeface="Lucida Grande" pitchFamily="48" charset="0"/>
        <a:buChar char="•"/>
        <a:defRPr sz="4200">
          <a:solidFill>
            <a:schemeClr val="tx1"/>
          </a:solidFill>
          <a:latin typeface="+mn-lt"/>
          <a:ea typeface="+mn-ea"/>
          <a:cs typeface="+mn-cs"/>
          <a:sym typeface="Arial Narrow" pitchFamily="34" charset="0"/>
        </a:defRPr>
      </a:lvl1pPr>
      <a:lvl2pPr marL="1333500" indent="-571500" algn="l" rtl="0" eaLnBrk="0" fontAlgn="base" hangingPunct="0">
        <a:spcBef>
          <a:spcPts val="2400"/>
        </a:spcBef>
        <a:spcAft>
          <a:spcPct val="0"/>
        </a:spcAft>
        <a:buSzPct val="171000"/>
        <a:buFont typeface="Lucida Grande" pitchFamily="48" charset="0"/>
        <a:buChar char="•"/>
        <a:defRPr sz="4200">
          <a:solidFill>
            <a:schemeClr val="tx1"/>
          </a:solidFill>
          <a:latin typeface="+mn-lt"/>
          <a:ea typeface="+mn-ea"/>
          <a:sym typeface="Arial Narrow" pitchFamily="34" charset="0"/>
        </a:defRPr>
      </a:lvl2pPr>
      <a:lvl3pPr marL="1778000" indent="-571500" algn="l" rtl="0" eaLnBrk="0" fontAlgn="base" hangingPunct="0">
        <a:spcBef>
          <a:spcPts val="2400"/>
        </a:spcBef>
        <a:spcAft>
          <a:spcPct val="0"/>
        </a:spcAft>
        <a:buSzPct val="171000"/>
        <a:buFont typeface="Lucida Grande" pitchFamily="48" charset="0"/>
        <a:buChar char="•"/>
        <a:defRPr sz="4200">
          <a:solidFill>
            <a:schemeClr val="tx1"/>
          </a:solidFill>
          <a:latin typeface="+mn-lt"/>
          <a:ea typeface="+mn-ea"/>
          <a:sym typeface="Arial Narrow" pitchFamily="34" charset="0"/>
        </a:defRPr>
      </a:lvl3pPr>
      <a:lvl4pPr marL="2222500" indent="-571500" algn="l" rtl="0" eaLnBrk="0" fontAlgn="base" hangingPunct="0">
        <a:spcBef>
          <a:spcPts val="2400"/>
        </a:spcBef>
        <a:spcAft>
          <a:spcPct val="0"/>
        </a:spcAft>
        <a:buSzPct val="171000"/>
        <a:buFont typeface="Lucida Grande" pitchFamily="48" charset="0"/>
        <a:buChar char="•"/>
        <a:defRPr sz="4200">
          <a:solidFill>
            <a:schemeClr val="tx1"/>
          </a:solidFill>
          <a:latin typeface="+mn-lt"/>
          <a:ea typeface="+mn-ea"/>
          <a:sym typeface="Arial Narrow" pitchFamily="34" charset="0"/>
        </a:defRPr>
      </a:lvl4pPr>
      <a:lvl5pPr marL="2667000" indent="-571500" algn="l" rtl="0" eaLnBrk="0" fontAlgn="base" hangingPunct="0">
        <a:spcBef>
          <a:spcPts val="2400"/>
        </a:spcBef>
        <a:spcAft>
          <a:spcPct val="0"/>
        </a:spcAft>
        <a:buSzPct val="171000"/>
        <a:buFont typeface="Lucida Grande" pitchFamily="48" charset="0"/>
        <a:buChar char="•"/>
        <a:defRPr sz="4200">
          <a:solidFill>
            <a:schemeClr val="tx1"/>
          </a:solidFill>
          <a:latin typeface="+mn-lt"/>
          <a:ea typeface="+mn-ea"/>
          <a:sym typeface="Arial Narrow" pitchFamily="34" charset="0"/>
        </a:defRPr>
      </a:lvl5pPr>
      <a:lvl6pPr marL="3124200" indent="-571500" algn="l" rtl="0" fontAlgn="base">
        <a:spcBef>
          <a:spcPts val="2400"/>
        </a:spcBef>
        <a:spcAft>
          <a:spcPct val="0"/>
        </a:spcAft>
        <a:buSzPct val="171000"/>
        <a:buFont typeface="Lucida Grande" pitchFamily="48" charset="0"/>
        <a:buChar char="•"/>
        <a:defRPr sz="4200">
          <a:solidFill>
            <a:schemeClr val="tx1"/>
          </a:solidFill>
          <a:latin typeface="+mn-lt"/>
          <a:ea typeface="+mn-ea"/>
          <a:sym typeface="Arial Narrow" pitchFamily="34" charset="0"/>
        </a:defRPr>
      </a:lvl6pPr>
      <a:lvl7pPr marL="3581400" indent="-571500" algn="l" rtl="0" fontAlgn="base">
        <a:spcBef>
          <a:spcPts val="2400"/>
        </a:spcBef>
        <a:spcAft>
          <a:spcPct val="0"/>
        </a:spcAft>
        <a:buSzPct val="171000"/>
        <a:buFont typeface="Lucida Grande" pitchFamily="48" charset="0"/>
        <a:buChar char="•"/>
        <a:defRPr sz="4200">
          <a:solidFill>
            <a:schemeClr val="tx1"/>
          </a:solidFill>
          <a:latin typeface="+mn-lt"/>
          <a:ea typeface="+mn-ea"/>
          <a:sym typeface="Arial Narrow" pitchFamily="34" charset="0"/>
        </a:defRPr>
      </a:lvl7pPr>
      <a:lvl8pPr marL="4038600" indent="-571500" algn="l" rtl="0" fontAlgn="base">
        <a:spcBef>
          <a:spcPts val="2400"/>
        </a:spcBef>
        <a:spcAft>
          <a:spcPct val="0"/>
        </a:spcAft>
        <a:buSzPct val="171000"/>
        <a:buFont typeface="Lucida Grande" pitchFamily="48" charset="0"/>
        <a:buChar char="•"/>
        <a:defRPr sz="4200">
          <a:solidFill>
            <a:schemeClr val="tx1"/>
          </a:solidFill>
          <a:latin typeface="+mn-lt"/>
          <a:ea typeface="+mn-ea"/>
          <a:sym typeface="Arial Narrow" pitchFamily="34" charset="0"/>
        </a:defRPr>
      </a:lvl8pPr>
      <a:lvl9pPr marL="4495800" indent="-571500" algn="l" rtl="0" fontAlgn="base">
        <a:spcBef>
          <a:spcPts val="2400"/>
        </a:spcBef>
        <a:spcAft>
          <a:spcPct val="0"/>
        </a:spcAft>
        <a:buSzPct val="171000"/>
        <a:buFont typeface="Lucida Grande" pitchFamily="48" charset="0"/>
        <a:buChar char="•"/>
        <a:defRPr sz="4200">
          <a:solidFill>
            <a:schemeClr val="tx1"/>
          </a:solidFill>
          <a:latin typeface="+mn-lt"/>
          <a:ea typeface="+mn-ea"/>
          <a:sym typeface="Arial Narrow"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4.png"/><Relationship Id="rId18" Type="http://schemas.openxmlformats.org/officeDocument/2006/relationships/image" Target="../media/image9.png"/><Relationship Id="rId3" Type="http://schemas.openxmlformats.org/officeDocument/2006/relationships/tags" Target="../tags/tag5.xml"/><Relationship Id="rId21" Type="http://schemas.openxmlformats.org/officeDocument/2006/relationships/image" Target="../media/image12.png"/><Relationship Id="rId7" Type="http://schemas.openxmlformats.org/officeDocument/2006/relationships/tags" Target="../tags/tag9.xml"/><Relationship Id="rId12" Type="http://schemas.openxmlformats.org/officeDocument/2006/relationships/image" Target="../media/image1.jpeg"/><Relationship Id="rId17" Type="http://schemas.openxmlformats.org/officeDocument/2006/relationships/image" Target="../media/image8.png"/><Relationship Id="rId2" Type="http://schemas.openxmlformats.org/officeDocument/2006/relationships/tags" Target="../tags/tag4.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notesSlide" Target="../notesSlides/notesSlide13.xml"/><Relationship Id="rId5" Type="http://schemas.openxmlformats.org/officeDocument/2006/relationships/tags" Target="../tags/tag7.xml"/><Relationship Id="rId15" Type="http://schemas.openxmlformats.org/officeDocument/2006/relationships/image" Target="../media/image6.emf"/><Relationship Id="rId10" Type="http://schemas.openxmlformats.org/officeDocument/2006/relationships/slideLayout" Target="../slideLayouts/slideLayout1.xml"/><Relationship Id="rId19" Type="http://schemas.openxmlformats.org/officeDocument/2006/relationships/image" Target="../media/image10.png"/><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1.jpe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19.xml"/><Relationship Id="rId7" Type="http://schemas.openxmlformats.org/officeDocument/2006/relationships/image" Target="../media/image28.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jpeg"/><Relationship Id="rId5" Type="http://schemas.openxmlformats.org/officeDocument/2006/relationships/slideLayout" Target="../slideLayouts/slideLayout1.xml"/><Relationship Id="rId10" Type="http://schemas.openxmlformats.org/officeDocument/2006/relationships/image" Target="../media/image4.png"/><Relationship Id="rId4" Type="http://schemas.openxmlformats.org/officeDocument/2006/relationships/tags" Target="../tags/tag20.xml"/><Relationship Id="rId9" Type="http://schemas.openxmlformats.org/officeDocument/2006/relationships/image" Target="../media/image30.png"/></Relationships>
</file>

<file path=ppt/slides/_rels/slide4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3.xml"/><Relationship Id="rId7" Type="http://schemas.openxmlformats.org/officeDocument/2006/relationships/image" Target="../media/image28.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jpeg"/><Relationship Id="rId5" Type="http://schemas.openxmlformats.org/officeDocument/2006/relationships/slideLayout" Target="../slideLayouts/slideLayout1.xml"/><Relationship Id="rId10" Type="http://schemas.openxmlformats.org/officeDocument/2006/relationships/image" Target="../media/image4.png"/><Relationship Id="rId4" Type="http://schemas.openxmlformats.org/officeDocument/2006/relationships/tags" Target="../tags/tag24.xml"/><Relationship Id="rId9"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27.xml"/><Relationship Id="rId7"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11" Type="http://schemas.openxmlformats.org/officeDocument/2006/relationships/image" Target="../media/image32.png"/><Relationship Id="rId5" Type="http://schemas.openxmlformats.org/officeDocument/2006/relationships/tags" Target="../tags/tag29.xml"/><Relationship Id="rId10" Type="http://schemas.openxmlformats.org/officeDocument/2006/relationships/image" Target="../media/image31.png"/><Relationship Id="rId4" Type="http://schemas.openxmlformats.org/officeDocument/2006/relationships/tags" Target="../tags/tag28.xml"/><Relationship Id="rId9"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4.emf"/><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slideLayout" Target="../slideLayouts/slideLayout1.xml"/><Relationship Id="rId18" Type="http://schemas.openxmlformats.org/officeDocument/2006/relationships/image" Target="../media/image4.png"/><Relationship Id="rId26" Type="http://schemas.openxmlformats.org/officeDocument/2006/relationships/image" Target="../media/image12.png"/><Relationship Id="rId3" Type="http://schemas.openxmlformats.org/officeDocument/2006/relationships/tags" Target="../tags/tag34.xml"/><Relationship Id="rId21" Type="http://schemas.openxmlformats.org/officeDocument/2006/relationships/image" Target="../media/image35.png"/><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image" Target="../media/image30.png"/><Relationship Id="rId25" Type="http://schemas.openxmlformats.org/officeDocument/2006/relationships/image" Target="../media/image11.png"/><Relationship Id="rId2" Type="http://schemas.openxmlformats.org/officeDocument/2006/relationships/tags" Target="../tags/tag33.xml"/><Relationship Id="rId16" Type="http://schemas.openxmlformats.org/officeDocument/2006/relationships/image" Target="../media/image29.png"/><Relationship Id="rId20" Type="http://schemas.openxmlformats.org/officeDocument/2006/relationships/image" Target="../media/image6.emf"/><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24" Type="http://schemas.openxmlformats.org/officeDocument/2006/relationships/image" Target="../media/image10.png"/><Relationship Id="rId5" Type="http://schemas.openxmlformats.org/officeDocument/2006/relationships/tags" Target="../tags/tag36.xml"/><Relationship Id="rId15" Type="http://schemas.openxmlformats.org/officeDocument/2006/relationships/image" Target="../media/image28.png"/><Relationship Id="rId23" Type="http://schemas.openxmlformats.org/officeDocument/2006/relationships/image" Target="../media/image9.png"/><Relationship Id="rId10" Type="http://schemas.openxmlformats.org/officeDocument/2006/relationships/tags" Target="../tags/tag41.xml"/><Relationship Id="rId19" Type="http://schemas.openxmlformats.org/officeDocument/2006/relationships/image" Target="../media/image5.emf"/><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image" Target="../media/image1.jpeg"/><Relationship Id="rId22"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jpeg"/><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0.wmf"/><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jpe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notesSlide" Target="../notesSlides/notesSlide24.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74725" y="1143000"/>
            <a:ext cx="11055350" cy="1625600"/>
          </a:xfrm>
        </p:spPr>
        <p:txBody>
          <a:bodyPr anchor="t"/>
          <a:lstStyle/>
          <a:p>
            <a:pPr eaLnBrk="1" hangingPunct="1"/>
            <a:r>
              <a:rPr lang="en-US" sz="4800" dirty="0" smtClean="0"/>
              <a:t>Learning Bilingual Lexicons from Monolingual Corpora</a:t>
            </a:r>
          </a:p>
        </p:txBody>
      </p:sp>
      <p:sp>
        <p:nvSpPr>
          <p:cNvPr id="15363" name="Rectangle 3"/>
          <p:cNvSpPr>
            <a:spLocks noGrp="1" noChangeArrowheads="1"/>
          </p:cNvSpPr>
          <p:nvPr>
            <p:ph type="subTitle" idx="1"/>
          </p:nvPr>
        </p:nvSpPr>
        <p:spPr>
          <a:xfrm>
            <a:off x="1951038" y="7113588"/>
            <a:ext cx="9102725" cy="1192212"/>
          </a:xfrm>
        </p:spPr>
        <p:txBody>
          <a:bodyPr/>
          <a:lstStyle/>
          <a:p>
            <a:pPr eaLnBrk="1" hangingPunct="1">
              <a:spcBef>
                <a:spcPts val="600"/>
              </a:spcBef>
              <a:defRPr/>
            </a:pPr>
            <a:r>
              <a:rPr lang="en-US" sz="3200" dirty="0" smtClean="0"/>
              <a:t>Aria </a:t>
            </a:r>
            <a:r>
              <a:rPr lang="en-US" sz="3200" dirty="0" err="1" smtClean="0"/>
              <a:t>Haghighi</a:t>
            </a:r>
            <a:r>
              <a:rPr lang="en-US" sz="3200" dirty="0" smtClean="0"/>
              <a:t>, Percy Liang, </a:t>
            </a:r>
          </a:p>
          <a:p>
            <a:pPr eaLnBrk="1" hangingPunct="1">
              <a:spcBef>
                <a:spcPts val="600"/>
              </a:spcBef>
              <a:defRPr/>
            </a:pPr>
            <a:r>
              <a:rPr lang="en-US" sz="3200" dirty="0" smtClean="0"/>
              <a:t>Taylor Berg-Kirkpatrick and Dan Klein</a:t>
            </a:r>
          </a:p>
          <a:p>
            <a:pPr eaLnBrk="1" hangingPunct="1">
              <a:spcBef>
                <a:spcPts val="600"/>
              </a:spcBef>
              <a:defRPr/>
            </a:pPr>
            <a:r>
              <a:rPr lang="en-US" sz="3200" dirty="0" smtClean="0"/>
              <a:t>Computer Science Division</a:t>
            </a:r>
          </a:p>
          <a:p>
            <a:pPr eaLnBrk="1" hangingPunct="1">
              <a:spcBef>
                <a:spcPts val="600"/>
              </a:spcBef>
              <a:defRPr/>
            </a:pPr>
            <a:r>
              <a:rPr lang="en-US" sz="3200" dirty="0" smtClean="0"/>
              <a:t>University of California, Berkeley</a:t>
            </a:r>
          </a:p>
        </p:txBody>
      </p:sp>
      <p:sp>
        <p:nvSpPr>
          <p:cNvPr id="16388" name="TextBox 3"/>
          <p:cNvSpPr txBox="1">
            <a:spLocks noChangeArrowheads="1"/>
          </p:cNvSpPr>
          <p:nvPr>
            <p:custDataLst>
              <p:tags r:id="rId1"/>
            </p:custDataLst>
          </p:nvPr>
        </p:nvSpPr>
        <p:spPr bwMode="auto">
          <a:xfrm>
            <a:off x="0" y="10007600"/>
            <a:ext cx="13004800" cy="2031325"/>
          </a:xfrm>
          <a:prstGeom prst="rect">
            <a:avLst/>
          </a:prstGeom>
          <a:noFill/>
          <a:ln w="9525">
            <a:noFill/>
            <a:miter lim="800000"/>
            <a:headEnd/>
            <a:tailEnd/>
          </a:ln>
        </p:spPr>
        <p:txBody>
          <a:bodyPr>
            <a:spAutoFit/>
          </a:bodyPr>
          <a:lstStyle/>
          <a:p>
            <a:r>
              <a:rPr lang="en-US" dirty="0" err="1"/>
              <a:t>TexPoint</a:t>
            </a:r>
            <a:r>
              <a:rPr lang="en-US" dirty="0"/>
              <a:t> fonts used in EMF. </a:t>
            </a:r>
          </a:p>
          <a:p>
            <a:r>
              <a:rPr lang="en-US" dirty="0"/>
              <a:t>Read the </a:t>
            </a:r>
            <a:r>
              <a:rPr lang="en-US" dirty="0" err="1"/>
              <a:t>TexPoint</a:t>
            </a:r>
            <a:r>
              <a:rPr lang="en-US" dirty="0"/>
              <a:t> manual before you delete this box</a:t>
            </a:r>
            <a:r>
              <a:rPr lang="en-US"/>
              <a:t>.: </a:t>
            </a:r>
            <a:r>
              <a:rPr lang="en-US" smtClean="0">
                <a:latin typeface="CMMI10" pitchFamily="34" charset="0"/>
              </a:rPr>
              <a:t>A</a:t>
            </a:r>
            <a:r>
              <a:rPr lang="en-US" smtClean="0">
                <a:latin typeface="CMSY10" pitchFamily="34" charset="0"/>
              </a:rPr>
              <a:t>A</a:t>
            </a:r>
            <a:r>
              <a:rPr lang="en-US" smtClean="0">
                <a:latin typeface="CMEX10"/>
              </a:rPr>
              <a:t>A</a:t>
            </a:r>
            <a:r>
              <a:rPr lang="en-US" smtClean="0">
                <a:latin typeface="MSBM10"/>
              </a:rPr>
              <a:t>A</a:t>
            </a:r>
            <a:r>
              <a:rPr lang="en-US" smtClean="0">
                <a:latin typeface="CMMI7"/>
              </a:rPr>
              <a:t>A</a:t>
            </a:r>
            <a:r>
              <a:rPr lang="en-US" smtClean="0">
                <a:latin typeface="CMMI5"/>
              </a:rPr>
              <a:t>A</a:t>
            </a:r>
            <a:r>
              <a:rPr lang="en-US" smtClean="0">
                <a:latin typeface="CMR10"/>
              </a:rPr>
              <a:t>A</a:t>
            </a:r>
            <a:r>
              <a:rPr lang="en-US" smtClean="0">
                <a:latin typeface="CMSY10ORIG"/>
              </a:rPr>
              <a:t>A</a:t>
            </a:r>
            <a:r>
              <a:rPr lang="en-US" smtClean="0">
                <a:latin typeface="CMBX10"/>
              </a:rPr>
              <a:t>A</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sz="5400" dirty="0" smtClean="0"/>
              <a:t>Canonical Correlation Analysis</a:t>
            </a:r>
            <a:endParaRPr lang="en-US" sz="5400" dirty="0"/>
          </a:p>
        </p:txBody>
      </p:sp>
      <p:cxnSp>
        <p:nvCxnSpPr>
          <p:cNvPr id="89" name="Straight Connector 88"/>
          <p:cNvCxnSpPr/>
          <p:nvPr/>
        </p:nvCxnSpPr>
        <p:spPr bwMode="auto">
          <a:xfrm>
            <a:off x="4676750" y="3509960"/>
            <a:ext cx="3468735" cy="1588"/>
          </a:xfrm>
          <a:prstGeom prst="line">
            <a:avLst/>
          </a:prstGeom>
          <a:blipFill dpi="0" rotWithShape="0">
            <a:blip r:embed="rId3"/>
            <a:srcRect/>
            <a:tile tx="0" ty="0" sx="100000" sy="100000" flip="none" algn="tl"/>
          </a:blipFill>
          <a:ln w="38100" cap="flat" cmpd="sng" algn="ctr">
            <a:solidFill>
              <a:srgbClr val="000000"/>
            </a:solidFill>
            <a:prstDash val="solid"/>
            <a:round/>
            <a:headEnd type="none" w="med" len="med"/>
            <a:tailEnd type="none" w="med" len="med"/>
          </a:ln>
          <a:effectLst/>
        </p:spPr>
      </p:cxnSp>
      <p:sp>
        <p:nvSpPr>
          <p:cNvPr id="97" name="Oval 96"/>
          <p:cNvSpPr/>
          <p:nvPr/>
        </p:nvSpPr>
        <p:spPr bwMode="auto">
          <a:xfrm>
            <a:off x="6064244" y="3097170"/>
            <a:ext cx="766773" cy="766773"/>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98" name="Oval 97"/>
          <p:cNvSpPr/>
          <p:nvPr/>
        </p:nvSpPr>
        <p:spPr bwMode="auto">
          <a:xfrm>
            <a:off x="5114906" y="3097170"/>
            <a:ext cx="766773" cy="766773"/>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endParaRPr lang="en-US" dirty="0" smtClean="0"/>
          </a:p>
        </p:txBody>
      </p:sp>
      <p:sp>
        <p:nvSpPr>
          <p:cNvPr id="99" name="Oval 98"/>
          <p:cNvSpPr/>
          <p:nvPr/>
        </p:nvSpPr>
        <p:spPr bwMode="auto">
          <a:xfrm>
            <a:off x="7050095" y="3097170"/>
            <a:ext cx="766773" cy="766773"/>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endParaRPr lang="en-US" dirty="0" smtClean="0"/>
          </a:p>
        </p:txBody>
      </p:sp>
      <p:sp>
        <p:nvSpPr>
          <p:cNvPr id="31" name="Rectangle 17"/>
          <p:cNvSpPr>
            <a:spLocks/>
          </p:cNvSpPr>
          <p:nvPr/>
        </p:nvSpPr>
        <p:spPr bwMode="auto">
          <a:xfrm>
            <a:off x="4275107" y="2158953"/>
            <a:ext cx="4381559" cy="609600"/>
          </a:xfrm>
          <a:prstGeom prst="rect">
            <a:avLst/>
          </a:prstGeom>
          <a:noFill/>
          <a:ln w="12700">
            <a:noFill/>
            <a:miter lim="800000"/>
            <a:headEnd/>
            <a:tailEnd/>
          </a:ln>
        </p:spPr>
        <p:txBody>
          <a:bodyPr lIns="0" tIns="0" rIns="52019" bIns="0"/>
          <a:lstStyle/>
          <a:p>
            <a:pPr marL="50800"/>
            <a:r>
              <a:rPr lang="en-US" dirty="0" smtClean="0">
                <a:solidFill>
                  <a:schemeClr val="tx1"/>
                </a:solidFill>
              </a:rPr>
              <a:t>Canonical Space</a:t>
            </a:r>
            <a:endParaRPr lang="en-US" dirty="0">
              <a:solidFill>
                <a:schemeClr val="tx1"/>
              </a:solidFill>
            </a:endParaRPr>
          </a:p>
        </p:txBody>
      </p:sp>
      <p:sp>
        <p:nvSpPr>
          <p:cNvPr id="41" name="Oval 40"/>
          <p:cNvSpPr/>
          <p:nvPr/>
        </p:nvSpPr>
        <p:spPr bwMode="auto">
          <a:xfrm>
            <a:off x="2084327" y="5095878"/>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endParaRPr lang="en-US" dirty="0" smtClean="0"/>
          </a:p>
        </p:txBody>
      </p:sp>
      <p:sp>
        <p:nvSpPr>
          <p:cNvPr id="42" name="Rectangle 41"/>
          <p:cNvSpPr/>
          <p:nvPr/>
        </p:nvSpPr>
        <p:spPr bwMode="auto">
          <a:xfrm rot="19876579">
            <a:off x="1018688" y="4768608"/>
            <a:ext cx="4287750" cy="314326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43" name="Rectangle 42"/>
          <p:cNvSpPr/>
          <p:nvPr/>
        </p:nvSpPr>
        <p:spPr bwMode="auto">
          <a:xfrm rot="19876579">
            <a:off x="7309644" y="4581821"/>
            <a:ext cx="4287750" cy="314326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47" name="Oval 46"/>
          <p:cNvSpPr/>
          <p:nvPr/>
        </p:nvSpPr>
        <p:spPr bwMode="auto">
          <a:xfrm>
            <a:off x="1536632" y="6300807"/>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48" name="Oval 47"/>
          <p:cNvSpPr/>
          <p:nvPr/>
        </p:nvSpPr>
        <p:spPr bwMode="auto">
          <a:xfrm>
            <a:off x="3179717" y="6958041"/>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endParaRPr lang="en-US" dirty="0" smtClean="0"/>
          </a:p>
        </p:txBody>
      </p:sp>
      <p:sp>
        <p:nvSpPr>
          <p:cNvPr id="50" name="Oval 49"/>
          <p:cNvSpPr/>
          <p:nvPr/>
        </p:nvSpPr>
        <p:spPr bwMode="auto">
          <a:xfrm>
            <a:off x="8620154" y="4876800"/>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51" name="Oval 50"/>
          <p:cNvSpPr/>
          <p:nvPr/>
        </p:nvSpPr>
        <p:spPr bwMode="auto">
          <a:xfrm>
            <a:off x="7816868" y="6191268"/>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endParaRPr lang="en-US" dirty="0" smtClean="0"/>
          </a:p>
        </p:txBody>
      </p:sp>
      <p:sp>
        <p:nvSpPr>
          <p:cNvPr id="52" name="Oval 51"/>
          <p:cNvSpPr/>
          <p:nvPr/>
        </p:nvSpPr>
        <p:spPr bwMode="auto">
          <a:xfrm>
            <a:off x="10774421" y="5899164"/>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endParaRPr lang="en-US" dirty="0" smtClean="0"/>
          </a:p>
        </p:txBody>
      </p:sp>
      <p:sp>
        <p:nvSpPr>
          <p:cNvPr id="64" name="Rectangle 17"/>
          <p:cNvSpPr>
            <a:spLocks/>
          </p:cNvSpPr>
          <p:nvPr/>
        </p:nvSpPr>
        <p:spPr bwMode="auto">
          <a:xfrm>
            <a:off x="3362282" y="8137578"/>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Source Space </a:t>
            </a:r>
          </a:p>
          <a:p>
            <a:pPr marL="50800"/>
            <a:endParaRPr lang="en-US" sz="5200" b="1" dirty="0">
              <a:solidFill>
                <a:schemeClr val="tx1"/>
              </a:solidFill>
              <a:latin typeface="cmr10"/>
            </a:endParaRPr>
          </a:p>
          <a:p>
            <a:pPr marL="50800"/>
            <a:endParaRPr lang="en-US" dirty="0">
              <a:solidFill>
                <a:schemeClr val="tx1"/>
              </a:solidFill>
            </a:endParaRPr>
          </a:p>
        </p:txBody>
      </p:sp>
      <p:sp>
        <p:nvSpPr>
          <p:cNvPr id="66" name="Rectangle 17"/>
          <p:cNvSpPr>
            <a:spLocks/>
          </p:cNvSpPr>
          <p:nvPr/>
        </p:nvSpPr>
        <p:spPr bwMode="auto">
          <a:xfrm>
            <a:off x="9479045" y="8064552"/>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Target </a:t>
            </a:r>
            <a:r>
              <a:rPr lang="en-US" dirty="0" smtClean="0">
                <a:solidFill>
                  <a:schemeClr val="tx1"/>
                </a:solidFill>
              </a:rPr>
              <a:t>Space </a:t>
            </a:r>
          </a:p>
          <a:p>
            <a:pPr marL="50800"/>
            <a:endParaRPr lang="en-US" sz="5200" b="1" dirty="0">
              <a:solidFill>
                <a:schemeClr val="tx1"/>
              </a:solidFill>
              <a:latin typeface="cmr10"/>
            </a:endParaRPr>
          </a:p>
          <a:p>
            <a:pPr marL="50800"/>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sz="5400" dirty="0" smtClean="0"/>
              <a:t>Canonical Correlation Analysis</a:t>
            </a:r>
            <a:endParaRPr lang="en-US" sz="5400" dirty="0"/>
          </a:p>
        </p:txBody>
      </p:sp>
      <p:sp>
        <p:nvSpPr>
          <p:cNvPr id="97" name="Oval 96"/>
          <p:cNvSpPr/>
          <p:nvPr/>
        </p:nvSpPr>
        <p:spPr bwMode="auto">
          <a:xfrm>
            <a:off x="6064244" y="3087663"/>
            <a:ext cx="766773" cy="766773"/>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solidFill>
                  <a:schemeClr val="tx1"/>
                </a:solidFill>
              </a:rPr>
              <a:t>2</a:t>
            </a:r>
            <a:endParaRPr lang="en-US" dirty="0" smtClean="0">
              <a:solidFill>
                <a:schemeClr val="tx1"/>
              </a:solidFill>
            </a:endParaRPr>
          </a:p>
        </p:txBody>
      </p:sp>
      <p:sp>
        <p:nvSpPr>
          <p:cNvPr id="31" name="Rectangle 17"/>
          <p:cNvSpPr>
            <a:spLocks/>
          </p:cNvSpPr>
          <p:nvPr/>
        </p:nvSpPr>
        <p:spPr bwMode="auto">
          <a:xfrm>
            <a:off x="4275107" y="2149446"/>
            <a:ext cx="4381559" cy="609600"/>
          </a:xfrm>
          <a:prstGeom prst="rect">
            <a:avLst/>
          </a:prstGeom>
          <a:noFill/>
          <a:ln w="12700">
            <a:noFill/>
            <a:miter lim="800000"/>
            <a:headEnd/>
            <a:tailEnd/>
          </a:ln>
        </p:spPr>
        <p:txBody>
          <a:bodyPr lIns="0" tIns="0" rIns="52019" bIns="0"/>
          <a:lstStyle/>
          <a:p>
            <a:pPr marL="50800"/>
            <a:r>
              <a:rPr lang="en-US" dirty="0" smtClean="0">
                <a:solidFill>
                  <a:schemeClr val="tx1"/>
                </a:solidFill>
              </a:rPr>
              <a:t>Canonical Space</a:t>
            </a:r>
            <a:endParaRPr lang="en-US" dirty="0">
              <a:solidFill>
                <a:schemeClr val="tx1"/>
              </a:solidFill>
            </a:endParaRPr>
          </a:p>
        </p:txBody>
      </p:sp>
      <p:sp>
        <p:nvSpPr>
          <p:cNvPr id="40" name="Oval 39"/>
          <p:cNvSpPr/>
          <p:nvPr/>
        </p:nvSpPr>
        <p:spPr bwMode="auto">
          <a:xfrm>
            <a:off x="6064244" y="3097170"/>
            <a:ext cx="766773" cy="766773"/>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44" name="Rectangle 43"/>
          <p:cNvSpPr/>
          <p:nvPr/>
        </p:nvSpPr>
        <p:spPr bwMode="auto">
          <a:xfrm rot="19876579">
            <a:off x="1018688" y="4768608"/>
            <a:ext cx="4287750" cy="314326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45" name="Rectangle 44"/>
          <p:cNvSpPr/>
          <p:nvPr/>
        </p:nvSpPr>
        <p:spPr bwMode="auto">
          <a:xfrm rot="19876579">
            <a:off x="7309644" y="4581821"/>
            <a:ext cx="4287750" cy="314326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46" name="Oval 45"/>
          <p:cNvSpPr/>
          <p:nvPr/>
        </p:nvSpPr>
        <p:spPr bwMode="auto">
          <a:xfrm>
            <a:off x="1536632" y="6300807"/>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48" name="Oval 47"/>
          <p:cNvSpPr/>
          <p:nvPr/>
        </p:nvSpPr>
        <p:spPr bwMode="auto">
          <a:xfrm>
            <a:off x="8620154" y="4876800"/>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51" name="Rectangle 17"/>
          <p:cNvSpPr>
            <a:spLocks/>
          </p:cNvSpPr>
          <p:nvPr/>
        </p:nvSpPr>
        <p:spPr bwMode="auto">
          <a:xfrm>
            <a:off x="3362282" y="8137578"/>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Source Space </a:t>
            </a:r>
          </a:p>
          <a:p>
            <a:pPr marL="50800"/>
            <a:endParaRPr lang="en-US" sz="5200" b="1" dirty="0">
              <a:solidFill>
                <a:schemeClr val="tx1"/>
              </a:solidFill>
              <a:latin typeface="cmr10"/>
            </a:endParaRPr>
          </a:p>
          <a:p>
            <a:pPr marL="50800"/>
            <a:endParaRPr lang="en-US" dirty="0">
              <a:solidFill>
                <a:schemeClr val="tx1"/>
              </a:solidFill>
            </a:endParaRPr>
          </a:p>
        </p:txBody>
      </p:sp>
      <p:sp>
        <p:nvSpPr>
          <p:cNvPr id="52" name="Rectangle 17"/>
          <p:cNvSpPr>
            <a:spLocks/>
          </p:cNvSpPr>
          <p:nvPr/>
        </p:nvSpPr>
        <p:spPr bwMode="auto">
          <a:xfrm>
            <a:off x="9479045" y="8064552"/>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Target </a:t>
            </a:r>
            <a:r>
              <a:rPr lang="en-US" dirty="0" smtClean="0">
                <a:solidFill>
                  <a:schemeClr val="tx1"/>
                </a:solidFill>
              </a:rPr>
              <a:t>Space </a:t>
            </a:r>
          </a:p>
          <a:p>
            <a:pPr marL="50800"/>
            <a:endParaRPr lang="en-US" sz="5200" b="1" dirty="0">
              <a:solidFill>
                <a:schemeClr val="tx1"/>
              </a:solidFill>
              <a:latin typeface="cmr10"/>
            </a:endParaRPr>
          </a:p>
          <a:p>
            <a:pPr marL="50800"/>
            <a:endParaRPr lang="en-US" dirty="0">
              <a:solidFill>
                <a:schemeClr val="tx1"/>
              </a:solidFill>
            </a:endParaRPr>
          </a:p>
        </p:txBody>
      </p:sp>
      <p:grpSp>
        <p:nvGrpSpPr>
          <p:cNvPr id="53" name="Group 87"/>
          <p:cNvGrpSpPr/>
          <p:nvPr/>
        </p:nvGrpSpPr>
        <p:grpSpPr>
          <a:xfrm>
            <a:off x="2191114" y="3751651"/>
            <a:ext cx="6541331" cy="2661448"/>
            <a:chOff x="2191114" y="3751651"/>
            <a:chExt cx="6541331" cy="2661448"/>
          </a:xfrm>
        </p:grpSpPr>
        <p:cxnSp>
          <p:nvCxnSpPr>
            <p:cNvPr id="54" name="Straight Arrow Connector 53"/>
            <p:cNvCxnSpPr>
              <a:stCxn id="40" idx="3"/>
              <a:endCxn id="46" idx="7"/>
            </p:cNvCxnSpPr>
            <p:nvPr/>
          </p:nvCxnSpPr>
          <p:spPr bwMode="auto">
            <a:xfrm rot="5400000">
              <a:off x="2853102" y="3089665"/>
              <a:ext cx="2661446" cy="3985421"/>
            </a:xfrm>
            <a:prstGeom prst="straightConnector1">
              <a:avLst/>
            </a:prstGeom>
            <a:blipFill dpi="0" rotWithShape="0">
              <a:blip r:embed="rId3"/>
              <a:srcRect/>
              <a:tile tx="0" ty="0" sx="100000" sy="100000" flip="none" algn="tl"/>
            </a:blipFill>
            <a:ln w="38100" cap="flat" cmpd="sng" algn="ctr">
              <a:solidFill>
                <a:srgbClr val="000000"/>
              </a:solidFill>
              <a:prstDash val="solid"/>
              <a:round/>
              <a:headEnd type="none" w="med" len="med"/>
              <a:tailEnd type="arrow"/>
            </a:ln>
            <a:effectLst/>
          </p:spPr>
        </p:cxnSp>
        <p:cxnSp>
          <p:nvCxnSpPr>
            <p:cNvPr id="55" name="Straight Arrow Connector 54"/>
            <p:cNvCxnSpPr>
              <a:stCxn id="40" idx="5"/>
              <a:endCxn id="48" idx="1"/>
            </p:cNvCxnSpPr>
            <p:nvPr/>
          </p:nvCxnSpPr>
          <p:spPr bwMode="auto">
            <a:xfrm rot="16200000" flipH="1">
              <a:off x="7106866" y="3363511"/>
              <a:ext cx="1237439" cy="2013719"/>
            </a:xfrm>
            <a:prstGeom prst="straightConnector1">
              <a:avLst/>
            </a:prstGeom>
            <a:blipFill dpi="0" rotWithShape="0">
              <a:blip r:embed="rId3"/>
              <a:srcRect/>
              <a:tile tx="0" ty="0" sx="100000" sy="100000" flip="none" algn="tl"/>
            </a:blipFill>
            <a:ln w="38100" cap="flat" cmpd="sng" algn="ctr">
              <a:solidFill>
                <a:srgbClr val="000000"/>
              </a:solidFill>
              <a:prstDash val="solid"/>
              <a:round/>
              <a:headEnd type="none" w="med" len="med"/>
              <a:tailEnd type="arrow"/>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6"/>
          <p:cNvSpPr>
            <a:spLocks noGrp="1" noChangeArrowheads="1"/>
          </p:cNvSpPr>
          <p:nvPr>
            <p:ph type="title"/>
          </p:nvPr>
        </p:nvSpPr>
        <p:spPr>
          <a:xfrm>
            <a:off x="1930400" y="452438"/>
            <a:ext cx="10210800" cy="1300162"/>
          </a:xfrm>
        </p:spPr>
        <p:txBody>
          <a:bodyPr rIns="166396"/>
          <a:lstStyle/>
          <a:p>
            <a:pPr marL="55563" indent="-55563" eaLnBrk="1" hangingPunct="1"/>
            <a:r>
              <a:rPr lang="en-US" smtClean="0"/>
              <a:t>Generative Model</a:t>
            </a:r>
          </a:p>
        </p:txBody>
      </p:sp>
      <p:grpSp>
        <p:nvGrpSpPr>
          <p:cNvPr id="50" name="Group 49"/>
          <p:cNvGrpSpPr/>
          <p:nvPr/>
        </p:nvGrpSpPr>
        <p:grpSpPr>
          <a:xfrm>
            <a:off x="1646171" y="2028786"/>
            <a:ext cx="4165600" cy="6819976"/>
            <a:chOff x="1646171" y="2203508"/>
            <a:chExt cx="4165600" cy="6819976"/>
          </a:xfrm>
        </p:grpSpPr>
        <p:grpSp>
          <p:nvGrpSpPr>
            <p:cNvPr id="51" name="Group 190"/>
            <p:cNvGrpSpPr/>
            <p:nvPr/>
          </p:nvGrpSpPr>
          <p:grpSpPr>
            <a:xfrm>
              <a:off x="1646171" y="2203508"/>
              <a:ext cx="4165600" cy="5432482"/>
              <a:chOff x="1646171" y="2203508"/>
              <a:chExt cx="4165600" cy="5432482"/>
            </a:xfrm>
          </p:grpSpPr>
          <p:sp>
            <p:nvSpPr>
              <p:cNvPr id="53" name="Oval 52"/>
              <p:cNvSpPr/>
              <p:nvPr/>
            </p:nvSpPr>
            <p:spPr bwMode="auto">
              <a:xfrm>
                <a:off x="2655863" y="3692586"/>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54" name="Oval 53"/>
              <p:cNvSpPr/>
              <p:nvPr/>
            </p:nvSpPr>
            <p:spPr bwMode="auto">
              <a:xfrm>
                <a:off x="2655863" y="5064186"/>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55" name="Oval 54"/>
              <p:cNvSpPr/>
              <p:nvPr/>
            </p:nvSpPr>
            <p:spPr bwMode="auto">
              <a:xfrm>
                <a:off x="2655863" y="6416790"/>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56" name="Rectangle 17"/>
              <p:cNvSpPr>
                <a:spLocks/>
              </p:cNvSpPr>
              <p:nvPr/>
            </p:nvSpPr>
            <p:spPr bwMode="auto">
              <a:xfrm>
                <a:off x="1646171" y="2203508"/>
                <a:ext cx="4165600" cy="1270000"/>
              </a:xfrm>
              <a:prstGeom prst="rect">
                <a:avLst/>
              </a:prstGeom>
              <a:noFill/>
              <a:ln w="12700">
                <a:noFill/>
                <a:miter lim="800000"/>
                <a:headEnd/>
                <a:tailEnd/>
              </a:ln>
            </p:spPr>
            <p:txBody>
              <a:bodyPr lIns="0" tIns="0" rIns="52019" bIns="0"/>
              <a:lstStyle/>
              <a:p>
                <a:pPr marL="50800"/>
                <a:r>
                  <a:rPr lang="en-US" dirty="0">
                    <a:solidFill>
                      <a:schemeClr val="tx1"/>
                    </a:solidFill>
                  </a:rPr>
                  <a:t>Source  </a:t>
                </a:r>
                <a:r>
                  <a:rPr lang="en-US" dirty="0" smtClean="0">
                    <a:solidFill>
                      <a:schemeClr val="tx1"/>
                    </a:solidFill>
                  </a:rPr>
                  <a:t>Words </a:t>
                </a:r>
              </a:p>
              <a:p>
                <a:pPr marL="50800"/>
                <a:r>
                  <a:rPr lang="en-US" sz="5200" b="1" dirty="0" smtClean="0">
                    <a:solidFill>
                      <a:schemeClr val="tx1"/>
                    </a:solidFill>
                    <a:latin typeface="cmr10"/>
                  </a:rPr>
                  <a:t>s</a:t>
                </a:r>
              </a:p>
              <a:p>
                <a:pPr marL="50800"/>
                <a:endParaRPr lang="en-US" dirty="0">
                  <a:solidFill>
                    <a:schemeClr val="tx1"/>
                  </a:solidFill>
                </a:endParaRPr>
              </a:p>
            </p:txBody>
          </p:sp>
        </p:grpSp>
        <p:sp>
          <p:nvSpPr>
            <p:cNvPr id="52" name="Oval 51"/>
            <p:cNvSpPr/>
            <p:nvPr/>
          </p:nvSpPr>
          <p:spPr bwMode="auto">
            <a:xfrm>
              <a:off x="2654288" y="7804284"/>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grpSp>
      <p:grpSp>
        <p:nvGrpSpPr>
          <p:cNvPr id="57" name="Group 56"/>
          <p:cNvGrpSpPr/>
          <p:nvPr/>
        </p:nvGrpSpPr>
        <p:grpSpPr>
          <a:xfrm>
            <a:off x="7266055" y="2028786"/>
            <a:ext cx="4165600" cy="6791418"/>
            <a:chOff x="7137400" y="2101812"/>
            <a:chExt cx="4165600" cy="6791418"/>
          </a:xfrm>
        </p:grpSpPr>
        <p:grpSp>
          <p:nvGrpSpPr>
            <p:cNvPr id="58" name="Group 82"/>
            <p:cNvGrpSpPr/>
            <p:nvPr/>
          </p:nvGrpSpPr>
          <p:grpSpPr>
            <a:xfrm>
              <a:off x="7137400" y="2101812"/>
              <a:ext cx="4165600" cy="5422920"/>
              <a:chOff x="7239000" y="2209800"/>
              <a:chExt cx="4165600" cy="5422920"/>
            </a:xfrm>
          </p:grpSpPr>
          <p:sp>
            <p:nvSpPr>
              <p:cNvPr id="60" name="Oval 59"/>
              <p:cNvSpPr/>
              <p:nvPr/>
            </p:nvSpPr>
            <p:spPr bwMode="auto">
              <a:xfrm>
                <a:off x="8210572" y="3692562"/>
                <a:ext cx="2209800" cy="1219200"/>
              </a:xfrm>
              <a:prstGeom prst="ellipse">
                <a:avLst/>
              </a:prstGeom>
              <a:solidFill>
                <a:schemeClr val="accent3"/>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61" name="Oval 60"/>
              <p:cNvSpPr/>
              <p:nvPr/>
            </p:nvSpPr>
            <p:spPr bwMode="auto">
              <a:xfrm>
                <a:off x="8210572" y="5041920"/>
                <a:ext cx="2209800" cy="1219200"/>
              </a:xfrm>
              <a:prstGeom prst="ellipse">
                <a:avLst/>
              </a:prstGeom>
              <a:solidFill>
                <a:schemeClr val="accent3"/>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sz="3900" dirty="0" smtClean="0"/>
              </a:p>
            </p:txBody>
          </p:sp>
          <p:sp>
            <p:nvSpPr>
              <p:cNvPr id="62" name="Oval 61"/>
              <p:cNvSpPr/>
              <p:nvPr/>
            </p:nvSpPr>
            <p:spPr bwMode="auto">
              <a:xfrm>
                <a:off x="8210572" y="6413520"/>
                <a:ext cx="2209800" cy="1219200"/>
              </a:xfrm>
              <a:prstGeom prst="ellipse">
                <a:avLst/>
              </a:prstGeom>
              <a:solidFill>
                <a:schemeClr val="accent3"/>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kumimoji="0" lang="en-US" sz="410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63" name="Rectangle 11"/>
              <p:cNvSpPr>
                <a:spLocks/>
              </p:cNvSpPr>
              <p:nvPr/>
            </p:nvSpPr>
            <p:spPr bwMode="auto">
              <a:xfrm>
                <a:off x="7239000" y="2209800"/>
                <a:ext cx="4165600" cy="1270000"/>
              </a:xfrm>
              <a:prstGeom prst="rect">
                <a:avLst/>
              </a:prstGeom>
              <a:noFill/>
              <a:ln w="12700">
                <a:noFill/>
                <a:miter lim="800000"/>
                <a:headEnd/>
                <a:tailEnd/>
              </a:ln>
            </p:spPr>
            <p:txBody>
              <a:bodyPr lIns="0" tIns="0" rIns="52019" bIns="0"/>
              <a:lstStyle/>
              <a:p>
                <a:pPr marL="50800"/>
                <a:r>
                  <a:rPr lang="en-US" dirty="0">
                    <a:solidFill>
                      <a:schemeClr val="tx1"/>
                    </a:solidFill>
                  </a:rPr>
                  <a:t>Target  Words </a:t>
                </a:r>
                <a:endParaRPr lang="en-US" dirty="0" smtClean="0">
                  <a:solidFill>
                    <a:schemeClr val="tx1"/>
                  </a:solidFill>
                </a:endParaRPr>
              </a:p>
              <a:p>
                <a:pPr marL="50800"/>
                <a:r>
                  <a:rPr lang="en-US" sz="5200" dirty="0" smtClean="0">
                    <a:solidFill>
                      <a:schemeClr val="tx1"/>
                    </a:solidFill>
                    <a:latin typeface="cmr10"/>
                  </a:rPr>
                  <a:t>t</a:t>
                </a:r>
                <a:endParaRPr lang="en-US" sz="5200" dirty="0">
                  <a:solidFill>
                    <a:schemeClr val="tx1"/>
                  </a:solidFill>
                  <a:latin typeface="cmr10"/>
                </a:endParaRPr>
              </a:p>
            </p:txBody>
          </p:sp>
        </p:grpSp>
        <p:sp>
          <p:nvSpPr>
            <p:cNvPr id="59" name="Oval 58"/>
            <p:cNvSpPr/>
            <p:nvPr/>
          </p:nvSpPr>
          <p:spPr bwMode="auto">
            <a:xfrm>
              <a:off x="8134396" y="7674030"/>
              <a:ext cx="2209800" cy="1219200"/>
            </a:xfrm>
            <a:prstGeom prst="ellipse">
              <a:avLst/>
            </a:prstGeom>
            <a:solidFill>
              <a:schemeClr val="accent3"/>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grpSp>
      <p:grpSp>
        <p:nvGrpSpPr>
          <p:cNvPr id="32" name="Group 87"/>
          <p:cNvGrpSpPr/>
          <p:nvPr/>
        </p:nvGrpSpPr>
        <p:grpSpPr>
          <a:xfrm>
            <a:off x="4394200" y="2722533"/>
            <a:ext cx="4165600" cy="5549976"/>
            <a:chOff x="4394200" y="2847974"/>
            <a:chExt cx="4165600" cy="5549976"/>
          </a:xfrm>
        </p:grpSpPr>
        <p:sp>
          <p:nvSpPr>
            <p:cNvPr id="33" name="Rectangle 17"/>
            <p:cNvSpPr>
              <a:spLocks/>
            </p:cNvSpPr>
            <p:nvPr/>
          </p:nvSpPr>
          <p:spPr bwMode="auto">
            <a:xfrm>
              <a:off x="4394200" y="2847974"/>
              <a:ext cx="4165600" cy="1270000"/>
            </a:xfrm>
            <a:prstGeom prst="rect">
              <a:avLst/>
            </a:prstGeom>
            <a:noFill/>
            <a:ln w="12700">
              <a:noFill/>
              <a:miter lim="800000"/>
              <a:headEnd/>
              <a:tailEnd/>
            </a:ln>
          </p:spPr>
          <p:txBody>
            <a:bodyPr lIns="0" tIns="0" rIns="52019" bIns="0"/>
            <a:lstStyle/>
            <a:p>
              <a:pPr marL="50800"/>
              <a:r>
                <a:rPr lang="en-US" dirty="0" smtClean="0">
                  <a:solidFill>
                    <a:schemeClr val="tx1"/>
                  </a:solidFill>
                </a:rPr>
                <a:t>Matching</a:t>
              </a:r>
            </a:p>
            <a:p>
              <a:pPr marL="50800"/>
              <a:r>
                <a:rPr lang="en-US" sz="5200" dirty="0" smtClean="0">
                  <a:solidFill>
                    <a:schemeClr val="tx1"/>
                  </a:solidFill>
                  <a:latin typeface="cmr10"/>
                </a:rPr>
                <a:t>m</a:t>
              </a:r>
              <a:endParaRPr lang="en-US" sz="5200" dirty="0">
                <a:solidFill>
                  <a:schemeClr val="tx1"/>
                </a:solidFill>
                <a:latin typeface="cmr10"/>
              </a:endParaRPr>
            </a:p>
          </p:txBody>
        </p:sp>
        <p:grpSp>
          <p:nvGrpSpPr>
            <p:cNvPr id="34" name="Group 86"/>
            <p:cNvGrpSpPr/>
            <p:nvPr/>
          </p:nvGrpSpPr>
          <p:grpSpPr>
            <a:xfrm>
              <a:off x="4713263" y="4246589"/>
              <a:ext cx="3651300" cy="4151361"/>
              <a:chOff x="4713263" y="4246589"/>
              <a:chExt cx="3651300" cy="4151361"/>
            </a:xfrm>
          </p:grpSpPr>
          <p:cxnSp>
            <p:nvCxnSpPr>
              <p:cNvPr id="35" name="Straight Connector 34"/>
              <p:cNvCxnSpPr/>
              <p:nvPr/>
            </p:nvCxnSpPr>
            <p:spPr bwMode="auto">
              <a:xfrm flipV="1">
                <a:off x="4713263" y="4246589"/>
                <a:ext cx="3524364" cy="6316"/>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36" name="Straight Connector 35"/>
              <p:cNvCxnSpPr/>
              <p:nvPr/>
            </p:nvCxnSpPr>
            <p:spPr bwMode="auto">
              <a:xfrm flipV="1">
                <a:off x="4713263" y="5595947"/>
                <a:ext cx="3524364" cy="1381162"/>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37" name="Straight Connector 36"/>
              <p:cNvCxnSpPr/>
              <p:nvPr/>
            </p:nvCxnSpPr>
            <p:spPr bwMode="auto">
              <a:xfrm>
                <a:off x="4713263" y="5624505"/>
                <a:ext cx="3651300" cy="2773445"/>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6"/>
          <p:cNvSpPr>
            <a:spLocks noGrp="1" noChangeArrowheads="1"/>
          </p:cNvSpPr>
          <p:nvPr>
            <p:ph type="title"/>
          </p:nvPr>
        </p:nvSpPr>
        <p:spPr>
          <a:xfrm>
            <a:off x="1930400" y="452438"/>
            <a:ext cx="10210800" cy="1300162"/>
          </a:xfrm>
        </p:spPr>
        <p:txBody>
          <a:bodyPr rIns="166396"/>
          <a:lstStyle/>
          <a:p>
            <a:pPr marL="55563" indent="-55563" eaLnBrk="1" hangingPunct="1"/>
            <a:r>
              <a:rPr lang="en-US" dirty="0" smtClean="0"/>
              <a:t>Generative Model</a:t>
            </a:r>
          </a:p>
        </p:txBody>
      </p:sp>
      <p:grpSp>
        <p:nvGrpSpPr>
          <p:cNvPr id="2" name="Group 91"/>
          <p:cNvGrpSpPr/>
          <p:nvPr/>
        </p:nvGrpSpPr>
        <p:grpSpPr>
          <a:xfrm>
            <a:off x="2463800" y="6805052"/>
            <a:ext cx="6934200" cy="1119748"/>
            <a:chOff x="2463800" y="6805052"/>
            <a:chExt cx="6934200" cy="1119748"/>
          </a:xfrm>
        </p:grpSpPr>
        <p:sp>
          <p:nvSpPr>
            <p:cNvPr id="38" name="Rectangle 17"/>
            <p:cNvSpPr>
              <a:spLocks/>
            </p:cNvSpPr>
            <p:nvPr/>
          </p:nvSpPr>
          <p:spPr bwMode="auto">
            <a:xfrm>
              <a:off x="7874000" y="7127641"/>
              <a:ext cx="1524000" cy="660400"/>
            </a:xfrm>
            <a:prstGeom prst="rect">
              <a:avLst/>
            </a:prstGeom>
            <a:noFill/>
            <a:ln w="12700">
              <a:noFill/>
              <a:miter lim="800000"/>
              <a:headEnd/>
              <a:tailEnd/>
            </a:ln>
          </p:spPr>
          <p:txBody>
            <a:bodyPr lIns="0" tIns="0" rIns="52019" bIns="0"/>
            <a:lstStyle/>
            <a:p>
              <a:pPr marL="50800"/>
              <a:r>
                <a:rPr lang="en-US" sz="3600" dirty="0" err="1" smtClean="0">
                  <a:solidFill>
                    <a:schemeClr val="tx1"/>
                  </a:solidFill>
                  <a:latin typeface="+mn-lt"/>
                </a:rPr>
                <a:t>estado</a:t>
              </a:r>
              <a:endParaRPr lang="en-US" sz="3600" dirty="0">
                <a:solidFill>
                  <a:schemeClr val="tx1"/>
                </a:solidFill>
                <a:latin typeface="+mn-lt"/>
              </a:endParaRPr>
            </a:p>
          </p:txBody>
        </p:sp>
        <p:grpSp>
          <p:nvGrpSpPr>
            <p:cNvPr id="3" name="Group 90"/>
            <p:cNvGrpSpPr/>
            <p:nvPr/>
          </p:nvGrpSpPr>
          <p:grpSpPr>
            <a:xfrm>
              <a:off x="2463800" y="6805052"/>
              <a:ext cx="6854500" cy="1119748"/>
              <a:chOff x="2387600" y="6713211"/>
              <a:chExt cx="6854500" cy="1119748"/>
            </a:xfrm>
          </p:grpSpPr>
          <p:sp>
            <p:nvSpPr>
              <p:cNvPr id="32" name="Oval 31"/>
              <p:cNvSpPr/>
              <p:nvPr/>
            </p:nvSpPr>
            <p:spPr bwMode="auto">
              <a:xfrm>
                <a:off x="8864601" y="6713211"/>
                <a:ext cx="377499" cy="335554"/>
              </a:xfrm>
              <a:prstGeom prst="ellipse">
                <a:avLst/>
              </a:prstGeom>
              <a:solidFill>
                <a:srgbClr val="C00000"/>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grpSp>
            <p:nvGrpSpPr>
              <p:cNvPr id="4" name="Group 78"/>
              <p:cNvGrpSpPr/>
              <p:nvPr/>
            </p:nvGrpSpPr>
            <p:grpSpPr>
              <a:xfrm>
                <a:off x="2387600" y="6747353"/>
                <a:ext cx="6477001" cy="1085606"/>
                <a:chOff x="2387600" y="6762994"/>
                <a:chExt cx="6477001" cy="1085606"/>
              </a:xfrm>
            </p:grpSpPr>
            <p:sp>
              <p:nvSpPr>
                <p:cNvPr id="20" name="Oval 19"/>
                <p:cNvSpPr/>
                <p:nvPr/>
              </p:nvSpPr>
              <p:spPr bwMode="auto">
                <a:xfrm>
                  <a:off x="2997201" y="6762994"/>
                  <a:ext cx="398420" cy="354151"/>
                </a:xfrm>
                <a:prstGeom prst="ellipse">
                  <a:avLst/>
                </a:prstGeom>
                <a:solidFill>
                  <a:schemeClr val="accent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34" name="Straight Connector 33"/>
                <p:cNvCxnSpPr>
                  <a:stCxn id="20" idx="6"/>
                  <a:endCxn id="32" idx="2"/>
                </p:cNvCxnSpPr>
                <p:nvPr/>
              </p:nvCxnSpPr>
              <p:spPr bwMode="auto">
                <a:xfrm flipV="1">
                  <a:off x="3395621" y="6896629"/>
                  <a:ext cx="5468980" cy="43441"/>
                </a:xfrm>
                <a:prstGeom prst="line">
                  <a:avLst/>
                </a:prstGeom>
                <a:blipFill dpi="0" rotWithShape="0">
                  <a:blip r:embed="rId12"/>
                  <a:srcRect/>
                  <a:tile tx="0" ty="0" sx="100000" sy="100000" flip="none" algn="tl"/>
                </a:blipFill>
                <a:ln w="25400" cap="flat" cmpd="sng" algn="ctr">
                  <a:solidFill>
                    <a:srgbClr val="000000"/>
                  </a:solidFill>
                  <a:prstDash val="sysDash"/>
                  <a:round/>
                  <a:headEnd type="none" w="med" len="med"/>
                  <a:tailEnd type="none" w="med" len="med"/>
                </a:ln>
                <a:effectLst/>
              </p:spPr>
            </p:cxnSp>
            <p:sp>
              <p:nvSpPr>
                <p:cNvPr id="37" name="Rectangle 17"/>
                <p:cNvSpPr>
                  <a:spLocks/>
                </p:cNvSpPr>
                <p:nvPr/>
              </p:nvSpPr>
              <p:spPr bwMode="auto">
                <a:xfrm>
                  <a:off x="2387600" y="7188200"/>
                  <a:ext cx="1524000" cy="660400"/>
                </a:xfrm>
                <a:prstGeom prst="rect">
                  <a:avLst/>
                </a:prstGeom>
                <a:noFill/>
                <a:ln w="12700">
                  <a:noFill/>
                  <a:miter lim="800000"/>
                  <a:headEnd/>
                  <a:tailEnd/>
                </a:ln>
              </p:spPr>
              <p:txBody>
                <a:bodyPr lIns="0" tIns="0" rIns="52019" bIns="0"/>
                <a:lstStyle/>
                <a:p>
                  <a:pPr marL="50800"/>
                  <a:r>
                    <a:rPr lang="en-US" sz="3600" dirty="0" smtClean="0">
                      <a:solidFill>
                        <a:schemeClr val="tx1"/>
                      </a:solidFill>
                      <a:latin typeface="+mn-lt"/>
                    </a:rPr>
                    <a:t>state</a:t>
                  </a:r>
                  <a:endParaRPr lang="en-US" sz="3600" dirty="0">
                    <a:solidFill>
                      <a:schemeClr val="tx1"/>
                    </a:solidFill>
                    <a:latin typeface="+mn-lt"/>
                  </a:endParaRPr>
                </a:p>
              </p:txBody>
            </p:sp>
          </p:grpSp>
        </p:grpSp>
      </p:grpSp>
      <p:grpSp>
        <p:nvGrpSpPr>
          <p:cNvPr id="5" name="Group 79"/>
          <p:cNvGrpSpPr/>
          <p:nvPr/>
        </p:nvGrpSpPr>
        <p:grpSpPr>
          <a:xfrm>
            <a:off x="2006909" y="5849948"/>
            <a:ext cx="10410597" cy="2605126"/>
            <a:chOff x="2006909" y="5865589"/>
            <a:chExt cx="10410597" cy="2605126"/>
          </a:xfrm>
        </p:grpSpPr>
        <p:sp>
          <p:nvSpPr>
            <p:cNvPr id="23" name="Rectangle 17"/>
            <p:cNvSpPr>
              <a:spLocks/>
            </p:cNvSpPr>
            <p:nvPr/>
          </p:nvSpPr>
          <p:spPr bwMode="auto">
            <a:xfrm>
              <a:off x="3892556" y="7630916"/>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Source Space </a:t>
              </a:r>
            </a:p>
            <a:p>
              <a:pPr marL="50800"/>
              <a:endParaRPr lang="en-US" sz="5200" b="1" dirty="0">
                <a:solidFill>
                  <a:schemeClr val="tx1"/>
                </a:solidFill>
                <a:latin typeface="cmr10"/>
              </a:endParaRPr>
            </a:p>
            <a:p>
              <a:pPr marL="50800"/>
              <a:endParaRPr lang="en-US" dirty="0">
                <a:solidFill>
                  <a:schemeClr val="tx1"/>
                </a:solidFill>
              </a:endParaRPr>
            </a:p>
          </p:txBody>
        </p:sp>
        <p:sp>
          <p:nvSpPr>
            <p:cNvPr id="29" name="Rectangle 11"/>
            <p:cNvSpPr>
              <a:spLocks/>
            </p:cNvSpPr>
            <p:nvPr/>
          </p:nvSpPr>
          <p:spPr bwMode="auto">
            <a:xfrm>
              <a:off x="8836106" y="7632515"/>
              <a:ext cx="3581400" cy="838200"/>
            </a:xfrm>
            <a:prstGeom prst="rect">
              <a:avLst/>
            </a:prstGeom>
            <a:noFill/>
            <a:ln w="12700">
              <a:noFill/>
              <a:miter lim="800000"/>
              <a:headEnd/>
              <a:tailEnd/>
            </a:ln>
          </p:spPr>
          <p:txBody>
            <a:bodyPr lIns="0" tIns="0" rIns="52019" bIns="0"/>
            <a:lstStyle/>
            <a:p>
              <a:pPr marL="50800"/>
              <a:r>
                <a:rPr lang="en-US" dirty="0">
                  <a:solidFill>
                    <a:schemeClr val="tx1"/>
                  </a:solidFill>
                </a:rPr>
                <a:t>Target </a:t>
              </a:r>
              <a:r>
                <a:rPr lang="en-US" dirty="0" smtClean="0">
                  <a:solidFill>
                    <a:schemeClr val="tx1"/>
                  </a:solidFill>
                </a:rPr>
                <a:t> Space </a:t>
              </a:r>
            </a:p>
          </p:txBody>
        </p:sp>
        <p:sp>
          <p:nvSpPr>
            <p:cNvPr id="31" name="Rectangle 30"/>
            <p:cNvSpPr/>
            <p:nvPr/>
          </p:nvSpPr>
          <p:spPr bwMode="auto">
            <a:xfrm rot="8752368">
              <a:off x="7753177" y="5865589"/>
              <a:ext cx="2710543" cy="1771863"/>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39" name="Rectangle 38"/>
            <p:cNvSpPr/>
            <p:nvPr/>
          </p:nvSpPr>
          <p:spPr bwMode="auto">
            <a:xfrm rot="19554327">
              <a:off x="2006909" y="6261874"/>
              <a:ext cx="2710543" cy="1771863"/>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grpSp>
      <p:sp>
        <p:nvSpPr>
          <p:cNvPr id="40" name="Oval 39"/>
          <p:cNvSpPr/>
          <p:nvPr/>
        </p:nvSpPr>
        <p:spPr bwMode="auto">
          <a:xfrm>
            <a:off x="6228125" y="3006143"/>
            <a:ext cx="420327" cy="373624"/>
          </a:xfrm>
          <a:prstGeom prst="ellipse">
            <a:avLst/>
          </a:prstGeom>
          <a:solidFill>
            <a:schemeClr val="tx1"/>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grpSp>
        <p:nvGrpSpPr>
          <p:cNvPr id="8" name="Group 87"/>
          <p:cNvGrpSpPr/>
          <p:nvPr/>
        </p:nvGrpSpPr>
        <p:grpSpPr>
          <a:xfrm>
            <a:off x="3413475" y="3325051"/>
            <a:ext cx="5582609" cy="3566007"/>
            <a:chOff x="3413475" y="3325051"/>
            <a:chExt cx="5582609" cy="3566007"/>
          </a:xfrm>
        </p:grpSpPr>
        <p:cxnSp>
          <p:nvCxnSpPr>
            <p:cNvPr id="70" name="Straight Arrow Connector 69"/>
            <p:cNvCxnSpPr>
              <a:stCxn id="40" idx="3"/>
              <a:endCxn id="20" idx="7"/>
            </p:cNvCxnSpPr>
            <p:nvPr/>
          </p:nvCxnSpPr>
          <p:spPr bwMode="auto">
            <a:xfrm rot="5400000">
              <a:off x="3068575" y="3669951"/>
              <a:ext cx="3566007" cy="2876207"/>
            </a:xfrm>
            <a:prstGeom prst="straightConnector1">
              <a:avLst/>
            </a:prstGeom>
            <a:blipFill dpi="0" rotWithShape="0">
              <a:blip r:embed="rId12"/>
              <a:srcRect/>
              <a:tile tx="0" ty="0" sx="100000" sy="100000" flip="none" algn="tl"/>
            </a:blipFill>
            <a:ln w="38100" cap="flat" cmpd="sng" algn="ctr">
              <a:solidFill>
                <a:srgbClr val="000000"/>
              </a:solidFill>
              <a:prstDash val="solid"/>
              <a:round/>
              <a:headEnd type="none" w="med" len="med"/>
              <a:tailEnd type="arrow"/>
            </a:ln>
            <a:effectLst/>
          </p:spPr>
        </p:cxnSp>
        <p:cxnSp>
          <p:nvCxnSpPr>
            <p:cNvPr id="73" name="Straight Arrow Connector 72"/>
            <p:cNvCxnSpPr>
              <a:stCxn id="40" idx="5"/>
              <a:endCxn id="32" idx="1"/>
            </p:cNvCxnSpPr>
            <p:nvPr/>
          </p:nvCxnSpPr>
          <p:spPr bwMode="auto">
            <a:xfrm rot="16200000" flipH="1">
              <a:off x="6026919" y="3885028"/>
              <a:ext cx="3529142" cy="2409188"/>
            </a:xfrm>
            <a:prstGeom prst="straightConnector1">
              <a:avLst/>
            </a:prstGeom>
            <a:blipFill dpi="0" rotWithShape="0">
              <a:blip r:embed="rId12"/>
              <a:srcRect/>
              <a:tile tx="0" ty="0" sx="100000" sy="100000" flip="none" algn="tl"/>
            </a:blipFill>
            <a:ln w="38100" cap="flat" cmpd="sng" algn="ctr">
              <a:solidFill>
                <a:srgbClr val="000000"/>
              </a:solidFill>
              <a:prstDash val="solid"/>
              <a:round/>
              <a:headEnd type="none" w="med" len="med"/>
              <a:tailEnd type="arrow"/>
            </a:ln>
            <a:effectLst/>
          </p:spPr>
        </p:cxnSp>
      </p:grpSp>
      <p:pic>
        <p:nvPicPr>
          <p:cNvPr id="78" name="Picture 77" descr="TP_tmp.png"/>
          <p:cNvPicPr>
            <a:picLocks noChangeAspect="1"/>
          </p:cNvPicPr>
          <p:nvPr>
            <p:custDataLst>
              <p:tags r:id="rId1"/>
            </p:custDataLst>
          </p:nvPr>
        </p:nvPicPr>
        <p:blipFill>
          <a:blip r:embed="rId13"/>
          <a:srcRect/>
          <a:stretch>
            <a:fillRect/>
          </a:stretch>
        </p:blipFill>
        <p:spPr bwMode="auto">
          <a:xfrm>
            <a:off x="7853381" y="2101812"/>
            <a:ext cx="3067050" cy="681038"/>
          </a:xfrm>
          <a:prstGeom prst="rect">
            <a:avLst/>
          </a:prstGeom>
          <a:noFill/>
          <a:ln w="9525">
            <a:noFill/>
            <a:miter lim="800000"/>
            <a:headEnd/>
            <a:tailEnd/>
          </a:ln>
        </p:spPr>
      </p:pic>
      <p:pic>
        <p:nvPicPr>
          <p:cNvPr id="33" name="Picture 32" descr="TP_tmp.emf"/>
          <p:cNvPicPr>
            <a:picLocks noChangeAspect="1"/>
          </p:cNvPicPr>
          <p:nvPr>
            <p:custDataLst>
              <p:tags r:id="rId2"/>
            </p:custDataLst>
          </p:nvPr>
        </p:nvPicPr>
        <p:blipFill>
          <a:blip r:embed="rId14"/>
          <a:stretch>
            <a:fillRect/>
          </a:stretch>
        </p:blipFill>
        <p:spPr>
          <a:xfrm>
            <a:off x="6477000" y="4622800"/>
            <a:ext cx="50800" cy="60962"/>
          </a:xfrm>
          <a:prstGeom prst="rect">
            <a:avLst/>
          </a:prstGeom>
        </p:spPr>
      </p:pic>
      <p:pic>
        <p:nvPicPr>
          <p:cNvPr id="42" name="Picture 41" descr="TP_tmp.emf"/>
          <p:cNvPicPr>
            <a:picLocks noChangeAspect="1"/>
          </p:cNvPicPr>
          <p:nvPr>
            <p:custDataLst>
              <p:tags r:id="rId3"/>
            </p:custDataLst>
          </p:nvPr>
        </p:nvPicPr>
        <p:blipFill>
          <a:blip r:embed="rId15"/>
          <a:stretch>
            <a:fillRect/>
          </a:stretch>
        </p:blipFill>
        <p:spPr>
          <a:xfrm>
            <a:off x="6477000" y="4622800"/>
            <a:ext cx="50800" cy="60962"/>
          </a:xfrm>
          <a:prstGeom prst="rect">
            <a:avLst/>
          </a:prstGeom>
        </p:spPr>
      </p:pic>
      <p:pic>
        <p:nvPicPr>
          <p:cNvPr id="35" name="Picture 34" descr="TP_tmp.png"/>
          <p:cNvPicPr>
            <a:picLocks noChangeAspect="1"/>
          </p:cNvPicPr>
          <p:nvPr>
            <p:custDataLst>
              <p:tags r:id="rId4"/>
            </p:custDataLst>
          </p:nvPr>
        </p:nvPicPr>
        <p:blipFill>
          <a:blip r:embed="rId16" cstate="print"/>
          <a:stretch>
            <a:fillRect/>
          </a:stretch>
        </p:blipFill>
        <p:spPr bwMode="auto">
          <a:xfrm>
            <a:off x="1812388" y="4478273"/>
            <a:ext cx="2691143" cy="508066"/>
          </a:xfrm>
          <a:prstGeom prst="rect">
            <a:avLst/>
          </a:prstGeom>
          <a:noFill/>
          <a:ln/>
          <a:effectLst/>
        </p:spPr>
      </p:pic>
      <p:pic>
        <p:nvPicPr>
          <p:cNvPr id="45" name="Picture 44" descr="TP_tmp.png"/>
          <p:cNvPicPr>
            <a:picLocks noChangeAspect="1"/>
          </p:cNvPicPr>
          <p:nvPr>
            <p:custDataLst>
              <p:tags r:id="rId5"/>
            </p:custDataLst>
          </p:nvPr>
        </p:nvPicPr>
        <p:blipFill>
          <a:blip r:embed="rId17" cstate="print"/>
          <a:stretch>
            <a:fillRect/>
          </a:stretch>
        </p:blipFill>
        <p:spPr bwMode="auto">
          <a:xfrm>
            <a:off x="8343755" y="4445324"/>
            <a:ext cx="2812139" cy="541015"/>
          </a:xfrm>
          <a:prstGeom prst="rect">
            <a:avLst/>
          </a:prstGeom>
          <a:noFill/>
          <a:ln/>
          <a:effectLst/>
        </p:spPr>
      </p:pic>
      <p:pic>
        <p:nvPicPr>
          <p:cNvPr id="60" name="Picture 59" descr="TP_tmp.png"/>
          <p:cNvPicPr>
            <a:picLocks noChangeAspect="1"/>
          </p:cNvPicPr>
          <p:nvPr>
            <p:custDataLst>
              <p:tags r:id="rId6"/>
            </p:custDataLst>
          </p:nvPr>
        </p:nvPicPr>
        <p:blipFill>
          <a:blip r:embed="rId18"/>
          <a:stretch>
            <a:fillRect/>
          </a:stretch>
        </p:blipFill>
        <p:spPr bwMode="auto">
          <a:xfrm>
            <a:off x="7862635" y="2330144"/>
            <a:ext cx="282850" cy="282850"/>
          </a:xfrm>
          <a:prstGeom prst="rect">
            <a:avLst/>
          </a:prstGeom>
          <a:noFill/>
          <a:ln/>
          <a:effectLst/>
        </p:spPr>
      </p:pic>
      <p:pic>
        <p:nvPicPr>
          <p:cNvPr id="144" name="Picture 143" descr="TP_tmp.emf"/>
          <p:cNvPicPr>
            <a:picLocks noChangeAspect="1"/>
          </p:cNvPicPr>
          <p:nvPr>
            <p:custDataLst>
              <p:tags r:id="rId7"/>
            </p:custDataLst>
          </p:nvPr>
        </p:nvPicPr>
        <p:blipFill>
          <a:blip r:embed="rId19"/>
          <a:stretch>
            <a:fillRect/>
          </a:stretch>
        </p:blipFill>
        <p:spPr bwMode="auto">
          <a:xfrm>
            <a:off x="5029329" y="8162969"/>
            <a:ext cx="874564" cy="584209"/>
          </a:xfrm>
          <a:prstGeom prst="rect">
            <a:avLst/>
          </a:prstGeom>
          <a:noFill/>
          <a:ln/>
          <a:effectLst/>
        </p:spPr>
      </p:pic>
      <p:pic>
        <p:nvPicPr>
          <p:cNvPr id="145" name="Picture 144" descr="TP_tmp.emf"/>
          <p:cNvPicPr>
            <a:picLocks noChangeAspect="1"/>
          </p:cNvPicPr>
          <p:nvPr>
            <p:custDataLst>
              <p:tags r:id="rId8"/>
            </p:custDataLst>
          </p:nvPr>
        </p:nvPicPr>
        <p:blipFill>
          <a:blip r:embed="rId20"/>
          <a:stretch>
            <a:fillRect/>
          </a:stretch>
        </p:blipFill>
        <p:spPr bwMode="auto">
          <a:xfrm>
            <a:off x="10154409" y="8137284"/>
            <a:ext cx="799987" cy="573381"/>
          </a:xfrm>
          <a:prstGeom prst="rect">
            <a:avLst/>
          </a:prstGeom>
          <a:noFill/>
          <a:ln/>
          <a:effectLst/>
        </p:spPr>
      </p:pic>
      <p:grpSp>
        <p:nvGrpSpPr>
          <p:cNvPr id="48" name="Group 47"/>
          <p:cNvGrpSpPr/>
          <p:nvPr/>
        </p:nvGrpSpPr>
        <p:grpSpPr>
          <a:xfrm>
            <a:off x="1719197" y="2320890"/>
            <a:ext cx="5895249" cy="1946310"/>
            <a:chOff x="1719197" y="2320890"/>
            <a:chExt cx="5895249" cy="1946310"/>
          </a:xfrm>
        </p:grpSpPr>
        <p:sp>
          <p:nvSpPr>
            <p:cNvPr id="36" name="Rectangle 35"/>
            <p:cNvSpPr/>
            <p:nvPr/>
          </p:nvSpPr>
          <p:spPr bwMode="auto">
            <a:xfrm rot="19554327">
              <a:off x="4903903" y="2495337"/>
              <a:ext cx="2710543" cy="1771863"/>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41" name="Rectangle 17"/>
            <p:cNvSpPr>
              <a:spLocks/>
            </p:cNvSpPr>
            <p:nvPr/>
          </p:nvSpPr>
          <p:spPr bwMode="auto">
            <a:xfrm>
              <a:off x="1719197" y="2320890"/>
              <a:ext cx="3541761" cy="609600"/>
            </a:xfrm>
            <a:prstGeom prst="rect">
              <a:avLst/>
            </a:prstGeom>
            <a:noFill/>
            <a:ln w="12700">
              <a:noFill/>
              <a:miter lim="800000"/>
              <a:headEnd/>
              <a:tailEnd/>
            </a:ln>
          </p:spPr>
          <p:txBody>
            <a:bodyPr lIns="0" tIns="0" rIns="52019" bIns="0"/>
            <a:lstStyle/>
            <a:p>
              <a:pPr marL="50800"/>
              <a:r>
                <a:rPr lang="en-US" dirty="0" smtClean="0">
                  <a:solidFill>
                    <a:schemeClr val="tx1"/>
                  </a:solidFill>
                </a:rPr>
                <a:t>Canonical </a:t>
              </a:r>
              <a:r>
                <a:rPr lang="en-US" dirty="0" smtClean="0">
                  <a:solidFill>
                    <a:schemeClr val="tx1"/>
                  </a:solidFill>
                </a:rPr>
                <a:t>Space</a:t>
              </a:r>
              <a:endParaRPr lang="en-US" sz="5200" b="1" dirty="0">
                <a:solidFill>
                  <a:schemeClr val="tx1"/>
                </a:solidFill>
                <a:latin typeface="cmr10"/>
              </a:endParaRPr>
            </a:p>
            <a:p>
              <a:pPr marL="50800"/>
              <a:endParaRPr lang="en-US" dirty="0">
                <a:solidFill>
                  <a:schemeClr val="tx1"/>
                </a:solidFill>
              </a:endParaRPr>
            </a:p>
          </p:txBody>
        </p:sp>
        <p:pic>
          <p:nvPicPr>
            <p:cNvPr id="146" name="Picture 145" descr="TP_tmp.emf"/>
            <p:cNvPicPr>
              <a:picLocks noChangeAspect="1"/>
            </p:cNvPicPr>
            <p:nvPr>
              <p:custDataLst>
                <p:tags r:id="rId9"/>
              </p:custDataLst>
            </p:nvPr>
          </p:nvPicPr>
          <p:blipFill>
            <a:blip r:embed="rId21"/>
            <a:stretch>
              <a:fillRect/>
            </a:stretch>
          </p:blipFill>
          <p:spPr bwMode="auto">
            <a:xfrm>
              <a:off x="2882370" y="2832073"/>
              <a:ext cx="699650" cy="584208"/>
            </a:xfrm>
            <a:prstGeom prst="rect">
              <a:avLst/>
            </a:prstGeom>
            <a:noFill/>
            <a:ln/>
            <a:effec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6"/>
          <p:cNvSpPr>
            <a:spLocks noGrp="1" noChangeArrowheads="1"/>
          </p:cNvSpPr>
          <p:nvPr>
            <p:ph type="title"/>
          </p:nvPr>
        </p:nvSpPr>
        <p:spPr>
          <a:xfrm>
            <a:off x="1930400" y="452438"/>
            <a:ext cx="10210800" cy="1300162"/>
          </a:xfrm>
        </p:spPr>
        <p:txBody>
          <a:bodyPr rIns="166396"/>
          <a:lstStyle/>
          <a:p>
            <a:pPr marL="55563" indent="-55563" eaLnBrk="1" hangingPunct="1"/>
            <a:r>
              <a:rPr lang="en-US" smtClean="0"/>
              <a:t>Generative Model</a:t>
            </a:r>
          </a:p>
        </p:txBody>
      </p:sp>
      <p:grpSp>
        <p:nvGrpSpPr>
          <p:cNvPr id="2" name="Group 49"/>
          <p:cNvGrpSpPr/>
          <p:nvPr/>
        </p:nvGrpSpPr>
        <p:grpSpPr>
          <a:xfrm>
            <a:off x="1646171" y="2028786"/>
            <a:ext cx="4165600" cy="6819976"/>
            <a:chOff x="1646171" y="2203508"/>
            <a:chExt cx="4165600" cy="6819976"/>
          </a:xfrm>
        </p:grpSpPr>
        <p:grpSp>
          <p:nvGrpSpPr>
            <p:cNvPr id="3" name="Group 190"/>
            <p:cNvGrpSpPr/>
            <p:nvPr/>
          </p:nvGrpSpPr>
          <p:grpSpPr>
            <a:xfrm>
              <a:off x="1646171" y="2203508"/>
              <a:ext cx="4165600" cy="5432482"/>
              <a:chOff x="1646171" y="2203508"/>
              <a:chExt cx="4165600" cy="5432482"/>
            </a:xfrm>
          </p:grpSpPr>
          <p:sp>
            <p:nvSpPr>
              <p:cNvPr id="53" name="Oval 52"/>
              <p:cNvSpPr/>
              <p:nvPr/>
            </p:nvSpPr>
            <p:spPr bwMode="auto">
              <a:xfrm>
                <a:off x="2655863" y="3692586"/>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54" name="Oval 53"/>
              <p:cNvSpPr/>
              <p:nvPr/>
            </p:nvSpPr>
            <p:spPr bwMode="auto">
              <a:xfrm>
                <a:off x="2655863" y="5064186"/>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55" name="Oval 54"/>
              <p:cNvSpPr/>
              <p:nvPr/>
            </p:nvSpPr>
            <p:spPr bwMode="auto">
              <a:xfrm>
                <a:off x="2655863" y="6416790"/>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56" name="Rectangle 17"/>
              <p:cNvSpPr>
                <a:spLocks/>
              </p:cNvSpPr>
              <p:nvPr/>
            </p:nvSpPr>
            <p:spPr bwMode="auto">
              <a:xfrm>
                <a:off x="1646171" y="2203508"/>
                <a:ext cx="4165600" cy="1270000"/>
              </a:xfrm>
              <a:prstGeom prst="rect">
                <a:avLst/>
              </a:prstGeom>
              <a:noFill/>
              <a:ln w="12700">
                <a:noFill/>
                <a:miter lim="800000"/>
                <a:headEnd/>
                <a:tailEnd/>
              </a:ln>
            </p:spPr>
            <p:txBody>
              <a:bodyPr lIns="0" tIns="0" rIns="52019" bIns="0"/>
              <a:lstStyle/>
              <a:p>
                <a:pPr marL="50800"/>
                <a:r>
                  <a:rPr lang="en-US" dirty="0">
                    <a:solidFill>
                      <a:schemeClr val="tx1"/>
                    </a:solidFill>
                  </a:rPr>
                  <a:t>Source  </a:t>
                </a:r>
                <a:r>
                  <a:rPr lang="en-US" dirty="0" smtClean="0">
                    <a:solidFill>
                      <a:schemeClr val="tx1"/>
                    </a:solidFill>
                  </a:rPr>
                  <a:t>Words </a:t>
                </a:r>
              </a:p>
              <a:p>
                <a:pPr marL="50800"/>
                <a:r>
                  <a:rPr lang="en-US" sz="5200" b="1" dirty="0" smtClean="0">
                    <a:solidFill>
                      <a:schemeClr val="tx1"/>
                    </a:solidFill>
                    <a:latin typeface="cmr10"/>
                  </a:rPr>
                  <a:t>s</a:t>
                </a:r>
              </a:p>
              <a:p>
                <a:pPr marL="50800"/>
                <a:endParaRPr lang="en-US" dirty="0">
                  <a:solidFill>
                    <a:schemeClr val="tx1"/>
                  </a:solidFill>
                </a:endParaRPr>
              </a:p>
            </p:txBody>
          </p:sp>
        </p:grpSp>
        <p:sp>
          <p:nvSpPr>
            <p:cNvPr id="52" name="Oval 51"/>
            <p:cNvSpPr/>
            <p:nvPr/>
          </p:nvSpPr>
          <p:spPr bwMode="auto">
            <a:xfrm>
              <a:off x="2654288" y="7804284"/>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grpSp>
      <p:grpSp>
        <p:nvGrpSpPr>
          <p:cNvPr id="4" name="Group 56"/>
          <p:cNvGrpSpPr/>
          <p:nvPr/>
        </p:nvGrpSpPr>
        <p:grpSpPr>
          <a:xfrm>
            <a:off x="7266055" y="2028786"/>
            <a:ext cx="4165600" cy="6791418"/>
            <a:chOff x="7137400" y="2101812"/>
            <a:chExt cx="4165600" cy="6791418"/>
          </a:xfrm>
        </p:grpSpPr>
        <p:grpSp>
          <p:nvGrpSpPr>
            <p:cNvPr id="5" name="Group 82"/>
            <p:cNvGrpSpPr/>
            <p:nvPr/>
          </p:nvGrpSpPr>
          <p:grpSpPr>
            <a:xfrm>
              <a:off x="7137400" y="2101812"/>
              <a:ext cx="4165600" cy="5422920"/>
              <a:chOff x="7239000" y="2209800"/>
              <a:chExt cx="4165600" cy="5422920"/>
            </a:xfrm>
          </p:grpSpPr>
          <p:sp>
            <p:nvSpPr>
              <p:cNvPr id="60" name="Oval 59"/>
              <p:cNvSpPr/>
              <p:nvPr/>
            </p:nvSpPr>
            <p:spPr bwMode="auto">
              <a:xfrm>
                <a:off x="8210572" y="3692562"/>
                <a:ext cx="2209800" cy="1219200"/>
              </a:xfrm>
              <a:prstGeom prst="ellipse">
                <a:avLst/>
              </a:prstGeom>
              <a:solidFill>
                <a:schemeClr val="accent3"/>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61" name="Oval 60"/>
              <p:cNvSpPr/>
              <p:nvPr/>
            </p:nvSpPr>
            <p:spPr bwMode="auto">
              <a:xfrm>
                <a:off x="8210572" y="5041920"/>
                <a:ext cx="2209800" cy="1219200"/>
              </a:xfrm>
              <a:prstGeom prst="ellipse">
                <a:avLst/>
              </a:prstGeom>
              <a:solidFill>
                <a:schemeClr val="accent3"/>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sz="3900" dirty="0" smtClean="0"/>
              </a:p>
            </p:txBody>
          </p:sp>
          <p:sp>
            <p:nvSpPr>
              <p:cNvPr id="62" name="Oval 61"/>
              <p:cNvSpPr/>
              <p:nvPr/>
            </p:nvSpPr>
            <p:spPr bwMode="auto">
              <a:xfrm>
                <a:off x="8210572" y="6413520"/>
                <a:ext cx="2209800" cy="1219200"/>
              </a:xfrm>
              <a:prstGeom prst="ellipse">
                <a:avLst/>
              </a:prstGeom>
              <a:solidFill>
                <a:schemeClr val="accent3"/>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kumimoji="0" lang="en-US" sz="410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63" name="Rectangle 11"/>
              <p:cNvSpPr>
                <a:spLocks/>
              </p:cNvSpPr>
              <p:nvPr/>
            </p:nvSpPr>
            <p:spPr bwMode="auto">
              <a:xfrm>
                <a:off x="7239000" y="2209800"/>
                <a:ext cx="4165600" cy="1270000"/>
              </a:xfrm>
              <a:prstGeom prst="rect">
                <a:avLst/>
              </a:prstGeom>
              <a:noFill/>
              <a:ln w="12700">
                <a:noFill/>
                <a:miter lim="800000"/>
                <a:headEnd/>
                <a:tailEnd/>
              </a:ln>
            </p:spPr>
            <p:txBody>
              <a:bodyPr lIns="0" tIns="0" rIns="52019" bIns="0"/>
              <a:lstStyle/>
              <a:p>
                <a:pPr marL="50800"/>
                <a:r>
                  <a:rPr lang="en-US" dirty="0">
                    <a:solidFill>
                      <a:schemeClr val="tx1"/>
                    </a:solidFill>
                  </a:rPr>
                  <a:t>Target  Words </a:t>
                </a:r>
                <a:endParaRPr lang="en-US" dirty="0" smtClean="0">
                  <a:solidFill>
                    <a:schemeClr val="tx1"/>
                  </a:solidFill>
                </a:endParaRPr>
              </a:p>
              <a:p>
                <a:pPr marL="50800"/>
                <a:r>
                  <a:rPr lang="en-US" sz="5200" dirty="0" smtClean="0">
                    <a:solidFill>
                      <a:schemeClr val="tx1"/>
                    </a:solidFill>
                    <a:latin typeface="cmr10"/>
                  </a:rPr>
                  <a:t>t</a:t>
                </a:r>
                <a:endParaRPr lang="en-US" sz="5200" dirty="0">
                  <a:solidFill>
                    <a:schemeClr val="tx1"/>
                  </a:solidFill>
                  <a:latin typeface="cmr10"/>
                </a:endParaRPr>
              </a:p>
            </p:txBody>
          </p:sp>
        </p:grpSp>
        <p:sp>
          <p:nvSpPr>
            <p:cNvPr id="59" name="Oval 58"/>
            <p:cNvSpPr/>
            <p:nvPr/>
          </p:nvSpPr>
          <p:spPr bwMode="auto">
            <a:xfrm>
              <a:off x="8134396" y="7674030"/>
              <a:ext cx="2209800" cy="1219200"/>
            </a:xfrm>
            <a:prstGeom prst="ellipse">
              <a:avLst/>
            </a:prstGeom>
            <a:solidFill>
              <a:schemeClr val="accent3"/>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grpSp>
      <p:grpSp>
        <p:nvGrpSpPr>
          <p:cNvPr id="6" name="Group 87"/>
          <p:cNvGrpSpPr/>
          <p:nvPr/>
        </p:nvGrpSpPr>
        <p:grpSpPr>
          <a:xfrm>
            <a:off x="4394200" y="2722533"/>
            <a:ext cx="4165600" cy="5488071"/>
            <a:chOff x="4394200" y="2847974"/>
            <a:chExt cx="4165600" cy="5488071"/>
          </a:xfrm>
        </p:grpSpPr>
        <p:sp>
          <p:nvSpPr>
            <p:cNvPr id="33" name="Rectangle 17"/>
            <p:cNvSpPr>
              <a:spLocks/>
            </p:cNvSpPr>
            <p:nvPr/>
          </p:nvSpPr>
          <p:spPr bwMode="auto">
            <a:xfrm>
              <a:off x="4394200" y="2847974"/>
              <a:ext cx="4165600" cy="1270000"/>
            </a:xfrm>
            <a:prstGeom prst="rect">
              <a:avLst/>
            </a:prstGeom>
            <a:noFill/>
            <a:ln w="12700">
              <a:noFill/>
              <a:miter lim="800000"/>
              <a:headEnd/>
              <a:tailEnd/>
            </a:ln>
          </p:spPr>
          <p:txBody>
            <a:bodyPr lIns="0" tIns="0" rIns="52019" bIns="0"/>
            <a:lstStyle/>
            <a:p>
              <a:pPr marL="50800"/>
              <a:r>
                <a:rPr lang="en-US" dirty="0" smtClean="0">
                  <a:solidFill>
                    <a:schemeClr val="tx1"/>
                  </a:solidFill>
                </a:rPr>
                <a:t>Matching</a:t>
              </a:r>
            </a:p>
            <a:p>
              <a:pPr marL="50800"/>
              <a:r>
                <a:rPr lang="en-US" sz="5200" dirty="0" smtClean="0">
                  <a:solidFill>
                    <a:schemeClr val="tx1"/>
                  </a:solidFill>
                  <a:latin typeface="cmr10"/>
                </a:rPr>
                <a:t>m</a:t>
              </a:r>
              <a:endParaRPr lang="en-US" sz="5200" dirty="0">
                <a:solidFill>
                  <a:schemeClr val="tx1"/>
                </a:solidFill>
                <a:latin typeface="cmr10"/>
              </a:endParaRPr>
            </a:p>
          </p:txBody>
        </p:sp>
        <p:grpSp>
          <p:nvGrpSpPr>
            <p:cNvPr id="7" name="Group 86"/>
            <p:cNvGrpSpPr/>
            <p:nvPr/>
          </p:nvGrpSpPr>
          <p:grpSpPr>
            <a:xfrm>
              <a:off x="4713263" y="4246589"/>
              <a:ext cx="3549788" cy="4089456"/>
              <a:chOff x="4713263" y="4246589"/>
              <a:chExt cx="3549788" cy="4089456"/>
            </a:xfrm>
          </p:grpSpPr>
          <p:cxnSp>
            <p:nvCxnSpPr>
              <p:cNvPr id="35" name="Straight Connector 34"/>
              <p:cNvCxnSpPr/>
              <p:nvPr/>
            </p:nvCxnSpPr>
            <p:spPr bwMode="auto">
              <a:xfrm flipV="1">
                <a:off x="4713263" y="4246589"/>
                <a:ext cx="3524364" cy="6316"/>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36" name="Straight Connector 35"/>
              <p:cNvCxnSpPr/>
              <p:nvPr/>
            </p:nvCxnSpPr>
            <p:spPr bwMode="auto">
              <a:xfrm flipV="1">
                <a:off x="4713263" y="5595947"/>
                <a:ext cx="3524364" cy="1381162"/>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37" name="Straight Connector 36"/>
              <p:cNvCxnSpPr>
                <a:endCxn id="59" idx="2"/>
              </p:cNvCxnSpPr>
              <p:nvPr/>
            </p:nvCxnSpPr>
            <p:spPr bwMode="auto">
              <a:xfrm>
                <a:off x="4713263" y="5624505"/>
                <a:ext cx="3549788" cy="2711540"/>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grpSp>
      </p:grpSp>
      <p:sp>
        <p:nvSpPr>
          <p:cNvPr id="23" name="TextBox 22"/>
          <p:cNvSpPr txBox="1"/>
          <p:nvPr/>
        </p:nvSpPr>
        <p:spPr>
          <a:xfrm>
            <a:off x="3143204" y="3736493"/>
            <a:ext cx="1143262" cy="738664"/>
          </a:xfrm>
          <a:prstGeom prst="rect">
            <a:avLst/>
          </a:prstGeom>
          <a:noFill/>
        </p:spPr>
        <p:txBody>
          <a:bodyPr wrap="none" rtlCol="0">
            <a:spAutoFit/>
          </a:bodyPr>
          <a:lstStyle/>
          <a:p>
            <a:r>
              <a:rPr lang="en-US" dirty="0" smtClean="0"/>
              <a:t>state</a:t>
            </a:r>
            <a:endParaRPr lang="en-US" dirty="0"/>
          </a:p>
        </p:txBody>
      </p:sp>
      <p:sp>
        <p:nvSpPr>
          <p:cNvPr id="24" name="TextBox 23"/>
          <p:cNvSpPr txBox="1"/>
          <p:nvPr/>
        </p:nvSpPr>
        <p:spPr>
          <a:xfrm>
            <a:off x="3106691" y="5095878"/>
            <a:ext cx="1239443" cy="738664"/>
          </a:xfrm>
          <a:prstGeom prst="rect">
            <a:avLst/>
          </a:prstGeom>
          <a:noFill/>
        </p:spPr>
        <p:txBody>
          <a:bodyPr wrap="none" rtlCol="0">
            <a:spAutoFit/>
          </a:bodyPr>
          <a:lstStyle/>
          <a:p>
            <a:r>
              <a:rPr lang="en-US" dirty="0" smtClean="0"/>
              <a:t>world</a:t>
            </a:r>
            <a:endParaRPr lang="en-US" dirty="0"/>
          </a:p>
        </p:txBody>
      </p:sp>
      <p:sp>
        <p:nvSpPr>
          <p:cNvPr id="25" name="TextBox 24"/>
          <p:cNvSpPr txBox="1"/>
          <p:nvPr/>
        </p:nvSpPr>
        <p:spPr>
          <a:xfrm>
            <a:off x="3070178" y="6446859"/>
            <a:ext cx="1289135" cy="738664"/>
          </a:xfrm>
          <a:prstGeom prst="rect">
            <a:avLst/>
          </a:prstGeom>
          <a:noFill/>
        </p:spPr>
        <p:txBody>
          <a:bodyPr wrap="none" rtlCol="0">
            <a:spAutoFit/>
          </a:bodyPr>
          <a:lstStyle/>
          <a:p>
            <a:r>
              <a:rPr lang="en-US" dirty="0" smtClean="0"/>
              <a:t>name</a:t>
            </a:r>
            <a:endParaRPr lang="en-US" dirty="0"/>
          </a:p>
        </p:txBody>
      </p:sp>
      <p:sp>
        <p:nvSpPr>
          <p:cNvPr id="26" name="TextBox 25"/>
          <p:cNvSpPr txBox="1"/>
          <p:nvPr/>
        </p:nvSpPr>
        <p:spPr>
          <a:xfrm>
            <a:off x="3033665" y="7797840"/>
            <a:ext cx="1386919" cy="738664"/>
          </a:xfrm>
          <a:prstGeom prst="rect">
            <a:avLst/>
          </a:prstGeom>
          <a:noFill/>
        </p:spPr>
        <p:txBody>
          <a:bodyPr wrap="none" rtlCol="0">
            <a:spAutoFit/>
          </a:bodyPr>
          <a:lstStyle/>
          <a:p>
            <a:r>
              <a:rPr lang="en-US" dirty="0" smtClean="0"/>
              <a:t>nation</a:t>
            </a:r>
            <a:endParaRPr lang="en-US" dirty="0"/>
          </a:p>
        </p:txBody>
      </p:sp>
      <p:sp>
        <p:nvSpPr>
          <p:cNvPr id="27" name="TextBox 26"/>
          <p:cNvSpPr txBox="1"/>
          <p:nvPr/>
        </p:nvSpPr>
        <p:spPr>
          <a:xfrm>
            <a:off x="8547128" y="3728089"/>
            <a:ext cx="1510350" cy="738664"/>
          </a:xfrm>
          <a:prstGeom prst="rect">
            <a:avLst/>
          </a:prstGeom>
          <a:noFill/>
        </p:spPr>
        <p:txBody>
          <a:bodyPr wrap="none" rtlCol="0">
            <a:spAutoFit/>
          </a:bodyPr>
          <a:lstStyle/>
          <a:p>
            <a:r>
              <a:rPr lang="en-US" dirty="0" err="1" smtClean="0"/>
              <a:t>estado</a:t>
            </a:r>
            <a:endParaRPr lang="en-US" dirty="0"/>
          </a:p>
        </p:txBody>
      </p:sp>
      <p:sp>
        <p:nvSpPr>
          <p:cNvPr id="28" name="TextBox 27"/>
          <p:cNvSpPr txBox="1"/>
          <p:nvPr/>
        </p:nvSpPr>
        <p:spPr>
          <a:xfrm>
            <a:off x="8474102" y="5087474"/>
            <a:ext cx="1681871" cy="738664"/>
          </a:xfrm>
          <a:prstGeom prst="rect">
            <a:avLst/>
          </a:prstGeom>
          <a:noFill/>
        </p:spPr>
        <p:txBody>
          <a:bodyPr wrap="none" rtlCol="0">
            <a:spAutoFit/>
          </a:bodyPr>
          <a:lstStyle/>
          <a:p>
            <a:r>
              <a:rPr lang="en-US" dirty="0" err="1" smtClean="0"/>
              <a:t>nombre</a:t>
            </a:r>
            <a:endParaRPr lang="en-US" dirty="0"/>
          </a:p>
        </p:txBody>
      </p:sp>
      <p:sp>
        <p:nvSpPr>
          <p:cNvPr id="29" name="TextBox 28"/>
          <p:cNvSpPr txBox="1"/>
          <p:nvPr/>
        </p:nvSpPr>
        <p:spPr>
          <a:xfrm>
            <a:off x="8547128" y="6438455"/>
            <a:ext cx="1558440" cy="738664"/>
          </a:xfrm>
          <a:prstGeom prst="rect">
            <a:avLst/>
          </a:prstGeom>
          <a:noFill/>
        </p:spPr>
        <p:txBody>
          <a:bodyPr wrap="none" rtlCol="0">
            <a:spAutoFit/>
          </a:bodyPr>
          <a:lstStyle/>
          <a:p>
            <a:r>
              <a:rPr lang="en-US" dirty="0" err="1" smtClean="0"/>
              <a:t>politica</a:t>
            </a:r>
            <a:endParaRPr lang="en-US" dirty="0"/>
          </a:p>
        </p:txBody>
      </p:sp>
      <p:sp>
        <p:nvSpPr>
          <p:cNvPr id="30" name="TextBox 29"/>
          <p:cNvSpPr txBox="1"/>
          <p:nvPr/>
        </p:nvSpPr>
        <p:spPr>
          <a:xfrm>
            <a:off x="8620154" y="7789436"/>
            <a:ext cx="1534395" cy="738664"/>
          </a:xfrm>
          <a:prstGeom prst="rect">
            <a:avLst/>
          </a:prstGeom>
          <a:noFill/>
        </p:spPr>
        <p:txBody>
          <a:bodyPr wrap="none" rtlCol="0">
            <a:spAutoFit/>
          </a:bodyPr>
          <a:lstStyle/>
          <a:p>
            <a:r>
              <a:rPr lang="en-US" dirty="0" err="1" smtClean="0"/>
              <a:t>mundo</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20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20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20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20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20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63"/>
          <p:cNvSpPr>
            <a:spLocks noGrp="1"/>
          </p:cNvSpPr>
          <p:nvPr>
            <p:ph idx="1"/>
          </p:nvPr>
        </p:nvSpPr>
        <p:spPr>
          <a:xfrm>
            <a:off x="477754" y="2722533"/>
            <a:ext cx="12120645" cy="6499314"/>
          </a:xfrm>
        </p:spPr>
        <p:txBody>
          <a:bodyPr/>
          <a:lstStyle/>
          <a:p>
            <a:pPr>
              <a:buNone/>
              <a:defRPr/>
            </a:pPr>
            <a:r>
              <a:rPr lang="en-US" sz="4200" dirty="0" smtClean="0"/>
              <a:t> </a:t>
            </a:r>
            <a:r>
              <a:rPr lang="en-US" sz="4200" b="1" dirty="0" smtClean="0">
                <a:solidFill>
                  <a:schemeClr val="tx1"/>
                </a:solidFill>
              </a:rPr>
              <a:t>E-Step:</a:t>
            </a:r>
            <a:r>
              <a:rPr lang="en-US" sz="4200" dirty="0" smtClean="0"/>
              <a:t> </a:t>
            </a:r>
            <a:r>
              <a:rPr lang="en-US" sz="4200" dirty="0" smtClean="0">
                <a:solidFill>
                  <a:schemeClr val="tx1"/>
                </a:solidFill>
              </a:rPr>
              <a:t>Obtain posterior over matching</a:t>
            </a:r>
          </a:p>
          <a:p>
            <a:pPr>
              <a:buFont typeface="Wingdings" pitchFamily="2" charset="2"/>
              <a:buNone/>
              <a:defRPr/>
            </a:pPr>
            <a:endParaRPr lang="en-US" sz="4200" dirty="0" smtClean="0"/>
          </a:p>
          <a:p>
            <a:pPr>
              <a:buFont typeface="Wingdings" pitchFamily="2" charset="2"/>
              <a:buNone/>
              <a:defRPr/>
            </a:pPr>
            <a:endParaRPr lang="en-US" sz="4200" dirty="0" smtClean="0"/>
          </a:p>
          <a:p>
            <a:pPr>
              <a:buFont typeface="Wingdings" pitchFamily="2" charset="2"/>
              <a:buNone/>
              <a:defRPr/>
            </a:pPr>
            <a:r>
              <a:rPr lang="en-US" sz="4200" dirty="0" smtClean="0"/>
              <a:t> </a:t>
            </a:r>
          </a:p>
          <a:p>
            <a:pPr>
              <a:buFont typeface="Wingdings" pitchFamily="2" charset="2"/>
              <a:buNone/>
              <a:defRPr/>
            </a:pPr>
            <a:r>
              <a:rPr lang="en-US" sz="4200" dirty="0" smtClean="0"/>
              <a:t> </a:t>
            </a:r>
            <a:r>
              <a:rPr lang="en-US" sz="4200" b="1" dirty="0" smtClean="0">
                <a:solidFill>
                  <a:schemeClr val="tx1"/>
                </a:solidFill>
              </a:rPr>
              <a:t>M-Step:</a:t>
            </a:r>
            <a:r>
              <a:rPr lang="en-US" sz="4200" dirty="0" smtClean="0"/>
              <a:t> </a:t>
            </a:r>
            <a:r>
              <a:rPr lang="en-US" sz="4200" dirty="0" smtClean="0">
                <a:solidFill>
                  <a:schemeClr val="tx1"/>
                </a:solidFill>
              </a:rPr>
              <a:t>Maximize CCA Parameters</a:t>
            </a:r>
          </a:p>
          <a:p>
            <a:pPr>
              <a:buFont typeface="Wingdings" pitchFamily="2" charset="2"/>
              <a:buNone/>
              <a:defRPr/>
            </a:pPr>
            <a:endParaRPr lang="en-US" sz="4200" dirty="0" smtClean="0"/>
          </a:p>
          <a:p>
            <a:pPr>
              <a:buFont typeface="Wingdings" pitchFamily="2" charset="2"/>
              <a:buNone/>
              <a:defRPr/>
            </a:pPr>
            <a:endParaRPr lang="en-US" sz="4200" dirty="0" smtClean="0"/>
          </a:p>
          <a:p>
            <a:pPr>
              <a:buFont typeface="Wingdings" pitchFamily="2" charset="2"/>
              <a:buNone/>
              <a:defRPr/>
            </a:pPr>
            <a:r>
              <a:rPr lang="en-US" sz="4200" dirty="0" smtClean="0"/>
              <a:t> </a:t>
            </a:r>
          </a:p>
          <a:p>
            <a:pPr>
              <a:buFont typeface="Wingdings" pitchFamily="2" charset="2"/>
              <a:buNone/>
              <a:defRPr/>
            </a:pPr>
            <a:endParaRPr lang="en-US" sz="4200" dirty="0" smtClean="0"/>
          </a:p>
          <a:p>
            <a:pPr>
              <a:buFont typeface="Wingdings" pitchFamily="2" charset="2"/>
              <a:buNone/>
              <a:defRPr/>
            </a:pPr>
            <a:endParaRPr lang="en-US" sz="4200" dirty="0" smtClean="0"/>
          </a:p>
        </p:txBody>
      </p:sp>
      <p:sp>
        <p:nvSpPr>
          <p:cNvPr id="70659" name="Rectangle 6"/>
          <p:cNvSpPr>
            <a:spLocks noGrp="1" noChangeArrowheads="1"/>
          </p:cNvSpPr>
          <p:nvPr>
            <p:ph type="title"/>
          </p:nvPr>
        </p:nvSpPr>
        <p:spPr>
          <a:xfrm>
            <a:off x="1930400" y="452438"/>
            <a:ext cx="10210800" cy="1300162"/>
          </a:xfrm>
        </p:spPr>
        <p:txBody>
          <a:bodyPr rIns="166396"/>
          <a:lstStyle/>
          <a:p>
            <a:pPr marL="55563" indent="-55563" eaLnBrk="1" hangingPunct="1"/>
            <a:r>
              <a:rPr lang="en-US" dirty="0" smtClean="0"/>
              <a:t>Learning: EM?</a:t>
            </a:r>
          </a:p>
        </p:txBody>
      </p:sp>
      <p:pic>
        <p:nvPicPr>
          <p:cNvPr id="34" name="Picture 33" descr="TP_tmp.png"/>
          <p:cNvPicPr>
            <a:picLocks noChangeAspect="1"/>
          </p:cNvPicPr>
          <p:nvPr>
            <p:custDataLst>
              <p:tags r:id="rId1"/>
            </p:custDataLst>
          </p:nvPr>
        </p:nvPicPr>
        <p:blipFill>
          <a:blip r:embed="rId5" cstate="print"/>
          <a:stretch>
            <a:fillRect/>
          </a:stretch>
        </p:blipFill>
        <p:spPr bwMode="auto">
          <a:xfrm>
            <a:off x="1161184" y="6775476"/>
            <a:ext cx="10630939" cy="1891289"/>
          </a:xfrm>
          <a:prstGeom prst="rect">
            <a:avLst/>
          </a:prstGeom>
          <a:noFill/>
          <a:ln/>
          <a:effectLst/>
        </p:spPr>
      </p:pic>
      <p:grpSp>
        <p:nvGrpSpPr>
          <p:cNvPr id="22" name="Group 11"/>
          <p:cNvGrpSpPr>
            <a:grpSpLocks/>
          </p:cNvGrpSpPr>
          <p:nvPr/>
        </p:nvGrpSpPr>
        <p:grpSpPr bwMode="auto">
          <a:xfrm>
            <a:off x="7302536" y="3890949"/>
            <a:ext cx="1828800" cy="1454150"/>
            <a:chOff x="0" y="0"/>
            <a:chExt cx="1288" cy="1024"/>
          </a:xfrm>
        </p:grpSpPr>
        <p:sp>
          <p:nvSpPr>
            <p:cNvPr id="23" name="Oval 12"/>
            <p:cNvSpPr>
              <a:spLocks/>
            </p:cNvSpPr>
            <p:nvPr/>
          </p:nvSpPr>
          <p:spPr bwMode="auto">
            <a:xfrm>
              <a:off x="0" y="2"/>
              <a:ext cx="290" cy="271"/>
            </a:xfrm>
            <a:prstGeom prst="ellipse">
              <a:avLst/>
            </a:prstGeom>
            <a:noFill/>
            <a:ln w="25400">
              <a:solidFill>
                <a:srgbClr val="004080"/>
              </a:solidFill>
              <a:round/>
              <a:headEnd/>
              <a:tailEnd/>
            </a:ln>
          </p:spPr>
          <p:txBody>
            <a:bodyPr lIns="0" tIns="0" rIns="0" bIns="0"/>
            <a:lstStyle/>
            <a:p>
              <a:endParaRPr lang="en-US"/>
            </a:p>
          </p:txBody>
        </p:sp>
        <p:sp>
          <p:nvSpPr>
            <p:cNvPr id="24" name="Oval 13"/>
            <p:cNvSpPr>
              <a:spLocks/>
            </p:cNvSpPr>
            <p:nvPr/>
          </p:nvSpPr>
          <p:spPr bwMode="auto">
            <a:xfrm>
              <a:off x="6" y="350"/>
              <a:ext cx="290" cy="271"/>
            </a:xfrm>
            <a:prstGeom prst="ellipse">
              <a:avLst/>
            </a:prstGeom>
            <a:noFill/>
            <a:ln w="25400">
              <a:solidFill>
                <a:srgbClr val="004080"/>
              </a:solidFill>
              <a:round/>
              <a:headEnd/>
              <a:tailEnd/>
            </a:ln>
          </p:spPr>
          <p:txBody>
            <a:bodyPr lIns="0" tIns="0" rIns="0" bIns="0"/>
            <a:lstStyle/>
            <a:p>
              <a:endParaRPr lang="en-US"/>
            </a:p>
          </p:txBody>
        </p:sp>
        <p:sp>
          <p:nvSpPr>
            <p:cNvPr id="25" name="Oval 14"/>
            <p:cNvSpPr>
              <a:spLocks/>
            </p:cNvSpPr>
            <p:nvPr/>
          </p:nvSpPr>
          <p:spPr bwMode="auto">
            <a:xfrm>
              <a:off x="0" y="752"/>
              <a:ext cx="290" cy="272"/>
            </a:xfrm>
            <a:prstGeom prst="ellipse">
              <a:avLst/>
            </a:prstGeom>
            <a:noFill/>
            <a:ln w="25400">
              <a:solidFill>
                <a:srgbClr val="004080"/>
              </a:solidFill>
              <a:round/>
              <a:headEnd/>
              <a:tailEnd/>
            </a:ln>
          </p:spPr>
          <p:txBody>
            <a:bodyPr lIns="0" tIns="0" rIns="0" bIns="0"/>
            <a:lstStyle/>
            <a:p>
              <a:endParaRPr lang="en-US"/>
            </a:p>
          </p:txBody>
        </p:sp>
        <p:sp>
          <p:nvSpPr>
            <p:cNvPr id="26" name="Oval 15"/>
            <p:cNvSpPr>
              <a:spLocks/>
            </p:cNvSpPr>
            <p:nvPr/>
          </p:nvSpPr>
          <p:spPr bwMode="auto">
            <a:xfrm>
              <a:off x="997" y="0"/>
              <a:ext cx="291" cy="271"/>
            </a:xfrm>
            <a:prstGeom prst="ellipse">
              <a:avLst/>
            </a:prstGeom>
            <a:noFill/>
            <a:ln w="25400">
              <a:solidFill>
                <a:srgbClr val="800000"/>
              </a:solidFill>
              <a:round/>
              <a:headEnd/>
              <a:tailEnd/>
            </a:ln>
          </p:spPr>
          <p:txBody>
            <a:bodyPr lIns="0" tIns="0" rIns="0" bIns="0"/>
            <a:lstStyle/>
            <a:p>
              <a:endParaRPr lang="en-US"/>
            </a:p>
          </p:txBody>
        </p:sp>
        <p:sp>
          <p:nvSpPr>
            <p:cNvPr id="27" name="Oval 16"/>
            <p:cNvSpPr>
              <a:spLocks/>
            </p:cNvSpPr>
            <p:nvPr/>
          </p:nvSpPr>
          <p:spPr bwMode="auto">
            <a:xfrm>
              <a:off x="991" y="350"/>
              <a:ext cx="290" cy="271"/>
            </a:xfrm>
            <a:prstGeom prst="ellipse">
              <a:avLst/>
            </a:prstGeom>
            <a:noFill/>
            <a:ln w="25400">
              <a:solidFill>
                <a:srgbClr val="800000"/>
              </a:solidFill>
              <a:round/>
              <a:headEnd/>
              <a:tailEnd/>
            </a:ln>
          </p:spPr>
          <p:txBody>
            <a:bodyPr lIns="0" tIns="0" rIns="0" bIns="0"/>
            <a:lstStyle/>
            <a:p>
              <a:endParaRPr lang="en-US"/>
            </a:p>
          </p:txBody>
        </p:sp>
        <p:sp>
          <p:nvSpPr>
            <p:cNvPr id="28" name="Oval 17"/>
            <p:cNvSpPr>
              <a:spLocks/>
            </p:cNvSpPr>
            <p:nvPr/>
          </p:nvSpPr>
          <p:spPr bwMode="auto">
            <a:xfrm>
              <a:off x="991" y="752"/>
              <a:ext cx="290" cy="272"/>
            </a:xfrm>
            <a:prstGeom prst="ellipse">
              <a:avLst/>
            </a:prstGeom>
            <a:noFill/>
            <a:ln w="25400">
              <a:solidFill>
                <a:srgbClr val="800000"/>
              </a:solidFill>
              <a:round/>
              <a:headEnd/>
              <a:tailEnd/>
            </a:ln>
          </p:spPr>
          <p:txBody>
            <a:bodyPr lIns="0" tIns="0" rIns="0" bIns="0"/>
            <a:lstStyle/>
            <a:p>
              <a:endParaRPr lang="en-US"/>
            </a:p>
          </p:txBody>
        </p:sp>
        <p:grpSp>
          <p:nvGrpSpPr>
            <p:cNvPr id="29" name="Group 18"/>
            <p:cNvGrpSpPr>
              <a:grpSpLocks/>
            </p:cNvGrpSpPr>
            <p:nvPr/>
          </p:nvGrpSpPr>
          <p:grpSpPr bwMode="auto">
            <a:xfrm>
              <a:off x="292" y="142"/>
              <a:ext cx="734" cy="653"/>
              <a:chOff x="0" y="0"/>
              <a:chExt cx="734" cy="653"/>
            </a:xfrm>
          </p:grpSpPr>
          <p:sp>
            <p:nvSpPr>
              <p:cNvPr id="31" name="Line 19"/>
              <p:cNvSpPr>
                <a:spLocks noChangeShapeType="1"/>
              </p:cNvSpPr>
              <p:nvPr/>
            </p:nvSpPr>
            <p:spPr bwMode="auto">
              <a:xfrm>
                <a:off x="0" y="0"/>
                <a:ext cx="703" cy="0"/>
              </a:xfrm>
              <a:prstGeom prst="line">
                <a:avLst/>
              </a:prstGeom>
              <a:noFill/>
              <a:ln w="38100">
                <a:solidFill>
                  <a:schemeClr val="tx1"/>
                </a:solidFill>
                <a:prstDash val="dash"/>
                <a:round/>
                <a:headEnd/>
                <a:tailEnd/>
              </a:ln>
            </p:spPr>
            <p:txBody>
              <a:bodyPr/>
              <a:lstStyle/>
              <a:p>
                <a:endParaRPr lang="en-US"/>
              </a:p>
            </p:txBody>
          </p:sp>
          <p:sp>
            <p:nvSpPr>
              <p:cNvPr id="32" name="Line 20"/>
              <p:cNvSpPr>
                <a:spLocks noChangeShapeType="1"/>
              </p:cNvSpPr>
              <p:nvPr/>
            </p:nvSpPr>
            <p:spPr bwMode="auto">
              <a:xfrm rot="10800000" flipH="1">
                <a:off x="0" y="358"/>
                <a:ext cx="734" cy="295"/>
              </a:xfrm>
              <a:prstGeom prst="line">
                <a:avLst/>
              </a:prstGeom>
              <a:noFill/>
              <a:ln w="38100">
                <a:solidFill>
                  <a:schemeClr val="tx1"/>
                </a:solidFill>
                <a:prstDash val="dash"/>
                <a:round/>
                <a:headEnd/>
                <a:tailEnd/>
              </a:ln>
            </p:spPr>
            <p:txBody>
              <a:bodyPr/>
              <a:lstStyle/>
              <a:p>
                <a:endParaRPr lang="en-US"/>
              </a:p>
            </p:txBody>
          </p:sp>
          <p:sp>
            <p:nvSpPr>
              <p:cNvPr id="33" name="Line 21"/>
              <p:cNvSpPr>
                <a:spLocks noChangeShapeType="1"/>
              </p:cNvSpPr>
              <p:nvPr/>
            </p:nvSpPr>
            <p:spPr bwMode="auto">
              <a:xfrm>
                <a:off x="4" y="361"/>
                <a:ext cx="729" cy="277"/>
              </a:xfrm>
              <a:prstGeom prst="line">
                <a:avLst/>
              </a:prstGeom>
              <a:noFill/>
              <a:ln w="38100">
                <a:solidFill>
                  <a:schemeClr val="tx1"/>
                </a:solidFill>
                <a:prstDash val="dash"/>
                <a:round/>
                <a:headEnd/>
                <a:tailEnd/>
              </a:ln>
            </p:spPr>
            <p:txBody>
              <a:bodyPr/>
              <a:lstStyle/>
              <a:p>
                <a:endParaRPr lang="en-US"/>
              </a:p>
            </p:txBody>
          </p:sp>
        </p:grpSp>
      </p:grpSp>
      <p:pic>
        <p:nvPicPr>
          <p:cNvPr id="18" name="Picture 17" descr="TP_tmp.png"/>
          <p:cNvPicPr>
            <a:picLocks noChangeAspect="1"/>
          </p:cNvPicPr>
          <p:nvPr>
            <p:custDataLst>
              <p:tags r:id="rId2"/>
            </p:custDataLst>
          </p:nvPr>
        </p:nvPicPr>
        <p:blipFill>
          <a:blip r:embed="rId6"/>
          <a:stretch>
            <a:fillRect/>
          </a:stretch>
        </p:blipFill>
        <p:spPr bwMode="auto">
          <a:xfrm>
            <a:off x="3559332" y="4329105"/>
            <a:ext cx="2095965" cy="561583"/>
          </a:xfrm>
          <a:prstGeom prst="rect">
            <a:avLst/>
          </a:prstGeom>
          <a:noFill/>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descr="TP_tmp.png"/>
          <p:cNvPicPr>
            <a:picLocks noChangeAspect="1"/>
          </p:cNvPicPr>
          <p:nvPr>
            <p:custDataLst>
              <p:tags r:id="rId1"/>
            </p:custDataLst>
          </p:nvPr>
        </p:nvPicPr>
        <p:blipFill>
          <a:blip r:embed="rId4"/>
          <a:stretch>
            <a:fillRect/>
          </a:stretch>
        </p:blipFill>
        <p:spPr>
          <a:xfrm>
            <a:off x="806372" y="4992946"/>
            <a:ext cx="3700427" cy="796679"/>
          </a:xfrm>
          <a:prstGeom prst="rect">
            <a:avLst/>
          </a:prstGeom>
        </p:spPr>
      </p:pic>
      <p:sp>
        <p:nvSpPr>
          <p:cNvPr id="73730" name="Rectangle 6"/>
          <p:cNvSpPr>
            <a:spLocks noGrp="1" noChangeArrowheads="1"/>
          </p:cNvSpPr>
          <p:nvPr>
            <p:ph type="title"/>
          </p:nvPr>
        </p:nvSpPr>
        <p:spPr>
          <a:xfrm>
            <a:off x="1930400" y="452438"/>
            <a:ext cx="10210800" cy="1300162"/>
          </a:xfrm>
        </p:spPr>
        <p:txBody>
          <a:bodyPr rIns="166396"/>
          <a:lstStyle/>
          <a:p>
            <a:pPr marL="55563" indent="-55563"/>
            <a:r>
              <a:rPr lang="en-US" dirty="0" smtClean="0"/>
              <a:t>Learning: EM?</a:t>
            </a:r>
          </a:p>
        </p:txBody>
      </p:sp>
      <p:grpSp>
        <p:nvGrpSpPr>
          <p:cNvPr id="73732" name="Group 8"/>
          <p:cNvGrpSpPr>
            <a:grpSpLocks/>
          </p:cNvGrpSpPr>
          <p:nvPr/>
        </p:nvGrpSpPr>
        <p:grpSpPr bwMode="auto">
          <a:xfrm>
            <a:off x="6191176" y="2640040"/>
            <a:ext cx="2046287" cy="1625600"/>
            <a:chOff x="0" y="0"/>
            <a:chExt cx="1288" cy="1024"/>
          </a:xfrm>
        </p:grpSpPr>
        <p:sp>
          <p:nvSpPr>
            <p:cNvPr id="73768" name="Oval 9"/>
            <p:cNvSpPr>
              <a:spLocks/>
            </p:cNvSpPr>
            <p:nvPr/>
          </p:nvSpPr>
          <p:spPr bwMode="auto">
            <a:xfrm>
              <a:off x="0" y="2"/>
              <a:ext cx="290" cy="271"/>
            </a:xfrm>
            <a:prstGeom prst="ellipse">
              <a:avLst/>
            </a:prstGeom>
            <a:noFill/>
            <a:ln w="25400">
              <a:solidFill>
                <a:srgbClr val="004080"/>
              </a:solidFill>
              <a:round/>
              <a:headEnd/>
              <a:tailEnd/>
            </a:ln>
          </p:spPr>
          <p:txBody>
            <a:bodyPr lIns="0" tIns="0" rIns="0" bIns="0"/>
            <a:lstStyle/>
            <a:p>
              <a:endParaRPr lang="en-US">
                <a:latin typeface="Times New Roman" pitchFamily="18" charset="0"/>
                <a:cs typeface="Times New Roman" pitchFamily="18" charset="0"/>
              </a:endParaRPr>
            </a:p>
          </p:txBody>
        </p:sp>
        <p:sp>
          <p:nvSpPr>
            <p:cNvPr id="73769" name="Oval 10"/>
            <p:cNvSpPr>
              <a:spLocks/>
            </p:cNvSpPr>
            <p:nvPr/>
          </p:nvSpPr>
          <p:spPr bwMode="auto">
            <a:xfrm>
              <a:off x="6" y="350"/>
              <a:ext cx="290" cy="271"/>
            </a:xfrm>
            <a:prstGeom prst="ellipse">
              <a:avLst/>
            </a:prstGeom>
            <a:noFill/>
            <a:ln w="25400">
              <a:solidFill>
                <a:srgbClr val="004080"/>
              </a:solidFill>
              <a:round/>
              <a:headEnd/>
              <a:tailEnd/>
            </a:ln>
          </p:spPr>
          <p:txBody>
            <a:bodyPr lIns="0" tIns="0" rIns="0" bIns="0"/>
            <a:lstStyle/>
            <a:p>
              <a:endParaRPr lang="en-US">
                <a:latin typeface="Times New Roman" pitchFamily="18" charset="0"/>
                <a:cs typeface="Times New Roman" pitchFamily="18" charset="0"/>
              </a:endParaRPr>
            </a:p>
          </p:txBody>
        </p:sp>
        <p:sp>
          <p:nvSpPr>
            <p:cNvPr id="73770" name="Oval 11"/>
            <p:cNvSpPr>
              <a:spLocks/>
            </p:cNvSpPr>
            <p:nvPr/>
          </p:nvSpPr>
          <p:spPr bwMode="auto">
            <a:xfrm>
              <a:off x="0" y="752"/>
              <a:ext cx="290" cy="272"/>
            </a:xfrm>
            <a:prstGeom prst="ellipse">
              <a:avLst/>
            </a:prstGeom>
            <a:noFill/>
            <a:ln w="25400">
              <a:solidFill>
                <a:srgbClr val="004080"/>
              </a:solidFill>
              <a:round/>
              <a:headEnd/>
              <a:tailEnd/>
            </a:ln>
          </p:spPr>
          <p:txBody>
            <a:bodyPr lIns="0" tIns="0" rIns="0" bIns="0"/>
            <a:lstStyle/>
            <a:p>
              <a:endParaRPr lang="en-US">
                <a:latin typeface="Times New Roman" pitchFamily="18" charset="0"/>
                <a:cs typeface="Times New Roman" pitchFamily="18" charset="0"/>
              </a:endParaRPr>
            </a:p>
          </p:txBody>
        </p:sp>
        <p:sp>
          <p:nvSpPr>
            <p:cNvPr id="73771" name="Oval 12"/>
            <p:cNvSpPr>
              <a:spLocks/>
            </p:cNvSpPr>
            <p:nvPr/>
          </p:nvSpPr>
          <p:spPr bwMode="auto">
            <a:xfrm>
              <a:off x="997" y="0"/>
              <a:ext cx="291" cy="271"/>
            </a:xfrm>
            <a:prstGeom prst="ellipse">
              <a:avLst/>
            </a:prstGeom>
            <a:noFill/>
            <a:ln w="25400">
              <a:solidFill>
                <a:srgbClr val="800000"/>
              </a:solidFill>
              <a:round/>
              <a:headEnd/>
              <a:tailEnd/>
            </a:ln>
          </p:spPr>
          <p:txBody>
            <a:bodyPr lIns="0" tIns="0" rIns="0" bIns="0"/>
            <a:lstStyle/>
            <a:p>
              <a:endParaRPr lang="en-US">
                <a:latin typeface="Times New Roman" pitchFamily="18" charset="0"/>
                <a:cs typeface="Times New Roman" pitchFamily="18" charset="0"/>
              </a:endParaRPr>
            </a:p>
          </p:txBody>
        </p:sp>
        <p:sp>
          <p:nvSpPr>
            <p:cNvPr id="73772" name="Oval 13"/>
            <p:cNvSpPr>
              <a:spLocks/>
            </p:cNvSpPr>
            <p:nvPr/>
          </p:nvSpPr>
          <p:spPr bwMode="auto">
            <a:xfrm>
              <a:off x="991" y="350"/>
              <a:ext cx="290" cy="271"/>
            </a:xfrm>
            <a:prstGeom prst="ellipse">
              <a:avLst/>
            </a:prstGeom>
            <a:noFill/>
            <a:ln w="25400">
              <a:solidFill>
                <a:srgbClr val="800000"/>
              </a:solidFill>
              <a:round/>
              <a:headEnd/>
              <a:tailEnd/>
            </a:ln>
          </p:spPr>
          <p:txBody>
            <a:bodyPr lIns="0" tIns="0" rIns="0" bIns="0"/>
            <a:lstStyle/>
            <a:p>
              <a:endParaRPr lang="en-US">
                <a:latin typeface="Times New Roman" pitchFamily="18" charset="0"/>
                <a:cs typeface="Times New Roman" pitchFamily="18" charset="0"/>
              </a:endParaRPr>
            </a:p>
          </p:txBody>
        </p:sp>
        <p:sp>
          <p:nvSpPr>
            <p:cNvPr id="73773" name="Oval 14"/>
            <p:cNvSpPr>
              <a:spLocks/>
            </p:cNvSpPr>
            <p:nvPr/>
          </p:nvSpPr>
          <p:spPr bwMode="auto">
            <a:xfrm>
              <a:off x="991" y="752"/>
              <a:ext cx="290" cy="272"/>
            </a:xfrm>
            <a:prstGeom prst="ellipse">
              <a:avLst/>
            </a:prstGeom>
            <a:noFill/>
            <a:ln w="25400">
              <a:solidFill>
                <a:srgbClr val="800000"/>
              </a:solidFill>
              <a:round/>
              <a:headEnd/>
              <a:tailEnd/>
            </a:ln>
          </p:spPr>
          <p:txBody>
            <a:bodyPr lIns="0" tIns="0" rIns="0" bIns="0"/>
            <a:lstStyle/>
            <a:p>
              <a:endParaRPr lang="en-US">
                <a:latin typeface="Times New Roman" pitchFamily="18" charset="0"/>
                <a:cs typeface="Times New Roman" pitchFamily="18" charset="0"/>
              </a:endParaRPr>
            </a:p>
          </p:txBody>
        </p:sp>
        <p:grpSp>
          <p:nvGrpSpPr>
            <p:cNvPr id="73774" name="Group 15"/>
            <p:cNvGrpSpPr>
              <a:grpSpLocks/>
            </p:cNvGrpSpPr>
            <p:nvPr/>
          </p:nvGrpSpPr>
          <p:grpSpPr bwMode="auto">
            <a:xfrm>
              <a:off x="292" y="142"/>
              <a:ext cx="703" cy="742"/>
              <a:chOff x="0" y="0"/>
              <a:chExt cx="703" cy="741"/>
            </a:xfrm>
          </p:grpSpPr>
          <p:sp>
            <p:nvSpPr>
              <p:cNvPr id="73775" name="Line 16"/>
              <p:cNvSpPr>
                <a:spLocks noChangeShapeType="1"/>
              </p:cNvSpPr>
              <p:nvPr/>
            </p:nvSpPr>
            <p:spPr bwMode="auto">
              <a:xfrm>
                <a:off x="0" y="0"/>
                <a:ext cx="703" cy="0"/>
              </a:xfrm>
              <a:prstGeom prst="line">
                <a:avLst/>
              </a:prstGeom>
              <a:noFill/>
              <a:ln w="38100">
                <a:solidFill>
                  <a:schemeClr val="tx1"/>
                </a:solidFill>
                <a:prstDash val="dash"/>
                <a:round/>
                <a:headEnd/>
                <a:tailEnd/>
              </a:ln>
            </p:spPr>
            <p:txBody>
              <a:bodyPr/>
              <a:lstStyle/>
              <a:p>
                <a:endParaRPr lang="en-US"/>
              </a:p>
            </p:txBody>
          </p:sp>
          <p:sp>
            <p:nvSpPr>
              <p:cNvPr id="73776" name="Line 17"/>
              <p:cNvSpPr>
                <a:spLocks noChangeShapeType="1"/>
              </p:cNvSpPr>
              <p:nvPr/>
            </p:nvSpPr>
            <p:spPr bwMode="auto">
              <a:xfrm rot="10800000" flipH="1">
                <a:off x="0" y="358"/>
                <a:ext cx="734" cy="295"/>
              </a:xfrm>
              <a:prstGeom prst="line">
                <a:avLst/>
              </a:prstGeom>
              <a:noFill/>
              <a:ln w="38100">
                <a:solidFill>
                  <a:schemeClr val="tx1"/>
                </a:solidFill>
                <a:prstDash val="dash"/>
                <a:round/>
                <a:headEnd/>
                <a:tailEnd/>
              </a:ln>
            </p:spPr>
            <p:txBody>
              <a:bodyPr/>
              <a:lstStyle/>
              <a:p>
                <a:endParaRPr lang="en-US"/>
              </a:p>
            </p:txBody>
          </p:sp>
          <p:sp>
            <p:nvSpPr>
              <p:cNvPr id="73777" name="Line 18"/>
              <p:cNvSpPr>
                <a:spLocks noChangeShapeType="1"/>
              </p:cNvSpPr>
              <p:nvPr/>
            </p:nvSpPr>
            <p:spPr bwMode="auto">
              <a:xfrm>
                <a:off x="4" y="361"/>
                <a:ext cx="729" cy="277"/>
              </a:xfrm>
              <a:prstGeom prst="line">
                <a:avLst/>
              </a:prstGeom>
              <a:noFill/>
              <a:ln w="38100">
                <a:solidFill>
                  <a:schemeClr val="tx1"/>
                </a:solidFill>
                <a:prstDash val="dash"/>
                <a:round/>
                <a:headEnd/>
                <a:tailEnd/>
              </a:ln>
            </p:spPr>
            <p:txBody>
              <a:bodyPr/>
              <a:lstStyle/>
              <a:p>
                <a:endParaRPr lang="en-US"/>
              </a:p>
            </p:txBody>
          </p:sp>
        </p:grpSp>
      </p:grpSp>
      <p:sp>
        <p:nvSpPr>
          <p:cNvPr id="73733" name="Oval 19"/>
          <p:cNvSpPr>
            <a:spLocks/>
          </p:cNvSpPr>
          <p:nvPr/>
        </p:nvSpPr>
        <p:spPr bwMode="auto">
          <a:xfrm>
            <a:off x="9418563" y="2681315"/>
            <a:ext cx="460375" cy="430212"/>
          </a:xfrm>
          <a:prstGeom prst="ellipse">
            <a:avLst/>
          </a:prstGeom>
          <a:noFill/>
          <a:ln w="25400">
            <a:solidFill>
              <a:srgbClr val="004080"/>
            </a:solidFill>
            <a:round/>
            <a:headEnd/>
            <a:tailEnd/>
          </a:ln>
        </p:spPr>
        <p:txBody>
          <a:bodyPr lIns="0" tIns="0" rIns="0" bIns="0"/>
          <a:lstStyle/>
          <a:p>
            <a:endParaRPr lang="en-US">
              <a:latin typeface="Times New Roman" pitchFamily="18" charset="0"/>
              <a:cs typeface="Times New Roman" pitchFamily="18" charset="0"/>
            </a:endParaRPr>
          </a:p>
        </p:txBody>
      </p:sp>
      <p:sp>
        <p:nvSpPr>
          <p:cNvPr id="73734" name="Oval 20"/>
          <p:cNvSpPr>
            <a:spLocks/>
          </p:cNvSpPr>
          <p:nvPr/>
        </p:nvSpPr>
        <p:spPr bwMode="auto">
          <a:xfrm>
            <a:off x="9428088" y="3233765"/>
            <a:ext cx="460375" cy="430212"/>
          </a:xfrm>
          <a:prstGeom prst="ellipse">
            <a:avLst/>
          </a:prstGeom>
          <a:noFill/>
          <a:ln w="25400">
            <a:solidFill>
              <a:srgbClr val="004080"/>
            </a:solidFill>
            <a:round/>
            <a:headEnd/>
            <a:tailEnd/>
          </a:ln>
        </p:spPr>
        <p:txBody>
          <a:bodyPr lIns="0" tIns="0" rIns="0" bIns="0"/>
          <a:lstStyle/>
          <a:p>
            <a:endParaRPr lang="en-US">
              <a:latin typeface="Times New Roman" pitchFamily="18" charset="0"/>
              <a:cs typeface="Times New Roman" pitchFamily="18" charset="0"/>
            </a:endParaRPr>
          </a:p>
        </p:txBody>
      </p:sp>
      <p:sp>
        <p:nvSpPr>
          <p:cNvPr id="73735" name="Oval 21"/>
          <p:cNvSpPr>
            <a:spLocks/>
          </p:cNvSpPr>
          <p:nvPr/>
        </p:nvSpPr>
        <p:spPr bwMode="auto">
          <a:xfrm>
            <a:off x="9418563" y="3871940"/>
            <a:ext cx="460375" cy="431800"/>
          </a:xfrm>
          <a:prstGeom prst="ellipse">
            <a:avLst/>
          </a:prstGeom>
          <a:noFill/>
          <a:ln w="25400">
            <a:solidFill>
              <a:srgbClr val="004080"/>
            </a:solidFill>
            <a:round/>
            <a:headEnd/>
            <a:tailEnd/>
          </a:ln>
        </p:spPr>
        <p:txBody>
          <a:bodyPr lIns="0" tIns="0" rIns="0" bIns="0"/>
          <a:lstStyle/>
          <a:p>
            <a:endParaRPr lang="en-US">
              <a:latin typeface="Times New Roman" pitchFamily="18" charset="0"/>
              <a:cs typeface="Times New Roman" pitchFamily="18" charset="0"/>
            </a:endParaRPr>
          </a:p>
        </p:txBody>
      </p:sp>
      <p:sp>
        <p:nvSpPr>
          <p:cNvPr id="73736" name="Oval 22"/>
          <p:cNvSpPr>
            <a:spLocks/>
          </p:cNvSpPr>
          <p:nvPr/>
        </p:nvSpPr>
        <p:spPr bwMode="auto">
          <a:xfrm>
            <a:off x="11001301" y="2678140"/>
            <a:ext cx="461962" cy="430212"/>
          </a:xfrm>
          <a:prstGeom prst="ellipse">
            <a:avLst/>
          </a:prstGeom>
          <a:noFill/>
          <a:ln w="25400">
            <a:solidFill>
              <a:srgbClr val="800000"/>
            </a:solidFill>
            <a:round/>
            <a:headEnd/>
            <a:tailEnd/>
          </a:ln>
        </p:spPr>
        <p:txBody>
          <a:bodyPr lIns="0" tIns="0" rIns="0" bIns="0"/>
          <a:lstStyle/>
          <a:p>
            <a:endParaRPr lang="en-US">
              <a:latin typeface="Times New Roman" pitchFamily="18" charset="0"/>
              <a:cs typeface="Times New Roman" pitchFamily="18" charset="0"/>
            </a:endParaRPr>
          </a:p>
        </p:txBody>
      </p:sp>
      <p:sp>
        <p:nvSpPr>
          <p:cNvPr id="73737" name="Oval 23"/>
          <p:cNvSpPr>
            <a:spLocks/>
          </p:cNvSpPr>
          <p:nvPr/>
        </p:nvSpPr>
        <p:spPr bwMode="auto">
          <a:xfrm>
            <a:off x="10991776" y="3233765"/>
            <a:ext cx="461962" cy="430212"/>
          </a:xfrm>
          <a:prstGeom prst="ellipse">
            <a:avLst/>
          </a:prstGeom>
          <a:noFill/>
          <a:ln w="25400">
            <a:solidFill>
              <a:srgbClr val="800000"/>
            </a:solidFill>
            <a:round/>
            <a:headEnd/>
            <a:tailEnd/>
          </a:ln>
        </p:spPr>
        <p:txBody>
          <a:bodyPr lIns="0" tIns="0" rIns="0" bIns="0"/>
          <a:lstStyle/>
          <a:p>
            <a:endParaRPr lang="en-US">
              <a:latin typeface="Times New Roman" pitchFamily="18" charset="0"/>
              <a:cs typeface="Times New Roman" pitchFamily="18" charset="0"/>
            </a:endParaRPr>
          </a:p>
        </p:txBody>
      </p:sp>
      <p:sp>
        <p:nvSpPr>
          <p:cNvPr id="73738" name="Oval 24"/>
          <p:cNvSpPr>
            <a:spLocks/>
          </p:cNvSpPr>
          <p:nvPr/>
        </p:nvSpPr>
        <p:spPr bwMode="auto">
          <a:xfrm>
            <a:off x="10991776" y="3871940"/>
            <a:ext cx="461962" cy="431800"/>
          </a:xfrm>
          <a:prstGeom prst="ellipse">
            <a:avLst/>
          </a:prstGeom>
          <a:noFill/>
          <a:ln w="25400">
            <a:solidFill>
              <a:srgbClr val="800000"/>
            </a:solidFill>
            <a:round/>
            <a:headEnd/>
            <a:tailEnd/>
          </a:ln>
        </p:spPr>
        <p:txBody>
          <a:bodyPr lIns="0" tIns="0" rIns="0" bIns="0"/>
          <a:lstStyle/>
          <a:p>
            <a:endParaRPr lang="en-US">
              <a:latin typeface="Times New Roman" pitchFamily="18" charset="0"/>
              <a:cs typeface="Times New Roman" pitchFamily="18" charset="0"/>
            </a:endParaRPr>
          </a:p>
        </p:txBody>
      </p:sp>
      <p:sp>
        <p:nvSpPr>
          <p:cNvPr id="73739" name="Line 25"/>
          <p:cNvSpPr>
            <a:spLocks noChangeShapeType="1"/>
          </p:cNvSpPr>
          <p:nvPr/>
        </p:nvSpPr>
        <p:spPr bwMode="auto">
          <a:xfrm>
            <a:off x="9882113" y="2903565"/>
            <a:ext cx="1116013" cy="0"/>
          </a:xfrm>
          <a:prstGeom prst="line">
            <a:avLst/>
          </a:prstGeom>
          <a:noFill/>
          <a:ln w="38100">
            <a:solidFill>
              <a:schemeClr val="tx1"/>
            </a:solidFill>
            <a:prstDash val="dash"/>
            <a:round/>
            <a:headEnd/>
            <a:tailEnd/>
          </a:ln>
        </p:spPr>
        <p:txBody>
          <a:bodyPr/>
          <a:lstStyle/>
          <a:p>
            <a:endParaRPr lang="en-US"/>
          </a:p>
        </p:txBody>
      </p:sp>
      <p:sp>
        <p:nvSpPr>
          <p:cNvPr id="73740" name="Line 26"/>
          <p:cNvSpPr>
            <a:spLocks noChangeShapeType="1"/>
          </p:cNvSpPr>
          <p:nvPr/>
        </p:nvSpPr>
        <p:spPr bwMode="auto">
          <a:xfrm>
            <a:off x="9888463" y="3435377"/>
            <a:ext cx="1087438" cy="125413"/>
          </a:xfrm>
          <a:prstGeom prst="line">
            <a:avLst/>
          </a:prstGeom>
          <a:noFill/>
          <a:ln w="38100">
            <a:solidFill>
              <a:schemeClr val="tx1"/>
            </a:solidFill>
            <a:prstDash val="dash"/>
            <a:round/>
            <a:headEnd/>
            <a:tailEnd/>
          </a:ln>
        </p:spPr>
        <p:txBody>
          <a:bodyPr/>
          <a:lstStyle/>
          <a:p>
            <a:endParaRPr lang="en-US"/>
          </a:p>
        </p:txBody>
      </p:sp>
      <p:sp>
        <p:nvSpPr>
          <p:cNvPr id="73741" name="Line 27"/>
          <p:cNvSpPr>
            <a:spLocks noChangeShapeType="1"/>
          </p:cNvSpPr>
          <p:nvPr/>
        </p:nvSpPr>
        <p:spPr bwMode="auto">
          <a:xfrm rot="10800000" flipH="1">
            <a:off x="9901163" y="4114827"/>
            <a:ext cx="1116013" cy="139700"/>
          </a:xfrm>
          <a:prstGeom prst="line">
            <a:avLst/>
          </a:prstGeom>
          <a:noFill/>
          <a:ln w="38100">
            <a:solidFill>
              <a:schemeClr val="tx1"/>
            </a:solidFill>
            <a:prstDash val="dash"/>
            <a:round/>
            <a:headEnd/>
            <a:tailEnd/>
          </a:ln>
        </p:spPr>
        <p:txBody>
          <a:bodyPr/>
          <a:lstStyle/>
          <a:p>
            <a:endParaRPr lang="en-US"/>
          </a:p>
        </p:txBody>
      </p:sp>
      <p:sp>
        <p:nvSpPr>
          <p:cNvPr id="73742" name="Oval 28"/>
          <p:cNvSpPr>
            <a:spLocks/>
          </p:cNvSpPr>
          <p:nvPr/>
        </p:nvSpPr>
        <p:spPr bwMode="auto">
          <a:xfrm>
            <a:off x="9405863" y="5710283"/>
            <a:ext cx="460375" cy="430213"/>
          </a:xfrm>
          <a:prstGeom prst="ellipse">
            <a:avLst/>
          </a:prstGeom>
          <a:noFill/>
          <a:ln w="25400">
            <a:solidFill>
              <a:srgbClr val="004080"/>
            </a:solidFill>
            <a:round/>
            <a:headEnd/>
            <a:tailEnd/>
          </a:ln>
        </p:spPr>
        <p:txBody>
          <a:bodyPr lIns="0" tIns="0" rIns="0" bIns="0"/>
          <a:lstStyle/>
          <a:p>
            <a:endParaRPr lang="en-US">
              <a:latin typeface="Times New Roman" pitchFamily="18" charset="0"/>
              <a:cs typeface="Times New Roman" pitchFamily="18" charset="0"/>
            </a:endParaRPr>
          </a:p>
        </p:txBody>
      </p:sp>
      <p:sp>
        <p:nvSpPr>
          <p:cNvPr id="73743" name="Oval 29"/>
          <p:cNvSpPr>
            <a:spLocks/>
          </p:cNvSpPr>
          <p:nvPr/>
        </p:nvSpPr>
        <p:spPr bwMode="auto">
          <a:xfrm>
            <a:off x="9415388" y="6262733"/>
            <a:ext cx="460375" cy="430213"/>
          </a:xfrm>
          <a:prstGeom prst="ellipse">
            <a:avLst/>
          </a:prstGeom>
          <a:noFill/>
          <a:ln w="25400">
            <a:solidFill>
              <a:srgbClr val="004080"/>
            </a:solidFill>
            <a:round/>
            <a:headEnd/>
            <a:tailEnd/>
          </a:ln>
        </p:spPr>
        <p:txBody>
          <a:bodyPr lIns="0" tIns="0" rIns="0" bIns="0"/>
          <a:lstStyle/>
          <a:p>
            <a:endParaRPr lang="en-US">
              <a:latin typeface="Times New Roman" pitchFamily="18" charset="0"/>
              <a:cs typeface="Times New Roman" pitchFamily="18" charset="0"/>
            </a:endParaRPr>
          </a:p>
        </p:txBody>
      </p:sp>
      <p:sp>
        <p:nvSpPr>
          <p:cNvPr id="73744" name="Oval 30"/>
          <p:cNvSpPr>
            <a:spLocks/>
          </p:cNvSpPr>
          <p:nvPr/>
        </p:nvSpPr>
        <p:spPr bwMode="auto">
          <a:xfrm>
            <a:off x="9405863" y="6900908"/>
            <a:ext cx="460375" cy="431800"/>
          </a:xfrm>
          <a:prstGeom prst="ellipse">
            <a:avLst/>
          </a:prstGeom>
          <a:noFill/>
          <a:ln w="25400">
            <a:solidFill>
              <a:srgbClr val="004080"/>
            </a:solidFill>
            <a:round/>
            <a:headEnd/>
            <a:tailEnd/>
          </a:ln>
        </p:spPr>
        <p:txBody>
          <a:bodyPr lIns="0" tIns="0" rIns="0" bIns="0"/>
          <a:lstStyle/>
          <a:p>
            <a:endParaRPr lang="en-US">
              <a:latin typeface="Times New Roman" pitchFamily="18" charset="0"/>
              <a:cs typeface="Times New Roman" pitchFamily="18" charset="0"/>
            </a:endParaRPr>
          </a:p>
        </p:txBody>
      </p:sp>
      <p:sp>
        <p:nvSpPr>
          <p:cNvPr id="73745" name="Oval 31"/>
          <p:cNvSpPr>
            <a:spLocks/>
          </p:cNvSpPr>
          <p:nvPr/>
        </p:nvSpPr>
        <p:spPr bwMode="auto">
          <a:xfrm>
            <a:off x="10988601" y="5707108"/>
            <a:ext cx="461962" cy="430213"/>
          </a:xfrm>
          <a:prstGeom prst="ellipse">
            <a:avLst/>
          </a:prstGeom>
          <a:noFill/>
          <a:ln w="25400">
            <a:solidFill>
              <a:srgbClr val="800000"/>
            </a:solidFill>
            <a:round/>
            <a:headEnd/>
            <a:tailEnd/>
          </a:ln>
        </p:spPr>
        <p:txBody>
          <a:bodyPr lIns="0" tIns="0" rIns="0" bIns="0"/>
          <a:lstStyle/>
          <a:p>
            <a:endParaRPr lang="en-US">
              <a:latin typeface="Times New Roman" pitchFamily="18" charset="0"/>
              <a:cs typeface="Times New Roman" pitchFamily="18" charset="0"/>
            </a:endParaRPr>
          </a:p>
        </p:txBody>
      </p:sp>
      <p:sp>
        <p:nvSpPr>
          <p:cNvPr id="73746" name="Oval 32"/>
          <p:cNvSpPr>
            <a:spLocks/>
          </p:cNvSpPr>
          <p:nvPr/>
        </p:nvSpPr>
        <p:spPr bwMode="auto">
          <a:xfrm>
            <a:off x="10979076" y="6262733"/>
            <a:ext cx="461962" cy="430213"/>
          </a:xfrm>
          <a:prstGeom prst="ellipse">
            <a:avLst/>
          </a:prstGeom>
          <a:noFill/>
          <a:ln w="25400">
            <a:solidFill>
              <a:srgbClr val="800000"/>
            </a:solidFill>
            <a:round/>
            <a:headEnd/>
            <a:tailEnd/>
          </a:ln>
        </p:spPr>
        <p:txBody>
          <a:bodyPr lIns="0" tIns="0" rIns="0" bIns="0"/>
          <a:lstStyle/>
          <a:p>
            <a:endParaRPr lang="en-US">
              <a:latin typeface="Times New Roman" pitchFamily="18" charset="0"/>
              <a:cs typeface="Times New Roman" pitchFamily="18" charset="0"/>
            </a:endParaRPr>
          </a:p>
        </p:txBody>
      </p:sp>
      <p:sp>
        <p:nvSpPr>
          <p:cNvPr id="73747" name="Oval 33"/>
          <p:cNvSpPr>
            <a:spLocks/>
          </p:cNvSpPr>
          <p:nvPr/>
        </p:nvSpPr>
        <p:spPr bwMode="auto">
          <a:xfrm>
            <a:off x="10979076" y="6900908"/>
            <a:ext cx="461962" cy="431800"/>
          </a:xfrm>
          <a:prstGeom prst="ellipse">
            <a:avLst/>
          </a:prstGeom>
          <a:noFill/>
          <a:ln w="25400">
            <a:solidFill>
              <a:srgbClr val="800000"/>
            </a:solidFill>
            <a:round/>
            <a:headEnd/>
            <a:tailEnd/>
          </a:ln>
        </p:spPr>
        <p:txBody>
          <a:bodyPr lIns="0" tIns="0" rIns="0" bIns="0"/>
          <a:lstStyle/>
          <a:p>
            <a:endParaRPr lang="en-US">
              <a:latin typeface="Times New Roman" pitchFamily="18" charset="0"/>
              <a:cs typeface="Times New Roman" pitchFamily="18" charset="0"/>
            </a:endParaRPr>
          </a:p>
        </p:txBody>
      </p:sp>
      <p:sp>
        <p:nvSpPr>
          <p:cNvPr id="73748" name="Line 34"/>
          <p:cNvSpPr>
            <a:spLocks noChangeShapeType="1"/>
          </p:cNvSpPr>
          <p:nvPr/>
        </p:nvSpPr>
        <p:spPr bwMode="auto">
          <a:xfrm>
            <a:off x="9869413" y="5932533"/>
            <a:ext cx="1123950" cy="1184275"/>
          </a:xfrm>
          <a:prstGeom prst="line">
            <a:avLst/>
          </a:prstGeom>
          <a:noFill/>
          <a:ln w="38100">
            <a:solidFill>
              <a:schemeClr val="tx1"/>
            </a:solidFill>
            <a:prstDash val="dash"/>
            <a:round/>
            <a:headEnd/>
            <a:tailEnd/>
          </a:ln>
        </p:spPr>
        <p:txBody>
          <a:bodyPr/>
          <a:lstStyle/>
          <a:p>
            <a:endParaRPr lang="en-US"/>
          </a:p>
        </p:txBody>
      </p:sp>
      <p:sp>
        <p:nvSpPr>
          <p:cNvPr id="73749" name="Line 35"/>
          <p:cNvSpPr>
            <a:spLocks noChangeShapeType="1"/>
          </p:cNvSpPr>
          <p:nvPr/>
        </p:nvSpPr>
        <p:spPr bwMode="auto">
          <a:xfrm>
            <a:off x="9875763" y="6464346"/>
            <a:ext cx="1087438" cy="125412"/>
          </a:xfrm>
          <a:prstGeom prst="line">
            <a:avLst/>
          </a:prstGeom>
          <a:noFill/>
          <a:ln w="38100">
            <a:solidFill>
              <a:schemeClr val="tx1"/>
            </a:solidFill>
            <a:prstDash val="dash"/>
            <a:round/>
            <a:headEnd/>
            <a:tailEnd/>
          </a:ln>
        </p:spPr>
        <p:txBody>
          <a:bodyPr/>
          <a:lstStyle/>
          <a:p>
            <a:endParaRPr lang="en-US"/>
          </a:p>
        </p:txBody>
      </p:sp>
      <p:sp>
        <p:nvSpPr>
          <p:cNvPr id="73750" name="Line 36"/>
          <p:cNvSpPr>
            <a:spLocks noChangeShapeType="1"/>
          </p:cNvSpPr>
          <p:nvPr/>
        </p:nvSpPr>
        <p:spPr bwMode="auto">
          <a:xfrm rot="10800000" flipH="1">
            <a:off x="9850363" y="5897608"/>
            <a:ext cx="977900" cy="1306513"/>
          </a:xfrm>
          <a:prstGeom prst="line">
            <a:avLst/>
          </a:prstGeom>
          <a:noFill/>
          <a:ln w="38100">
            <a:solidFill>
              <a:schemeClr val="tx1"/>
            </a:solidFill>
            <a:prstDash val="dash"/>
            <a:round/>
            <a:headEnd/>
            <a:tailEnd/>
          </a:ln>
        </p:spPr>
        <p:txBody>
          <a:bodyPr/>
          <a:lstStyle/>
          <a:p>
            <a:endParaRPr lang="en-US"/>
          </a:p>
        </p:txBody>
      </p:sp>
      <p:sp>
        <p:nvSpPr>
          <p:cNvPr id="73751" name="Oval 37"/>
          <p:cNvSpPr>
            <a:spLocks/>
          </p:cNvSpPr>
          <p:nvPr/>
        </p:nvSpPr>
        <p:spPr bwMode="auto">
          <a:xfrm>
            <a:off x="6254676" y="5722983"/>
            <a:ext cx="460375" cy="430213"/>
          </a:xfrm>
          <a:prstGeom prst="ellipse">
            <a:avLst/>
          </a:prstGeom>
          <a:noFill/>
          <a:ln w="25400">
            <a:solidFill>
              <a:srgbClr val="004080"/>
            </a:solidFill>
            <a:round/>
            <a:headEnd/>
            <a:tailEnd/>
          </a:ln>
        </p:spPr>
        <p:txBody>
          <a:bodyPr lIns="0" tIns="0" rIns="0" bIns="0"/>
          <a:lstStyle/>
          <a:p>
            <a:endParaRPr lang="en-US">
              <a:latin typeface="Times New Roman" pitchFamily="18" charset="0"/>
              <a:cs typeface="Times New Roman" pitchFamily="18" charset="0"/>
            </a:endParaRPr>
          </a:p>
        </p:txBody>
      </p:sp>
      <p:sp>
        <p:nvSpPr>
          <p:cNvPr id="73752" name="Oval 38"/>
          <p:cNvSpPr>
            <a:spLocks/>
          </p:cNvSpPr>
          <p:nvPr/>
        </p:nvSpPr>
        <p:spPr bwMode="auto">
          <a:xfrm>
            <a:off x="6278488" y="6316708"/>
            <a:ext cx="460375" cy="430213"/>
          </a:xfrm>
          <a:prstGeom prst="ellipse">
            <a:avLst/>
          </a:prstGeom>
          <a:noFill/>
          <a:ln w="25400">
            <a:solidFill>
              <a:srgbClr val="004080"/>
            </a:solidFill>
            <a:round/>
            <a:headEnd/>
            <a:tailEnd/>
          </a:ln>
        </p:spPr>
        <p:txBody>
          <a:bodyPr lIns="0" tIns="0" rIns="0" bIns="0"/>
          <a:lstStyle/>
          <a:p>
            <a:endParaRPr lang="en-US">
              <a:latin typeface="Times New Roman" pitchFamily="18" charset="0"/>
              <a:cs typeface="Times New Roman" pitchFamily="18" charset="0"/>
            </a:endParaRPr>
          </a:p>
        </p:txBody>
      </p:sp>
      <p:sp>
        <p:nvSpPr>
          <p:cNvPr id="73753" name="Oval 39"/>
          <p:cNvSpPr>
            <a:spLocks/>
          </p:cNvSpPr>
          <p:nvPr/>
        </p:nvSpPr>
        <p:spPr bwMode="auto">
          <a:xfrm>
            <a:off x="6254676" y="6913608"/>
            <a:ext cx="460375" cy="431800"/>
          </a:xfrm>
          <a:prstGeom prst="ellipse">
            <a:avLst/>
          </a:prstGeom>
          <a:noFill/>
          <a:ln w="25400">
            <a:solidFill>
              <a:srgbClr val="004080"/>
            </a:solidFill>
            <a:round/>
            <a:headEnd/>
            <a:tailEnd/>
          </a:ln>
        </p:spPr>
        <p:txBody>
          <a:bodyPr lIns="0" tIns="0" rIns="0" bIns="0"/>
          <a:lstStyle/>
          <a:p>
            <a:endParaRPr lang="en-US">
              <a:latin typeface="Times New Roman" pitchFamily="18" charset="0"/>
              <a:cs typeface="Times New Roman" pitchFamily="18" charset="0"/>
            </a:endParaRPr>
          </a:p>
        </p:txBody>
      </p:sp>
      <p:sp>
        <p:nvSpPr>
          <p:cNvPr id="73754" name="Oval 40"/>
          <p:cNvSpPr>
            <a:spLocks/>
          </p:cNvSpPr>
          <p:nvPr/>
        </p:nvSpPr>
        <p:spPr bwMode="auto">
          <a:xfrm>
            <a:off x="7837413" y="5719808"/>
            <a:ext cx="463550" cy="430213"/>
          </a:xfrm>
          <a:prstGeom prst="ellipse">
            <a:avLst/>
          </a:prstGeom>
          <a:noFill/>
          <a:ln w="25400">
            <a:solidFill>
              <a:srgbClr val="800000"/>
            </a:solidFill>
            <a:round/>
            <a:headEnd/>
            <a:tailEnd/>
          </a:ln>
        </p:spPr>
        <p:txBody>
          <a:bodyPr lIns="0" tIns="0" rIns="0" bIns="0"/>
          <a:lstStyle/>
          <a:p>
            <a:endParaRPr lang="en-US">
              <a:latin typeface="Times New Roman" pitchFamily="18" charset="0"/>
              <a:cs typeface="Times New Roman" pitchFamily="18" charset="0"/>
            </a:endParaRPr>
          </a:p>
        </p:txBody>
      </p:sp>
      <p:sp>
        <p:nvSpPr>
          <p:cNvPr id="73755" name="Oval 41"/>
          <p:cNvSpPr>
            <a:spLocks/>
          </p:cNvSpPr>
          <p:nvPr/>
        </p:nvSpPr>
        <p:spPr bwMode="auto">
          <a:xfrm>
            <a:off x="7827888" y="6343696"/>
            <a:ext cx="463550" cy="430212"/>
          </a:xfrm>
          <a:prstGeom prst="ellipse">
            <a:avLst/>
          </a:prstGeom>
          <a:noFill/>
          <a:ln w="25400">
            <a:solidFill>
              <a:srgbClr val="800000"/>
            </a:solidFill>
            <a:round/>
            <a:headEnd/>
            <a:tailEnd/>
          </a:ln>
        </p:spPr>
        <p:txBody>
          <a:bodyPr lIns="0" tIns="0" rIns="0" bIns="0"/>
          <a:lstStyle/>
          <a:p>
            <a:endParaRPr lang="en-US">
              <a:latin typeface="Times New Roman" pitchFamily="18" charset="0"/>
              <a:cs typeface="Times New Roman" pitchFamily="18" charset="0"/>
            </a:endParaRPr>
          </a:p>
        </p:txBody>
      </p:sp>
      <p:sp>
        <p:nvSpPr>
          <p:cNvPr id="73756" name="Oval 42"/>
          <p:cNvSpPr>
            <a:spLocks/>
          </p:cNvSpPr>
          <p:nvPr/>
        </p:nvSpPr>
        <p:spPr bwMode="auto">
          <a:xfrm>
            <a:off x="7827888" y="6913608"/>
            <a:ext cx="463550" cy="431800"/>
          </a:xfrm>
          <a:prstGeom prst="ellipse">
            <a:avLst/>
          </a:prstGeom>
          <a:noFill/>
          <a:ln w="25400">
            <a:solidFill>
              <a:srgbClr val="800000"/>
            </a:solidFill>
            <a:round/>
            <a:headEnd/>
            <a:tailEnd/>
          </a:ln>
        </p:spPr>
        <p:txBody>
          <a:bodyPr lIns="0" tIns="0" rIns="0" bIns="0"/>
          <a:lstStyle/>
          <a:p>
            <a:endParaRPr lang="en-US">
              <a:latin typeface="Times New Roman" pitchFamily="18" charset="0"/>
              <a:cs typeface="Times New Roman" pitchFamily="18" charset="0"/>
            </a:endParaRPr>
          </a:p>
        </p:txBody>
      </p:sp>
      <p:sp>
        <p:nvSpPr>
          <p:cNvPr id="73757" name="Line 43"/>
          <p:cNvSpPr>
            <a:spLocks noChangeShapeType="1"/>
          </p:cNvSpPr>
          <p:nvPr/>
        </p:nvSpPr>
        <p:spPr bwMode="auto">
          <a:xfrm>
            <a:off x="6775376" y="5910308"/>
            <a:ext cx="1066800" cy="571500"/>
          </a:xfrm>
          <a:prstGeom prst="line">
            <a:avLst/>
          </a:prstGeom>
          <a:noFill/>
          <a:ln w="38100">
            <a:solidFill>
              <a:schemeClr val="tx1"/>
            </a:solidFill>
            <a:prstDash val="dash"/>
            <a:round/>
            <a:headEnd/>
            <a:tailEnd/>
          </a:ln>
        </p:spPr>
        <p:txBody>
          <a:bodyPr/>
          <a:lstStyle/>
          <a:p>
            <a:endParaRPr lang="en-US"/>
          </a:p>
        </p:txBody>
      </p:sp>
      <p:sp>
        <p:nvSpPr>
          <p:cNvPr id="73758" name="Line 44"/>
          <p:cNvSpPr>
            <a:spLocks noChangeShapeType="1"/>
          </p:cNvSpPr>
          <p:nvPr/>
        </p:nvSpPr>
        <p:spPr bwMode="auto">
          <a:xfrm rot="10800000" flipH="1">
            <a:off x="6737276" y="5829346"/>
            <a:ext cx="1154112" cy="525462"/>
          </a:xfrm>
          <a:prstGeom prst="line">
            <a:avLst/>
          </a:prstGeom>
          <a:noFill/>
          <a:ln w="38100">
            <a:solidFill>
              <a:schemeClr val="tx1"/>
            </a:solidFill>
            <a:prstDash val="dash"/>
            <a:round/>
            <a:headEnd/>
            <a:tailEnd/>
          </a:ln>
        </p:spPr>
        <p:txBody>
          <a:bodyPr/>
          <a:lstStyle/>
          <a:p>
            <a:endParaRPr lang="en-US"/>
          </a:p>
        </p:txBody>
      </p:sp>
      <p:sp>
        <p:nvSpPr>
          <p:cNvPr id="73759" name="Line 45"/>
          <p:cNvSpPr>
            <a:spLocks noChangeShapeType="1"/>
          </p:cNvSpPr>
          <p:nvPr/>
        </p:nvSpPr>
        <p:spPr bwMode="auto">
          <a:xfrm rot="10800000" flipH="1">
            <a:off x="6724576" y="7116808"/>
            <a:ext cx="1104900" cy="101600"/>
          </a:xfrm>
          <a:prstGeom prst="line">
            <a:avLst/>
          </a:prstGeom>
          <a:noFill/>
          <a:ln w="38100">
            <a:solidFill>
              <a:schemeClr val="tx1"/>
            </a:solidFill>
            <a:prstDash val="dash"/>
            <a:round/>
            <a:headEnd/>
            <a:tailEnd/>
          </a:ln>
        </p:spPr>
        <p:txBody>
          <a:bodyPr/>
          <a:lstStyle/>
          <a:p>
            <a:endParaRPr lang="en-US"/>
          </a:p>
        </p:txBody>
      </p:sp>
      <p:sp>
        <p:nvSpPr>
          <p:cNvPr id="73760" name="Rectangle 48"/>
          <p:cNvSpPr>
            <a:spLocks/>
          </p:cNvSpPr>
          <p:nvPr/>
        </p:nvSpPr>
        <p:spPr bwMode="auto">
          <a:xfrm>
            <a:off x="6837288" y="4214840"/>
            <a:ext cx="776288" cy="646112"/>
          </a:xfrm>
          <a:prstGeom prst="rect">
            <a:avLst/>
          </a:prstGeom>
          <a:noFill/>
          <a:ln w="12700">
            <a:noFill/>
            <a:miter lim="800000"/>
            <a:headEnd/>
            <a:tailEnd/>
          </a:ln>
        </p:spPr>
        <p:txBody>
          <a:bodyPr wrap="none" lIns="0" tIns="0" rIns="52019" bIns="0">
            <a:spAutoFit/>
          </a:bodyPr>
          <a:lstStyle/>
          <a:p>
            <a:pPr marL="50800"/>
            <a:r>
              <a:rPr lang="en-US">
                <a:solidFill>
                  <a:schemeClr val="tx1"/>
                </a:solidFill>
                <a:latin typeface="Times New Roman" pitchFamily="18" charset="0"/>
                <a:ea typeface="Gill Sans"/>
                <a:cs typeface="Gill Sans"/>
              </a:rPr>
              <a:t>0.2</a:t>
            </a:r>
          </a:p>
        </p:txBody>
      </p:sp>
      <p:sp>
        <p:nvSpPr>
          <p:cNvPr id="73761" name="Rectangle 49"/>
          <p:cNvSpPr>
            <a:spLocks/>
          </p:cNvSpPr>
          <p:nvPr/>
        </p:nvSpPr>
        <p:spPr bwMode="auto">
          <a:xfrm>
            <a:off x="6761088" y="7485108"/>
            <a:ext cx="1046163" cy="646113"/>
          </a:xfrm>
          <a:prstGeom prst="rect">
            <a:avLst/>
          </a:prstGeom>
          <a:noFill/>
          <a:ln w="12700">
            <a:noFill/>
            <a:miter lim="800000"/>
            <a:headEnd/>
            <a:tailEnd/>
          </a:ln>
        </p:spPr>
        <p:txBody>
          <a:bodyPr wrap="none" lIns="0" tIns="0" rIns="52019" bIns="0">
            <a:spAutoFit/>
          </a:bodyPr>
          <a:lstStyle/>
          <a:p>
            <a:pPr marL="50800"/>
            <a:r>
              <a:rPr lang="en-US">
                <a:solidFill>
                  <a:schemeClr val="tx1"/>
                </a:solidFill>
                <a:latin typeface="Times New Roman" pitchFamily="18" charset="0"/>
                <a:ea typeface="Gill Sans"/>
                <a:cs typeface="Gill Sans"/>
              </a:rPr>
              <a:t>0.15</a:t>
            </a:r>
          </a:p>
        </p:txBody>
      </p:sp>
      <p:sp>
        <p:nvSpPr>
          <p:cNvPr id="73762" name="Rectangle 50"/>
          <p:cNvSpPr>
            <a:spLocks/>
          </p:cNvSpPr>
          <p:nvPr/>
        </p:nvSpPr>
        <p:spPr bwMode="auto">
          <a:xfrm>
            <a:off x="9924976" y="4291040"/>
            <a:ext cx="1046162" cy="646112"/>
          </a:xfrm>
          <a:prstGeom prst="rect">
            <a:avLst/>
          </a:prstGeom>
          <a:noFill/>
          <a:ln w="12700">
            <a:noFill/>
            <a:miter lim="800000"/>
            <a:headEnd/>
            <a:tailEnd/>
          </a:ln>
        </p:spPr>
        <p:txBody>
          <a:bodyPr wrap="none" lIns="0" tIns="0" rIns="52019" bIns="0">
            <a:spAutoFit/>
          </a:bodyPr>
          <a:lstStyle/>
          <a:p>
            <a:pPr marL="50800"/>
            <a:r>
              <a:rPr lang="en-US">
                <a:solidFill>
                  <a:schemeClr val="tx1"/>
                </a:solidFill>
                <a:latin typeface="Times New Roman" pitchFamily="18" charset="0"/>
                <a:ea typeface="Gill Sans"/>
                <a:cs typeface="Gill Sans"/>
              </a:rPr>
              <a:t>0.30</a:t>
            </a:r>
          </a:p>
        </p:txBody>
      </p:sp>
      <p:sp>
        <p:nvSpPr>
          <p:cNvPr id="73763" name="Rectangle 51"/>
          <p:cNvSpPr>
            <a:spLocks/>
          </p:cNvSpPr>
          <p:nvPr/>
        </p:nvSpPr>
        <p:spPr bwMode="auto">
          <a:xfrm>
            <a:off x="9912276" y="7485108"/>
            <a:ext cx="1046162" cy="646113"/>
          </a:xfrm>
          <a:prstGeom prst="rect">
            <a:avLst/>
          </a:prstGeom>
          <a:noFill/>
          <a:ln w="12700">
            <a:noFill/>
            <a:miter lim="800000"/>
            <a:headEnd/>
            <a:tailEnd/>
          </a:ln>
        </p:spPr>
        <p:txBody>
          <a:bodyPr wrap="none" lIns="0" tIns="0" rIns="52019" bIns="0">
            <a:spAutoFit/>
          </a:bodyPr>
          <a:lstStyle/>
          <a:p>
            <a:pPr marL="50800"/>
            <a:r>
              <a:rPr lang="en-US">
                <a:solidFill>
                  <a:schemeClr val="tx1"/>
                </a:solidFill>
                <a:latin typeface="Times New Roman" pitchFamily="18" charset="0"/>
                <a:ea typeface="Gill Sans"/>
                <a:cs typeface="Gill Sans"/>
              </a:rPr>
              <a:t>0.10</a:t>
            </a:r>
          </a:p>
        </p:txBody>
      </p:sp>
      <p:sp>
        <p:nvSpPr>
          <p:cNvPr id="73764" name="Rectangle 52"/>
          <p:cNvSpPr>
            <a:spLocks/>
          </p:cNvSpPr>
          <p:nvPr/>
        </p:nvSpPr>
        <p:spPr bwMode="auto">
          <a:xfrm>
            <a:off x="9924976" y="4291040"/>
            <a:ext cx="1046162" cy="646112"/>
          </a:xfrm>
          <a:prstGeom prst="rect">
            <a:avLst/>
          </a:prstGeom>
          <a:noFill/>
          <a:ln w="12700">
            <a:noFill/>
            <a:miter lim="800000"/>
            <a:headEnd/>
            <a:tailEnd/>
          </a:ln>
        </p:spPr>
        <p:txBody>
          <a:bodyPr wrap="none" lIns="0" tIns="0" rIns="52019" bIns="0">
            <a:spAutoFit/>
          </a:bodyPr>
          <a:lstStyle/>
          <a:p>
            <a:pPr marL="50800"/>
            <a:r>
              <a:rPr lang="en-US">
                <a:solidFill>
                  <a:schemeClr val="tx1"/>
                </a:solidFill>
                <a:latin typeface="Times New Roman" pitchFamily="18" charset="0"/>
                <a:ea typeface="Gill Sans"/>
                <a:cs typeface="Gill Sans"/>
              </a:rPr>
              <a:t>0.30</a:t>
            </a:r>
          </a:p>
        </p:txBody>
      </p:sp>
      <p:sp>
        <p:nvSpPr>
          <p:cNvPr id="73765" name="Rectangle 53"/>
          <p:cNvSpPr>
            <a:spLocks/>
          </p:cNvSpPr>
          <p:nvPr/>
        </p:nvSpPr>
        <p:spPr bwMode="auto">
          <a:xfrm>
            <a:off x="4354438" y="2660696"/>
            <a:ext cx="103188" cy="4708525"/>
          </a:xfrm>
          <a:prstGeom prst="rect">
            <a:avLst/>
          </a:prstGeom>
          <a:noFill/>
          <a:ln w="12700">
            <a:noFill/>
            <a:miter lim="800000"/>
            <a:headEnd/>
            <a:tailEnd/>
          </a:ln>
        </p:spPr>
        <p:txBody>
          <a:bodyPr wrap="none" lIns="0" tIns="0" rIns="52019" bIns="0">
            <a:spAutoFit/>
          </a:bodyPr>
          <a:lstStyle/>
          <a:p>
            <a:pPr marL="50800"/>
            <a:endParaRPr lang="en-US" sz="30600">
              <a:solidFill>
                <a:schemeClr val="tx1"/>
              </a:solidFill>
              <a:latin typeface="Times New Roman" pitchFamily="18" charset="0"/>
              <a:ea typeface="Gill Sans"/>
              <a:cs typeface="Gill Sans"/>
            </a:endParaRPr>
          </a:p>
        </p:txBody>
      </p:sp>
      <p:sp>
        <p:nvSpPr>
          <p:cNvPr id="73767" name="Left Brace 62"/>
          <p:cNvSpPr>
            <a:spLocks/>
          </p:cNvSpPr>
          <p:nvPr/>
        </p:nvSpPr>
        <p:spPr bwMode="auto">
          <a:xfrm>
            <a:off x="4986263" y="2520996"/>
            <a:ext cx="609600" cy="5715000"/>
          </a:xfrm>
          <a:prstGeom prst="leftBrace">
            <a:avLst>
              <a:gd name="adj1" fmla="val 8333"/>
              <a:gd name="adj2" fmla="val 50000"/>
            </a:avLst>
          </a:prstGeom>
          <a:noFill/>
          <a:ln w="38100" algn="ctr">
            <a:solidFill>
              <a:srgbClr val="000000"/>
            </a:solidFill>
            <a:round/>
            <a:headEnd/>
            <a:tailEnd/>
          </a:ln>
        </p:spPr>
        <p:txBody>
          <a:bodyPr/>
          <a:lstStyle/>
          <a:p>
            <a:endParaRPr lang="en-US"/>
          </a:p>
        </p:txBody>
      </p:sp>
      <p:sp>
        <p:nvSpPr>
          <p:cNvPr id="50" name="TextBox 49"/>
          <p:cNvSpPr txBox="1"/>
          <p:nvPr/>
        </p:nvSpPr>
        <p:spPr>
          <a:xfrm rot="16200000">
            <a:off x="8801055" y="4357744"/>
            <a:ext cx="2443298" cy="1862048"/>
          </a:xfrm>
          <a:prstGeom prst="rect">
            <a:avLst/>
          </a:prstGeom>
          <a:noFill/>
        </p:spPr>
        <p:txBody>
          <a:bodyPr wrap="square" rtlCol="0">
            <a:spAutoFit/>
          </a:bodyPr>
          <a:lstStyle/>
          <a:p>
            <a:r>
              <a:rPr lang="en-US" sz="11500" dirty="0" smtClean="0"/>
              <a:t>..</a:t>
            </a:r>
            <a:endParaRPr lang="en-US" sz="4000" dirty="0"/>
          </a:p>
        </p:txBody>
      </p:sp>
      <p:sp>
        <p:nvSpPr>
          <p:cNvPr id="51" name="TextBox 50"/>
          <p:cNvSpPr txBox="1"/>
          <p:nvPr/>
        </p:nvSpPr>
        <p:spPr>
          <a:xfrm rot="16200000">
            <a:off x="5472664" y="4245132"/>
            <a:ext cx="2443298" cy="1862048"/>
          </a:xfrm>
          <a:prstGeom prst="rect">
            <a:avLst/>
          </a:prstGeom>
          <a:noFill/>
        </p:spPr>
        <p:txBody>
          <a:bodyPr wrap="square" rtlCol="0">
            <a:spAutoFit/>
          </a:bodyPr>
          <a:lstStyle/>
          <a:p>
            <a:r>
              <a:rPr lang="en-US" sz="11500" dirty="0" smtClean="0"/>
              <a:t>..</a:t>
            </a:r>
            <a:endParaRPr lang="en-US" sz="4000" dirty="0"/>
          </a:p>
        </p:txBody>
      </p:sp>
      <p:sp>
        <p:nvSpPr>
          <p:cNvPr id="52" name="Rectangle 51"/>
          <p:cNvSpPr/>
          <p:nvPr/>
        </p:nvSpPr>
        <p:spPr bwMode="auto">
          <a:xfrm>
            <a:off x="1682684" y="3817923"/>
            <a:ext cx="9639432" cy="2081241"/>
          </a:xfrm>
          <a:prstGeom prst="rect">
            <a:avLst/>
          </a:prstGeom>
          <a:blipFill dpi="0" rotWithShape="0">
            <a:blip r:embed="rId5"/>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4000" dirty="0" smtClean="0">
                <a:solidFill>
                  <a:schemeClr val="bg1"/>
                </a:solidFill>
              </a:rPr>
              <a:t>Getting expectations over </a:t>
            </a:r>
            <a:r>
              <a:rPr lang="en-US" sz="4000" dirty="0" err="1" smtClean="0">
                <a:solidFill>
                  <a:schemeClr val="bg1"/>
                </a:solidFill>
              </a:rPr>
              <a:t>matchings</a:t>
            </a:r>
            <a:r>
              <a:rPr lang="en-US" sz="4000" dirty="0" smtClean="0">
                <a:solidFill>
                  <a:schemeClr val="bg1"/>
                </a:solidFill>
              </a:rPr>
              <a:t> </a:t>
            </a:r>
            <a:endParaRPr lang="en-US" sz="4000" dirty="0" smtClean="0">
              <a:solidFill>
                <a:schemeClr val="bg1"/>
              </a:solidFill>
            </a:endParaRPr>
          </a:p>
          <a:p>
            <a:r>
              <a:rPr lang="en-US" sz="4000" dirty="0" smtClean="0">
                <a:solidFill>
                  <a:schemeClr val="bg1"/>
                </a:solidFill>
              </a:rPr>
              <a:t>is </a:t>
            </a:r>
            <a:r>
              <a:rPr lang="en-US" sz="4000" dirty="0" smtClean="0">
                <a:solidFill>
                  <a:schemeClr val="bg1"/>
                </a:solidFill>
              </a:rPr>
              <a:t>#</a:t>
            </a:r>
            <a:r>
              <a:rPr lang="en-US" sz="4000" dirty="0" smtClean="0">
                <a:solidFill>
                  <a:schemeClr val="bg1"/>
                </a:solidFill>
              </a:rPr>
              <a:t>P-hard! See </a:t>
            </a:r>
            <a:r>
              <a:rPr lang="en-US" sz="4000" dirty="0" smtClean="0">
                <a:solidFill>
                  <a:schemeClr val="bg1"/>
                </a:solidFill>
              </a:rPr>
              <a:t>John </a:t>
            </a:r>
            <a:r>
              <a:rPr lang="en-US" sz="4000" dirty="0" err="1" smtClean="0">
                <a:solidFill>
                  <a:schemeClr val="bg1"/>
                </a:solidFill>
              </a:rPr>
              <a:t>DeNero’s</a:t>
            </a:r>
            <a:r>
              <a:rPr lang="en-US" sz="4000" dirty="0" smtClean="0">
                <a:solidFill>
                  <a:schemeClr val="bg1"/>
                </a:solidFill>
              </a:rPr>
              <a:t> paper</a:t>
            </a:r>
            <a:endParaRPr lang="en-US" sz="4000" dirty="0" smtClean="0">
              <a:solidFill>
                <a:schemeClr val="bg1"/>
              </a:solidFill>
            </a:endParaRPr>
          </a:p>
          <a:p>
            <a:r>
              <a:rPr lang="en-US" sz="4000" dirty="0" smtClean="0">
                <a:solidFill>
                  <a:schemeClr val="bg1"/>
                </a:solidFill>
              </a:rPr>
              <a:t>“The Complexity of Phrase Alignment Problems” </a:t>
            </a:r>
            <a:endParaRPr kumimoji="0" lang="en-US" sz="4000" b="0" i="0" u="none" strike="noStrike" cap="none" normalizeH="0" baseline="0" dirty="0" smtClean="0">
              <a:ln>
                <a:noFill/>
              </a:ln>
              <a:solidFill>
                <a:schemeClr val="bg1"/>
              </a:solidFill>
              <a:effectLst/>
              <a:latin typeface="Arial Narrow" pitchFamily="34" charset="0"/>
              <a:ea typeface="ヒラギノ角ゴ Pro W3" pitchFamily="-80" charset="-128"/>
              <a:sym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p:cNvSpPr>
          <p:nvPr/>
        </p:nvSpPr>
        <p:spPr bwMode="auto">
          <a:xfrm>
            <a:off x="301625" y="2514600"/>
            <a:ext cx="12382500" cy="5105400"/>
          </a:xfrm>
          <a:prstGeom prst="rect">
            <a:avLst/>
          </a:prstGeom>
          <a:noFill/>
          <a:ln w="12700">
            <a:noFill/>
            <a:miter lim="800000"/>
            <a:headEnd type="none" w="med" len="med"/>
            <a:tailEnd type="none" w="med" len="med"/>
          </a:ln>
        </p:spPr>
        <p:txBody>
          <a:bodyPr lIns="0" tIns="0" rIns="52019" bIns="0"/>
          <a:lstStyle/>
          <a:p>
            <a:pPr marL="393700" lvl="1" algn="l">
              <a:defRPr/>
            </a:pPr>
            <a:r>
              <a:rPr lang="en-US" sz="4900" b="1" dirty="0" smtClean="0">
                <a:solidFill>
                  <a:schemeClr val="tx1"/>
                </a:solidFill>
                <a:latin typeface="+mj-lt"/>
                <a:ea typeface="Gill Sans" charset="0"/>
                <a:cs typeface="Gill Sans" charset="0"/>
              </a:rPr>
              <a:t>Hard E-Step: </a:t>
            </a:r>
            <a:r>
              <a:rPr lang="en-US" sz="4900" dirty="0" smtClean="0">
                <a:solidFill>
                  <a:schemeClr val="tx1"/>
                </a:solidFill>
                <a:latin typeface="+mj-lt"/>
                <a:ea typeface="Gill Sans" charset="0"/>
                <a:cs typeface="Gill Sans" charset="0"/>
              </a:rPr>
              <a:t>Find</a:t>
            </a:r>
            <a:r>
              <a:rPr lang="en-US" sz="4900" b="1" dirty="0" smtClean="0">
                <a:solidFill>
                  <a:schemeClr val="tx1"/>
                </a:solidFill>
                <a:latin typeface="+mj-lt"/>
                <a:ea typeface="Gill Sans" charset="0"/>
                <a:cs typeface="Gill Sans" charset="0"/>
              </a:rPr>
              <a:t> </a:t>
            </a:r>
            <a:r>
              <a:rPr lang="en-US" sz="4900" dirty="0" smtClean="0">
                <a:solidFill>
                  <a:schemeClr val="tx1"/>
                </a:solidFill>
                <a:latin typeface="+mj-lt"/>
                <a:ea typeface="Gill Sans" charset="0"/>
                <a:cs typeface="Gill Sans" charset="0"/>
              </a:rPr>
              <a:t>bipartite </a:t>
            </a:r>
            <a:r>
              <a:rPr lang="en-US" sz="4900" dirty="0" smtClean="0">
                <a:solidFill>
                  <a:schemeClr val="tx1"/>
                </a:solidFill>
                <a:latin typeface="+mj-lt"/>
                <a:ea typeface="Gill Sans" charset="0"/>
                <a:cs typeface="Gill Sans" charset="0"/>
              </a:rPr>
              <a:t>matching</a:t>
            </a:r>
          </a:p>
          <a:p>
            <a:pPr marL="393700" lvl="1" algn="l">
              <a:defRPr/>
            </a:pPr>
            <a:endParaRPr lang="en-US" sz="4900" b="1" dirty="0" smtClean="0">
              <a:solidFill>
                <a:schemeClr val="tx1"/>
              </a:solidFill>
              <a:latin typeface="+mj-lt"/>
              <a:ea typeface="Gill Sans" charset="0"/>
              <a:cs typeface="Gill Sans" charset="0"/>
            </a:endParaRPr>
          </a:p>
          <a:p>
            <a:pPr marL="393700" lvl="1" algn="l">
              <a:defRPr/>
            </a:pPr>
            <a:endParaRPr lang="en-US" sz="4900" b="1" dirty="0" smtClean="0">
              <a:solidFill>
                <a:schemeClr val="tx1"/>
              </a:solidFill>
              <a:latin typeface="+mj-lt"/>
              <a:ea typeface="Gill Sans" charset="0"/>
              <a:cs typeface="Gill Sans" charset="0"/>
            </a:endParaRPr>
          </a:p>
          <a:p>
            <a:pPr marL="393700" lvl="1" algn="l">
              <a:defRPr/>
            </a:pPr>
            <a:endParaRPr lang="en-US" sz="4900" dirty="0" smtClean="0">
              <a:solidFill>
                <a:schemeClr val="tx1"/>
              </a:solidFill>
              <a:latin typeface="+mj-lt"/>
              <a:ea typeface="Gill Sans" charset="0"/>
              <a:cs typeface="Gill Sans" charset="0"/>
            </a:endParaRPr>
          </a:p>
          <a:p>
            <a:pPr marL="393700" lvl="1" algn="l">
              <a:defRPr/>
            </a:pPr>
            <a:r>
              <a:rPr lang="en-US" sz="4900" b="1" dirty="0" smtClean="0">
                <a:solidFill>
                  <a:schemeClr val="tx1"/>
                </a:solidFill>
                <a:latin typeface="+mj-lt"/>
                <a:ea typeface="Gill Sans" charset="0"/>
                <a:cs typeface="Gill Sans" charset="0"/>
              </a:rPr>
              <a:t>M-Step: </a:t>
            </a:r>
            <a:r>
              <a:rPr lang="en-US" sz="4900" dirty="0" smtClean="0">
                <a:solidFill>
                  <a:schemeClr val="tx1"/>
                </a:solidFill>
                <a:latin typeface="+mj-lt"/>
                <a:ea typeface="Gill Sans" charset="0"/>
                <a:cs typeface="Gill Sans" charset="0"/>
              </a:rPr>
              <a:t>Solve CCA</a:t>
            </a:r>
            <a:endParaRPr lang="en-US" sz="4900" dirty="0" smtClean="0">
              <a:solidFill>
                <a:schemeClr val="tx1"/>
              </a:solidFill>
              <a:latin typeface="+mj-lt"/>
              <a:ea typeface="Gill Sans" charset="0"/>
              <a:cs typeface="Gill Sans" charset="0"/>
            </a:endParaRPr>
          </a:p>
          <a:p>
            <a:pPr marL="393700" lvl="1" algn="l">
              <a:defRPr/>
            </a:pPr>
            <a:endParaRPr lang="en-US" sz="4900" b="1" u="sng" dirty="0" smtClean="0">
              <a:solidFill>
                <a:schemeClr val="tx1"/>
              </a:solidFill>
              <a:latin typeface="+mj-lt"/>
              <a:ea typeface="Gill Sans" charset="0"/>
              <a:cs typeface="Gill Sans" charset="0"/>
            </a:endParaRPr>
          </a:p>
          <a:p>
            <a:pPr marL="393700" lvl="1" algn="l">
              <a:defRPr/>
            </a:pPr>
            <a:endParaRPr lang="en-US" sz="4900" b="1" dirty="0" smtClean="0">
              <a:solidFill>
                <a:schemeClr val="accent1"/>
              </a:solidFill>
              <a:ea typeface="Gill Sans" charset="0"/>
              <a:cs typeface="Gill Sans" charset="0"/>
            </a:endParaRPr>
          </a:p>
          <a:p>
            <a:pPr marL="393700" lvl="1" algn="l">
              <a:defRPr/>
            </a:pPr>
            <a:endParaRPr lang="en-US" sz="4900" dirty="0">
              <a:solidFill>
                <a:srgbClr val="0000FF"/>
              </a:solidFill>
              <a:latin typeface="+mj-lt"/>
              <a:ea typeface="Gill Sans" charset="0"/>
              <a:cs typeface="Gill Sans" charset="0"/>
            </a:endParaRPr>
          </a:p>
          <a:p>
            <a:pPr marL="50800" algn="l">
              <a:defRPr/>
            </a:pPr>
            <a:endParaRPr lang="en-US" sz="4900" dirty="0">
              <a:solidFill>
                <a:srgbClr val="0000FF"/>
              </a:solidFill>
              <a:latin typeface="+mj-lt"/>
              <a:ea typeface="Gill Sans" charset="0"/>
              <a:cs typeface="Gill Sans" charset="0"/>
            </a:endParaRPr>
          </a:p>
        </p:txBody>
      </p:sp>
      <p:sp>
        <p:nvSpPr>
          <p:cNvPr id="74755" name="Rectangle 10"/>
          <p:cNvSpPr>
            <a:spLocks noGrp="1" noChangeArrowheads="1"/>
          </p:cNvSpPr>
          <p:nvPr>
            <p:ph type="title"/>
          </p:nvPr>
        </p:nvSpPr>
        <p:spPr>
          <a:xfrm>
            <a:off x="1930400" y="452438"/>
            <a:ext cx="10210800" cy="1300162"/>
          </a:xfrm>
        </p:spPr>
        <p:txBody>
          <a:bodyPr rIns="166396"/>
          <a:lstStyle/>
          <a:p>
            <a:pPr marL="55563" indent="-55563"/>
            <a:r>
              <a:rPr lang="en-US" dirty="0" smtClean="0"/>
              <a:t>Inference: Hard EM</a:t>
            </a:r>
          </a:p>
        </p:txBody>
      </p:sp>
      <p:pic>
        <p:nvPicPr>
          <p:cNvPr id="19" name="Picture 18" descr="TP_tmp.png"/>
          <p:cNvPicPr>
            <a:picLocks noChangeAspect="1"/>
          </p:cNvPicPr>
          <p:nvPr>
            <p:custDataLst>
              <p:tags r:id="rId1"/>
            </p:custDataLst>
          </p:nvPr>
        </p:nvPicPr>
        <p:blipFill>
          <a:blip r:embed="rId5" cstate="print"/>
          <a:stretch>
            <a:fillRect/>
          </a:stretch>
        </p:blipFill>
        <p:spPr bwMode="auto">
          <a:xfrm>
            <a:off x="800675" y="6556398"/>
            <a:ext cx="10349391" cy="2293355"/>
          </a:xfrm>
          <a:prstGeom prst="rect">
            <a:avLst/>
          </a:prstGeom>
          <a:noFill/>
          <a:ln/>
          <a:effectLst/>
        </p:spPr>
      </p:pic>
      <p:pic>
        <p:nvPicPr>
          <p:cNvPr id="16" name="Picture 15" descr="TP_tmp.png"/>
          <p:cNvPicPr>
            <a:picLocks noChangeAspect="1"/>
          </p:cNvPicPr>
          <p:nvPr>
            <p:custDataLst>
              <p:tags r:id="rId2"/>
            </p:custDataLst>
          </p:nvPr>
        </p:nvPicPr>
        <p:blipFill>
          <a:blip r:embed="rId6" cstate="print"/>
          <a:stretch>
            <a:fillRect/>
          </a:stretch>
        </p:blipFill>
        <p:spPr bwMode="auto">
          <a:xfrm>
            <a:off x="1043938" y="3671870"/>
            <a:ext cx="10989947" cy="1328792"/>
          </a:xfrm>
          <a:prstGeom prst="rect">
            <a:avLst/>
          </a:prstGeom>
          <a:noFill/>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a:xfrm>
            <a:off x="650875" y="2247864"/>
            <a:ext cx="11703050" cy="6435725"/>
          </a:xfrm>
        </p:spPr>
        <p:txBody>
          <a:bodyPr/>
          <a:lstStyle/>
          <a:p>
            <a:r>
              <a:rPr lang="en-US" dirty="0" smtClean="0"/>
              <a:t>Nouns only (for now)</a:t>
            </a:r>
          </a:p>
          <a:p>
            <a:endParaRPr lang="en-US" dirty="0" smtClean="0"/>
          </a:p>
          <a:p>
            <a:r>
              <a:rPr lang="en-US" dirty="0" smtClean="0"/>
              <a:t>Seed lexicon – 100 translation pairs </a:t>
            </a:r>
          </a:p>
          <a:p>
            <a:endParaRPr lang="en-US" dirty="0" smtClean="0"/>
          </a:p>
          <a:p>
            <a:r>
              <a:rPr lang="en-US" dirty="0" smtClean="0"/>
              <a:t>Induce lexicon between top 2k source and target word-types </a:t>
            </a:r>
          </a:p>
          <a:p>
            <a:pPr>
              <a:buNone/>
            </a:pPr>
            <a:endParaRPr lang="en-US" b="1" dirty="0" smtClean="0"/>
          </a:p>
          <a:p>
            <a:r>
              <a:rPr lang="en-US" dirty="0" smtClean="0"/>
              <a:t>Evaluation: </a:t>
            </a:r>
            <a:r>
              <a:rPr lang="en-US" dirty="0" smtClean="0"/>
              <a:t>Precision and Recall </a:t>
            </a:r>
            <a:r>
              <a:rPr lang="en-US" dirty="0" smtClean="0"/>
              <a:t>against </a:t>
            </a:r>
            <a:r>
              <a:rPr lang="en-US" dirty="0" smtClean="0"/>
              <a:t>lexicon </a:t>
            </a:r>
            <a:r>
              <a:rPr lang="en-US" dirty="0" smtClean="0"/>
              <a:t>obtained </a:t>
            </a:r>
            <a:r>
              <a:rPr lang="en-US" dirty="0" smtClean="0"/>
              <a:t>from </a:t>
            </a:r>
            <a:r>
              <a:rPr lang="en-US" dirty="0" err="1" smtClean="0"/>
              <a:t>Wiktionary</a:t>
            </a:r>
            <a:endParaRPr lang="en-US" dirty="0" smtClean="0"/>
          </a:p>
          <a:p>
            <a:pPr lvl="1"/>
            <a:r>
              <a:rPr lang="en-US" dirty="0" smtClean="0"/>
              <a:t>Report </a:t>
            </a:r>
            <a:r>
              <a:rPr lang="en-US" dirty="0" smtClean="0">
                <a:latin typeface="Arial"/>
              </a:rPr>
              <a:t>p</a:t>
            </a:r>
            <a:r>
              <a:rPr lang="en-US" baseline="-25000" dirty="0" smtClean="0">
                <a:latin typeface="Arial"/>
              </a:rPr>
              <a:t>0.33</a:t>
            </a:r>
            <a:r>
              <a:rPr lang="en-US" dirty="0" smtClean="0"/>
              <a:t>, precision at recall 0.33</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Experiments</a:t>
            </a:r>
            <a:endParaRPr lang="en-US" dirty="0"/>
          </a:p>
        </p:txBody>
      </p:sp>
      <p:grpSp>
        <p:nvGrpSpPr>
          <p:cNvPr id="62" name="Group 61"/>
          <p:cNvGrpSpPr/>
          <p:nvPr/>
        </p:nvGrpSpPr>
        <p:grpSpPr>
          <a:xfrm>
            <a:off x="2778074" y="3270228"/>
            <a:ext cx="6027315" cy="5294385"/>
            <a:chOff x="1205346" y="3306741"/>
            <a:chExt cx="6027315" cy="5294385"/>
          </a:xfrm>
        </p:grpSpPr>
        <p:graphicFrame>
          <p:nvGraphicFramePr>
            <p:cNvPr id="58" name="Chart 57"/>
            <p:cNvGraphicFramePr/>
            <p:nvPr/>
          </p:nvGraphicFramePr>
          <p:xfrm>
            <a:off x="2285151" y="3306741"/>
            <a:ext cx="4947510" cy="5294385"/>
          </p:xfrm>
          <a:graphic>
            <a:graphicData uri="http://schemas.openxmlformats.org/drawingml/2006/chart">
              <c:chart xmlns:c="http://schemas.openxmlformats.org/drawingml/2006/chart" xmlns:r="http://schemas.openxmlformats.org/officeDocument/2006/relationships" r:id="rId2"/>
            </a:graphicData>
          </a:graphic>
        </p:graphicFrame>
        <p:sp>
          <p:nvSpPr>
            <p:cNvPr id="59" name="Rectangle 58"/>
            <p:cNvSpPr/>
            <p:nvPr/>
          </p:nvSpPr>
          <p:spPr>
            <a:xfrm rot="16200000">
              <a:off x="455782" y="4840288"/>
              <a:ext cx="2268570" cy="769441"/>
            </a:xfrm>
            <a:prstGeom prst="rect">
              <a:avLst/>
            </a:prstGeom>
          </p:spPr>
          <p:txBody>
            <a:bodyPr wrap="none">
              <a:spAutoFit/>
            </a:bodyPr>
            <a:lstStyle/>
            <a:p>
              <a:r>
                <a:rPr lang="en-US" sz="4400" b="1" dirty="0" smtClean="0"/>
                <a:t>Precision</a:t>
              </a:r>
              <a:endParaRPr lang="en-US" b="1" dirty="0"/>
            </a:p>
          </p:txBody>
        </p:sp>
      </p:grpSp>
      <p:sp>
        <p:nvSpPr>
          <p:cNvPr id="60" name="Content Placeholder 2"/>
          <p:cNvSpPr>
            <a:spLocks noGrp="1"/>
          </p:cNvSpPr>
          <p:nvPr>
            <p:ph idx="1"/>
          </p:nvPr>
        </p:nvSpPr>
        <p:spPr>
          <a:xfrm>
            <a:off x="650875" y="2247864"/>
            <a:ext cx="11703050" cy="6435725"/>
          </a:xfrm>
        </p:spPr>
        <p:txBody>
          <a:bodyPr/>
          <a:lstStyle/>
          <a:p>
            <a:r>
              <a:rPr lang="en-US" dirty="0" smtClean="0"/>
              <a:t>Baseline: </a:t>
            </a:r>
            <a:r>
              <a:rPr lang="en-US" dirty="0" smtClean="0">
                <a:solidFill>
                  <a:schemeClr val="tx1"/>
                </a:solidFill>
              </a:rPr>
              <a:t>Edit Distance</a:t>
            </a:r>
            <a:endParaRPr lang="en-US" dirty="0" smtClean="0">
              <a:solidFill>
                <a:schemeClr val="tx1"/>
              </a:solidFill>
            </a:endParaRPr>
          </a:p>
          <a:p>
            <a:endParaRPr lang="en-US" dirty="0" smtClean="0"/>
          </a:p>
        </p:txBody>
      </p:sp>
      <p:sp>
        <p:nvSpPr>
          <p:cNvPr id="61" name="TextBox 60"/>
          <p:cNvSpPr txBox="1"/>
          <p:nvPr/>
        </p:nvSpPr>
        <p:spPr>
          <a:xfrm>
            <a:off x="7743842" y="8710665"/>
            <a:ext cx="4916859" cy="646331"/>
          </a:xfrm>
          <a:prstGeom prst="rect">
            <a:avLst/>
          </a:prstGeom>
          <a:solidFill>
            <a:schemeClr val="bg1"/>
          </a:solidFill>
        </p:spPr>
        <p:txBody>
          <a:bodyPr wrap="none" rtlCol="0">
            <a:spAutoFit/>
          </a:bodyPr>
          <a:lstStyle/>
          <a:p>
            <a:r>
              <a:rPr lang="en-US" sz="3600" dirty="0" smtClean="0">
                <a:solidFill>
                  <a:schemeClr val="bg1">
                    <a:lumMod val="50000"/>
                  </a:schemeClr>
                </a:solidFill>
              </a:rPr>
              <a:t>4k EN-ES Wikipedia Articles</a:t>
            </a:r>
            <a:endParaRPr lang="en-US" dirty="0">
              <a:solidFill>
                <a:schemeClr val="bg1">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t>Standard MT Approach</a:t>
            </a:r>
            <a:endParaRPr lang="en-US" dirty="0"/>
          </a:p>
        </p:txBody>
      </p:sp>
      <p:grpSp>
        <p:nvGrpSpPr>
          <p:cNvPr id="3" name="Group 168"/>
          <p:cNvGrpSpPr/>
          <p:nvPr/>
        </p:nvGrpSpPr>
        <p:grpSpPr>
          <a:xfrm>
            <a:off x="2814587" y="3087663"/>
            <a:ext cx="1870158" cy="2446371"/>
            <a:chOff x="1463606" y="2430429"/>
            <a:chExt cx="1752624" cy="2446371"/>
          </a:xfrm>
        </p:grpSpPr>
        <p:grpSp>
          <p:nvGrpSpPr>
            <p:cNvPr id="4" name="Group 139"/>
            <p:cNvGrpSpPr/>
            <p:nvPr/>
          </p:nvGrpSpPr>
          <p:grpSpPr>
            <a:xfrm>
              <a:off x="1463606" y="2430429"/>
              <a:ext cx="1752624" cy="2446371"/>
              <a:chOff x="-1241453" y="2466942"/>
              <a:chExt cx="1952709" cy="2446371"/>
            </a:xfrm>
          </p:grpSpPr>
          <p:sp>
            <p:nvSpPr>
              <p:cNvPr id="130" name="Rectangle 129"/>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34" name="Straight Connector 133"/>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49" name="Straight Connector 148"/>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2" name="Straight Connector 161"/>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3" name="Straight Connector 162"/>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4" name="Straight Connector 163"/>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5" name="Straight Connector 164"/>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6" name="Straight Connector 165"/>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7" name="Straight Connector 166"/>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8" name="Straight Connector 167"/>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5" name="Group 169"/>
          <p:cNvGrpSpPr/>
          <p:nvPr/>
        </p:nvGrpSpPr>
        <p:grpSpPr>
          <a:xfrm>
            <a:off x="3106691" y="3416280"/>
            <a:ext cx="1752624" cy="2446371"/>
            <a:chOff x="1463606" y="2430429"/>
            <a:chExt cx="1752624" cy="2446371"/>
          </a:xfrm>
        </p:grpSpPr>
        <p:grpSp>
          <p:nvGrpSpPr>
            <p:cNvPr id="6" name="Group 139"/>
            <p:cNvGrpSpPr/>
            <p:nvPr/>
          </p:nvGrpSpPr>
          <p:grpSpPr>
            <a:xfrm>
              <a:off x="1463606" y="2430429"/>
              <a:ext cx="1752624" cy="2446371"/>
              <a:chOff x="-1241453" y="2466942"/>
              <a:chExt cx="1952709" cy="2446371"/>
            </a:xfrm>
          </p:grpSpPr>
          <p:sp>
            <p:nvSpPr>
              <p:cNvPr id="180" name="Rectangle 179"/>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81" name="Straight Connector 180"/>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72" name="Straight Connector 171"/>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3" name="Straight Connector 172"/>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4" name="Straight Connector 173"/>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5" name="Straight Connector 174"/>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6" name="Straight Connector 175"/>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7" name="Straight Connector 176"/>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8" name="Straight Connector 177"/>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9" name="Straight Connector 178"/>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9" name="Group 193"/>
          <p:cNvGrpSpPr/>
          <p:nvPr/>
        </p:nvGrpSpPr>
        <p:grpSpPr>
          <a:xfrm>
            <a:off x="8328050" y="3051150"/>
            <a:ext cx="1752624" cy="2446371"/>
            <a:chOff x="1463606" y="2430429"/>
            <a:chExt cx="1752624" cy="2446371"/>
          </a:xfrm>
        </p:grpSpPr>
        <p:grpSp>
          <p:nvGrpSpPr>
            <p:cNvPr id="10" name="Group 139"/>
            <p:cNvGrpSpPr/>
            <p:nvPr/>
          </p:nvGrpSpPr>
          <p:grpSpPr>
            <a:xfrm>
              <a:off x="1463606" y="2430429"/>
              <a:ext cx="1752624" cy="2446371"/>
              <a:chOff x="-1241453" y="2466942"/>
              <a:chExt cx="1952709" cy="2446371"/>
            </a:xfrm>
          </p:grpSpPr>
          <p:sp>
            <p:nvSpPr>
              <p:cNvPr id="204" name="Rectangle 203"/>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205" name="Straight Connector 204"/>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96" name="Straight Connector 195"/>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97" name="Straight Connector 196"/>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98" name="Straight Connector 197"/>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99" name="Straight Connector 198"/>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0" name="Straight Connector 199"/>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1" name="Straight Connector 200"/>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2" name="Straight Connector 201"/>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3" name="Straight Connector 202"/>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11" name="Group 205"/>
          <p:cNvGrpSpPr/>
          <p:nvPr/>
        </p:nvGrpSpPr>
        <p:grpSpPr>
          <a:xfrm>
            <a:off x="8072459" y="3379767"/>
            <a:ext cx="1752624" cy="2446371"/>
            <a:chOff x="1463606" y="2430429"/>
            <a:chExt cx="1752624" cy="2446371"/>
          </a:xfrm>
        </p:grpSpPr>
        <p:grpSp>
          <p:nvGrpSpPr>
            <p:cNvPr id="12" name="Group 139"/>
            <p:cNvGrpSpPr/>
            <p:nvPr/>
          </p:nvGrpSpPr>
          <p:grpSpPr>
            <a:xfrm>
              <a:off x="1463606" y="2430429"/>
              <a:ext cx="1752624" cy="2446371"/>
              <a:chOff x="-1241453" y="2466942"/>
              <a:chExt cx="1952709" cy="2446371"/>
            </a:xfrm>
          </p:grpSpPr>
          <p:sp>
            <p:nvSpPr>
              <p:cNvPr id="216" name="Rectangle 215"/>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217" name="Straight Connector 216"/>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208" name="Straight Connector 207"/>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9" name="Straight Connector 208"/>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10" name="Straight Connector 209"/>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11" name="Straight Connector 210"/>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12" name="Straight Connector 211"/>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13" name="Straight Connector 212"/>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14" name="Straight Connector 213"/>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15" name="Straight Connector 214"/>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sp>
        <p:nvSpPr>
          <p:cNvPr id="246" name="Flowchart: Magnetic Disk 245"/>
          <p:cNvSpPr/>
          <p:nvPr/>
        </p:nvSpPr>
        <p:spPr bwMode="auto">
          <a:xfrm>
            <a:off x="441242" y="3984642"/>
            <a:ext cx="1828800" cy="2133600"/>
          </a:xfrm>
          <a:prstGeom prst="flowChartMagneticDisk">
            <a:avLst/>
          </a:prstGeom>
          <a:solidFill>
            <a:schemeClr val="accent1">
              <a:lumMod val="40000"/>
              <a:lumOff val="60000"/>
            </a:schemeClr>
          </a:solidFill>
          <a:ln w="25400" cap="flat" cmpd="sng" algn="ctr">
            <a:solidFill>
              <a:srgbClr val="000000"/>
            </a:solidFill>
            <a:prstDash val="solid"/>
            <a:round/>
            <a:headEnd type="none" w="med" len="med"/>
            <a:tailEnd type="none" w="med" len="med"/>
          </a:ln>
          <a:effectLst/>
        </p:spPr>
        <p:txBody>
          <a:bodyPr/>
          <a:lstStyle/>
          <a:p>
            <a:pPr>
              <a:defRPr/>
            </a:pPr>
            <a:r>
              <a:rPr lang="en-US" dirty="0" smtClean="0"/>
              <a:t>Source</a:t>
            </a:r>
          </a:p>
          <a:p>
            <a:pPr>
              <a:defRPr/>
            </a:pPr>
            <a:r>
              <a:rPr lang="en-US" dirty="0" smtClean="0"/>
              <a:t>Text</a:t>
            </a:r>
            <a:endParaRPr lang="en-US" dirty="0"/>
          </a:p>
        </p:txBody>
      </p:sp>
      <p:sp>
        <p:nvSpPr>
          <p:cNvPr id="247" name="Flowchart: Magnetic Disk 8"/>
          <p:cNvSpPr>
            <a:spLocks noChangeArrowheads="1"/>
          </p:cNvSpPr>
          <p:nvPr/>
        </p:nvSpPr>
        <p:spPr bwMode="auto">
          <a:xfrm>
            <a:off x="10734758" y="3984642"/>
            <a:ext cx="1828800" cy="2133600"/>
          </a:xfrm>
          <a:prstGeom prst="flowChartMagneticDisk">
            <a:avLst/>
          </a:prstGeom>
          <a:solidFill>
            <a:srgbClr val="FF9999"/>
          </a:solidFill>
          <a:ln w="25400" algn="ctr">
            <a:solidFill>
              <a:srgbClr val="000000"/>
            </a:solidFill>
            <a:round/>
            <a:headEnd/>
            <a:tailEnd/>
          </a:ln>
        </p:spPr>
        <p:txBody>
          <a:bodyPr/>
          <a:lstStyle/>
          <a:p>
            <a:r>
              <a:rPr lang="en-US" dirty="0" smtClean="0"/>
              <a:t>Target</a:t>
            </a:r>
            <a:endParaRPr lang="en-US" dirty="0"/>
          </a:p>
          <a:p>
            <a:r>
              <a:rPr lang="en-US" dirty="0"/>
              <a:t>Text</a:t>
            </a:r>
          </a:p>
        </p:txBody>
      </p:sp>
      <p:grpSp>
        <p:nvGrpSpPr>
          <p:cNvPr id="88" name="Group 87"/>
          <p:cNvGrpSpPr/>
          <p:nvPr/>
        </p:nvGrpSpPr>
        <p:grpSpPr>
          <a:xfrm>
            <a:off x="3390800" y="3854436"/>
            <a:ext cx="6178692" cy="2482884"/>
            <a:chOff x="3354287" y="3489306"/>
            <a:chExt cx="6178692" cy="2482884"/>
          </a:xfrm>
        </p:grpSpPr>
        <p:grpSp>
          <p:nvGrpSpPr>
            <p:cNvPr id="7" name="Group 181"/>
            <p:cNvGrpSpPr/>
            <p:nvPr/>
          </p:nvGrpSpPr>
          <p:grpSpPr>
            <a:xfrm>
              <a:off x="3354287" y="3525819"/>
              <a:ext cx="1870158" cy="2446371"/>
              <a:chOff x="1463606" y="2430429"/>
              <a:chExt cx="1752624" cy="2446371"/>
            </a:xfrm>
          </p:grpSpPr>
          <p:grpSp>
            <p:nvGrpSpPr>
              <p:cNvPr id="8" name="Group 139"/>
              <p:cNvGrpSpPr/>
              <p:nvPr/>
            </p:nvGrpSpPr>
            <p:grpSpPr>
              <a:xfrm>
                <a:off x="1463606" y="2430429"/>
                <a:ext cx="1752624" cy="2446371"/>
                <a:chOff x="-1241453" y="2466942"/>
                <a:chExt cx="1952709" cy="2446371"/>
              </a:xfrm>
            </p:grpSpPr>
            <p:sp>
              <p:nvSpPr>
                <p:cNvPr id="192" name="Rectangle 191"/>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93" name="Straight Connector 192"/>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84" name="Straight Connector 183"/>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85" name="Straight Connector 184"/>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86" name="Straight Connector 185"/>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87" name="Straight Connector 186"/>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88" name="Straight Connector 187"/>
              <p:cNvCxnSpPr/>
              <p:nvPr/>
            </p:nvCxnSpPr>
            <p:spPr bwMode="auto">
              <a:xfrm>
                <a:off x="1631965" y="3816335"/>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89" name="Straight Connector 188"/>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90" name="Straight Connector 189"/>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91" name="Straight Connector 190"/>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13" name="Group 217"/>
            <p:cNvGrpSpPr/>
            <p:nvPr/>
          </p:nvGrpSpPr>
          <p:grpSpPr>
            <a:xfrm>
              <a:off x="7780355" y="3489306"/>
              <a:ext cx="1752624" cy="2446371"/>
              <a:chOff x="1463606" y="2430429"/>
              <a:chExt cx="1752624" cy="2446371"/>
            </a:xfrm>
          </p:grpSpPr>
          <p:grpSp>
            <p:nvGrpSpPr>
              <p:cNvPr id="14" name="Group 139"/>
              <p:cNvGrpSpPr/>
              <p:nvPr/>
            </p:nvGrpSpPr>
            <p:grpSpPr>
              <a:xfrm>
                <a:off x="1463606" y="2430429"/>
                <a:ext cx="1752624" cy="2446371"/>
                <a:chOff x="-1241453" y="2466942"/>
                <a:chExt cx="1952709" cy="2446371"/>
              </a:xfrm>
            </p:grpSpPr>
            <p:sp>
              <p:nvSpPr>
                <p:cNvPr id="228" name="Rectangle 227"/>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229" name="Straight Connector 228"/>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220" name="Straight Connector 219"/>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21" name="Straight Connector 220"/>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22" name="Straight Connector 221"/>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23" name="Straight Connector 222"/>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24" name="Straight Connector 223"/>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25" name="Straight Connector 224"/>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26" name="Straight Connector 225"/>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27" name="Straight Connector 226"/>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15" name="Group 261"/>
            <p:cNvGrpSpPr/>
            <p:nvPr/>
          </p:nvGrpSpPr>
          <p:grpSpPr>
            <a:xfrm>
              <a:off x="5297470" y="3817923"/>
              <a:ext cx="2409859" cy="1789137"/>
              <a:chOff x="5297470" y="3817923"/>
              <a:chExt cx="2409859" cy="1789137"/>
            </a:xfrm>
          </p:grpSpPr>
          <p:cxnSp>
            <p:nvCxnSpPr>
              <p:cNvPr id="234" name="Straight Connector 233"/>
              <p:cNvCxnSpPr/>
              <p:nvPr/>
            </p:nvCxnSpPr>
            <p:spPr bwMode="auto">
              <a:xfrm>
                <a:off x="5305466" y="4256079"/>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bwMode="auto">
              <a:xfrm>
                <a:off x="5301468" y="4037001"/>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bwMode="auto">
              <a:xfrm>
                <a:off x="5301468" y="3817923"/>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bwMode="auto">
              <a:xfrm>
                <a:off x="5301468" y="4913313"/>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bwMode="auto">
              <a:xfrm>
                <a:off x="5297470" y="4694235"/>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bwMode="auto">
              <a:xfrm>
                <a:off x="5297470" y="4475157"/>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bwMode="auto">
              <a:xfrm>
                <a:off x="5301469" y="5351469"/>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bwMode="auto">
              <a:xfrm>
                <a:off x="5297471" y="5132391"/>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bwMode="auto">
              <a:xfrm>
                <a:off x="5297471" y="5605472"/>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sp>
        <p:nvSpPr>
          <p:cNvPr id="93" name="Content Placeholder 89"/>
          <p:cNvSpPr txBox="1">
            <a:spLocks/>
          </p:cNvSpPr>
          <p:nvPr/>
        </p:nvSpPr>
        <p:spPr>
          <a:xfrm>
            <a:off x="650875" y="6592911"/>
            <a:ext cx="11703050" cy="2046263"/>
          </a:xfrm>
          <a:prstGeom prst="rect">
            <a:avLst/>
          </a:prstGeom>
          <a:ln>
            <a:noFill/>
          </a:ln>
        </p:spPr>
        <p:txBody>
          <a:bodyPr/>
          <a:lstStyle/>
          <a:p>
            <a:pPr marL="889000" marR="0" lvl="0" indent="-571500" algn="l" defTabSz="914400" rtl="0" eaLnBrk="0" fontAlgn="base" latinLnBrk="0" hangingPunct="0">
              <a:lnSpc>
                <a:spcPct val="100000"/>
              </a:lnSpc>
              <a:spcBef>
                <a:spcPts val="600"/>
              </a:spcBef>
              <a:spcAft>
                <a:spcPct val="0"/>
              </a:spcAft>
              <a:buClrTx/>
              <a:buSzPct val="100000"/>
              <a:tabLst/>
              <a:defRPr/>
            </a:pPr>
            <a:endParaRPr kumimoji="0" lang="en-US" sz="4000" b="0" i="0" u="none" strike="noStrike" kern="0" cap="none" spc="0" normalizeH="0" baseline="0" noProof="0" dirty="0" smtClean="0">
              <a:ln>
                <a:noFill/>
              </a:ln>
              <a:solidFill>
                <a:schemeClr val="accent1"/>
              </a:solidFill>
              <a:effectLst/>
              <a:uLnTx/>
              <a:uFillTx/>
              <a:latin typeface="+mj-lt"/>
              <a:ea typeface="+mn-ea"/>
              <a:cs typeface="+mn-cs"/>
              <a:sym typeface="Arial Narrow" pitchFamily="34" charset="0"/>
            </a:endParaRPr>
          </a:p>
          <a:p>
            <a:pPr marL="889000" marR="0" lvl="0" indent="-571500" algn="l" defTabSz="914400" rtl="0" eaLnBrk="0" fontAlgn="base" latinLnBrk="0" hangingPunct="0">
              <a:lnSpc>
                <a:spcPct val="100000"/>
              </a:lnSpc>
              <a:spcBef>
                <a:spcPts val="600"/>
              </a:spcBef>
              <a:spcAft>
                <a:spcPct val="0"/>
              </a:spcAft>
              <a:buClrTx/>
              <a:buSzPct val="100000"/>
              <a:buFont typeface="Wingdings" pitchFamily="2" charset="2"/>
              <a:buChar char="§"/>
              <a:tabLst/>
              <a:defRPr/>
            </a:pPr>
            <a:r>
              <a:rPr kumimoji="0" lang="en-US" sz="4800" b="0" i="0" u="none" strike="noStrike" kern="0" cap="none" spc="0" normalizeH="0" baseline="0" noProof="0" dirty="0" smtClean="0">
                <a:ln>
                  <a:noFill/>
                </a:ln>
                <a:solidFill>
                  <a:schemeClr val="accent1"/>
                </a:solidFill>
                <a:effectLst/>
                <a:uLnTx/>
                <a:uFillTx/>
                <a:latin typeface="+mj-lt"/>
                <a:ea typeface="+mn-ea"/>
                <a:cs typeface="+mn-cs"/>
                <a:sym typeface="Arial Narrow" pitchFamily="34" charset="0"/>
              </a:rPr>
              <a:t>Need (lots of) parallel sentences</a:t>
            </a:r>
          </a:p>
          <a:p>
            <a:pPr marL="889000" marR="0" lvl="0" indent="-571500" algn="l" defTabSz="914400" rtl="0" eaLnBrk="0" fontAlgn="base" latinLnBrk="0" hangingPunct="0">
              <a:lnSpc>
                <a:spcPct val="100000"/>
              </a:lnSpc>
              <a:spcBef>
                <a:spcPts val="600"/>
              </a:spcBef>
              <a:spcAft>
                <a:spcPct val="0"/>
              </a:spcAft>
              <a:buClrTx/>
              <a:buSzPct val="100000"/>
              <a:buFont typeface="Wingdings" pitchFamily="2" charset="2"/>
              <a:buChar char="§"/>
              <a:tabLst/>
              <a:defRPr/>
            </a:pPr>
            <a:r>
              <a:rPr kumimoji="0" lang="en-US" sz="4800" b="0" i="0" u="none" strike="noStrike" kern="0" cap="none" spc="0" normalizeH="0" baseline="0" noProof="0" dirty="0" smtClean="0">
                <a:ln>
                  <a:noFill/>
                </a:ln>
                <a:solidFill>
                  <a:schemeClr val="accent1"/>
                </a:solidFill>
                <a:effectLst/>
                <a:uLnTx/>
                <a:uFillTx/>
                <a:latin typeface="+mj-lt"/>
                <a:ea typeface="+mn-ea"/>
                <a:cs typeface="+mn-cs"/>
                <a:sym typeface="Arial Narrow" pitchFamily="34" charset="0"/>
              </a:rPr>
              <a:t>May not always</a:t>
            </a:r>
            <a:r>
              <a:rPr kumimoji="0" lang="en-US" sz="4800" b="0" i="0" u="none" strike="noStrike" kern="0" cap="none" spc="0" normalizeH="0" noProof="0" dirty="0" smtClean="0">
                <a:ln>
                  <a:noFill/>
                </a:ln>
                <a:solidFill>
                  <a:schemeClr val="accent1"/>
                </a:solidFill>
                <a:effectLst/>
                <a:uLnTx/>
                <a:uFillTx/>
                <a:latin typeface="+mj-lt"/>
                <a:ea typeface="+mn-ea"/>
                <a:cs typeface="+mn-cs"/>
                <a:sym typeface="Arial Narrow" pitchFamily="34" charset="0"/>
              </a:rPr>
              <a:t> be available </a:t>
            </a:r>
            <a:endParaRPr kumimoji="0" lang="en-US" sz="4800" b="0" i="0" u="none" strike="noStrike" kern="0" cap="none" spc="0" normalizeH="0" baseline="0" noProof="0" dirty="0" smtClean="0">
              <a:ln>
                <a:noFill/>
              </a:ln>
              <a:solidFill>
                <a:schemeClr val="accent1"/>
              </a:solidFill>
              <a:effectLst/>
              <a:uLnTx/>
              <a:uFillTx/>
              <a:latin typeface="+mj-lt"/>
              <a:ea typeface="+mn-ea"/>
              <a:cs typeface="+mn-cs"/>
              <a:sym typeface="Arial Narrow" pitchFamily="34" charset="0"/>
            </a:endParaRPr>
          </a:p>
          <a:p>
            <a:pPr marL="889000" marR="0" lvl="0" indent="-571500" algn="l" defTabSz="914400" rtl="0" eaLnBrk="0" fontAlgn="base" latinLnBrk="0" hangingPunct="0">
              <a:lnSpc>
                <a:spcPct val="100000"/>
              </a:lnSpc>
              <a:spcBef>
                <a:spcPts val="600"/>
              </a:spcBef>
              <a:spcAft>
                <a:spcPct val="0"/>
              </a:spcAft>
              <a:buClrTx/>
              <a:buSzPct val="100000"/>
              <a:buFont typeface="Wingdings" pitchFamily="2" charset="2"/>
              <a:buChar char="§"/>
              <a:tabLst/>
              <a:defRPr/>
            </a:pPr>
            <a:endParaRPr kumimoji="0" lang="en-US" sz="4000" b="0" i="0" u="none" strike="noStrike" kern="0" cap="none" spc="0" normalizeH="0" baseline="0" noProof="0" dirty="0" smtClean="0">
              <a:ln>
                <a:noFill/>
              </a:ln>
              <a:solidFill>
                <a:schemeClr val="accent1"/>
              </a:solidFill>
              <a:effectLst/>
              <a:uLnTx/>
              <a:uFillTx/>
              <a:latin typeface="+mj-lt"/>
              <a:ea typeface="+mn-ea"/>
              <a:cs typeface="+mn-cs"/>
              <a:sym typeface="Arial Narrow" pitchFamily="34" charset="0"/>
            </a:endParaRPr>
          </a:p>
          <a:p>
            <a:pPr marL="889000" marR="0" lvl="0" indent="-571500" algn="l" defTabSz="914400" rtl="0" eaLnBrk="0" fontAlgn="base" latinLnBrk="0" hangingPunct="0">
              <a:lnSpc>
                <a:spcPct val="100000"/>
              </a:lnSpc>
              <a:spcBef>
                <a:spcPts val="600"/>
              </a:spcBef>
              <a:spcAft>
                <a:spcPct val="0"/>
              </a:spcAft>
              <a:buClrTx/>
              <a:buSzPct val="100000"/>
              <a:buFont typeface="Wingdings" pitchFamily="2" charset="2"/>
              <a:buChar char="§"/>
              <a:tabLst/>
              <a:defRPr/>
            </a:pPr>
            <a:endParaRPr kumimoji="0" lang="en-US" sz="4000" b="0" i="0" u="none" strike="noStrike" kern="0" cap="none" spc="0" normalizeH="0" baseline="0" noProof="0" dirty="0" smtClean="0">
              <a:ln>
                <a:noFill/>
              </a:ln>
              <a:solidFill>
                <a:schemeClr val="accent1"/>
              </a:solidFill>
              <a:effectLst/>
              <a:uLnTx/>
              <a:uFillTx/>
              <a:latin typeface="+mj-lt"/>
              <a:ea typeface="+mn-ea"/>
              <a:cs typeface="+mn-cs"/>
              <a:sym typeface="Arial Narrow" pitchFamily="34" charset="0"/>
            </a:endParaRPr>
          </a:p>
          <a:p>
            <a:pPr marL="889000" marR="0" lvl="0" indent="-571500" algn="l" defTabSz="914400" rtl="0" eaLnBrk="0" fontAlgn="base" latinLnBrk="0" hangingPunct="0">
              <a:lnSpc>
                <a:spcPct val="100000"/>
              </a:lnSpc>
              <a:spcBef>
                <a:spcPts val="600"/>
              </a:spcBef>
              <a:spcAft>
                <a:spcPct val="0"/>
              </a:spcAft>
              <a:buClrTx/>
              <a:buSzPct val="100000"/>
              <a:buFont typeface="Wingdings" pitchFamily="2" charset="2"/>
              <a:buChar char="§"/>
              <a:tabLst/>
              <a:defRPr/>
            </a:pPr>
            <a:endParaRPr kumimoji="0" lang="en-US" sz="4000" b="0" i="0" u="none" strike="noStrike" kern="0" cap="none" spc="0" normalizeH="0" baseline="0" noProof="0" dirty="0" smtClean="0">
              <a:ln>
                <a:noFill/>
              </a:ln>
              <a:solidFill>
                <a:schemeClr val="accent1"/>
              </a:solidFill>
              <a:effectLst/>
              <a:uLnTx/>
              <a:uFillTx/>
              <a:latin typeface="+mj-lt"/>
              <a:ea typeface="+mn-ea"/>
              <a:cs typeface="+mn-cs"/>
              <a:sym typeface="Arial Narrow" pitchFamily="34" charset="0"/>
            </a:endParaRPr>
          </a:p>
          <a:p>
            <a:pPr marL="889000" marR="0" lvl="0" indent="-571500" algn="l" defTabSz="914400" rtl="0" eaLnBrk="0" fontAlgn="base" latinLnBrk="0" hangingPunct="0">
              <a:lnSpc>
                <a:spcPct val="100000"/>
              </a:lnSpc>
              <a:spcBef>
                <a:spcPts val="600"/>
              </a:spcBef>
              <a:spcAft>
                <a:spcPct val="0"/>
              </a:spcAft>
              <a:buClrTx/>
              <a:buSzPct val="100000"/>
              <a:buFont typeface="Wingdings" pitchFamily="2" charset="2"/>
              <a:buChar char="§"/>
              <a:tabLst/>
              <a:defRPr/>
            </a:pPr>
            <a:endParaRPr kumimoji="0" lang="en-US" sz="4000" b="0" i="0" u="none" strike="noStrike" kern="0" cap="none" spc="0" normalizeH="0" baseline="0" noProof="0" dirty="0" smtClean="0">
              <a:ln>
                <a:noFill/>
              </a:ln>
              <a:solidFill>
                <a:schemeClr val="accent1"/>
              </a:solidFill>
              <a:effectLst/>
              <a:uLnTx/>
              <a:uFillTx/>
              <a:latin typeface="+mj-lt"/>
              <a:ea typeface="+mn-ea"/>
              <a:cs typeface="+mn-cs"/>
              <a:sym typeface="Arial Narrow" pitchFamily="34" charset="0"/>
            </a:endParaRPr>
          </a:p>
          <a:p>
            <a:pPr marL="889000" marR="0" lvl="0" indent="-571500" algn="l" defTabSz="914400" rtl="0" eaLnBrk="0" fontAlgn="base" latinLnBrk="0" hangingPunct="0">
              <a:lnSpc>
                <a:spcPct val="100000"/>
              </a:lnSpc>
              <a:spcBef>
                <a:spcPts val="600"/>
              </a:spcBef>
              <a:spcAft>
                <a:spcPct val="0"/>
              </a:spcAft>
              <a:buClrTx/>
              <a:buSzPct val="100000"/>
              <a:buFont typeface="Wingdings" pitchFamily="2" charset="2"/>
              <a:buChar char="§"/>
              <a:tabLst/>
              <a:defRPr/>
            </a:pPr>
            <a:r>
              <a:rPr kumimoji="0" lang="en-US" sz="4000" b="0" i="0" u="none" strike="noStrike" kern="0" cap="none" spc="0" normalizeH="0" baseline="0" noProof="0" dirty="0" smtClean="0">
                <a:ln>
                  <a:noFill/>
                </a:ln>
                <a:solidFill>
                  <a:schemeClr val="accent1"/>
                </a:solidFill>
                <a:effectLst/>
                <a:uLnTx/>
                <a:uFillTx/>
                <a:latin typeface="+mj-lt"/>
                <a:ea typeface="+mn-ea"/>
                <a:cs typeface="+mn-cs"/>
                <a:sym typeface="Arial Narrow" pitchFamily="34" charset="0"/>
              </a:rPr>
              <a:t>Need (lots of) sentences</a:t>
            </a:r>
            <a:endParaRPr kumimoji="0" lang="en-US" sz="4000" b="0" i="0" u="none" strike="noStrike" kern="0" cap="none" spc="0" normalizeH="0" baseline="0" noProof="0" dirty="0">
              <a:ln>
                <a:noFill/>
              </a:ln>
              <a:solidFill>
                <a:schemeClr val="accent1"/>
              </a:solidFill>
              <a:effectLst/>
              <a:uLnTx/>
              <a:uFillTx/>
              <a:latin typeface="+mj-lt"/>
              <a:ea typeface="+mn-ea"/>
              <a:cs typeface="+mn-cs"/>
              <a:sym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animBg="1"/>
      <p:bldP spid="24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Experiments</a:t>
            </a:r>
            <a:endParaRPr lang="en-US" dirty="0"/>
          </a:p>
        </p:txBody>
      </p:sp>
      <p:grpSp>
        <p:nvGrpSpPr>
          <p:cNvPr id="7" name="Group 6"/>
          <p:cNvGrpSpPr/>
          <p:nvPr/>
        </p:nvGrpSpPr>
        <p:grpSpPr>
          <a:xfrm>
            <a:off x="1205346" y="3306741"/>
            <a:ext cx="9441280" cy="5294385"/>
            <a:chOff x="1205346" y="3306741"/>
            <a:chExt cx="9441280" cy="5294385"/>
          </a:xfrm>
        </p:grpSpPr>
        <p:graphicFrame>
          <p:nvGraphicFramePr>
            <p:cNvPr id="58" name="Chart 57"/>
            <p:cNvGraphicFramePr/>
            <p:nvPr/>
          </p:nvGraphicFramePr>
          <p:xfrm>
            <a:off x="2285149" y="3306741"/>
            <a:ext cx="8361477" cy="5294385"/>
          </p:xfrm>
          <a:graphic>
            <a:graphicData uri="http://schemas.openxmlformats.org/drawingml/2006/chart">
              <c:chart xmlns:c="http://schemas.openxmlformats.org/drawingml/2006/chart" xmlns:r="http://schemas.openxmlformats.org/officeDocument/2006/relationships" r:id="rId2"/>
            </a:graphicData>
          </a:graphic>
        </p:graphicFrame>
        <p:sp>
          <p:nvSpPr>
            <p:cNvPr id="59" name="Rectangle 58"/>
            <p:cNvSpPr/>
            <p:nvPr/>
          </p:nvSpPr>
          <p:spPr>
            <a:xfrm rot="16200000">
              <a:off x="455782" y="4840288"/>
              <a:ext cx="2268570" cy="769441"/>
            </a:xfrm>
            <a:prstGeom prst="rect">
              <a:avLst/>
            </a:prstGeom>
          </p:spPr>
          <p:txBody>
            <a:bodyPr wrap="none">
              <a:spAutoFit/>
            </a:bodyPr>
            <a:lstStyle/>
            <a:p>
              <a:r>
                <a:rPr lang="en-US" sz="4400" b="1" dirty="0" smtClean="0"/>
                <a:t>Precision</a:t>
              </a:r>
              <a:endParaRPr lang="en-US" b="1" dirty="0"/>
            </a:p>
          </p:txBody>
        </p:sp>
      </p:grpSp>
      <p:sp>
        <p:nvSpPr>
          <p:cNvPr id="5" name="Content Placeholder 2"/>
          <p:cNvSpPr>
            <a:spLocks noGrp="1"/>
          </p:cNvSpPr>
          <p:nvPr>
            <p:ph idx="1"/>
          </p:nvPr>
        </p:nvSpPr>
        <p:spPr>
          <a:xfrm>
            <a:off x="650875" y="2247864"/>
            <a:ext cx="11703050" cy="6435725"/>
          </a:xfrm>
        </p:spPr>
        <p:txBody>
          <a:bodyPr/>
          <a:lstStyle/>
          <a:p>
            <a:r>
              <a:rPr lang="en-US" dirty="0" smtClean="0"/>
              <a:t>MCCA: </a:t>
            </a:r>
            <a:r>
              <a:rPr lang="en-US" dirty="0" smtClean="0">
                <a:solidFill>
                  <a:schemeClr val="tx1"/>
                </a:solidFill>
              </a:rPr>
              <a:t>Only orthographic features</a:t>
            </a:r>
            <a:endParaRPr lang="en-US" dirty="0" smtClean="0">
              <a:solidFill>
                <a:schemeClr val="tx1"/>
              </a:solidFill>
            </a:endParaRPr>
          </a:p>
        </p:txBody>
      </p:sp>
      <p:sp>
        <p:nvSpPr>
          <p:cNvPr id="6" name="TextBox 5"/>
          <p:cNvSpPr txBox="1"/>
          <p:nvPr/>
        </p:nvSpPr>
        <p:spPr>
          <a:xfrm>
            <a:off x="7743842" y="8710665"/>
            <a:ext cx="4916859" cy="646331"/>
          </a:xfrm>
          <a:prstGeom prst="rect">
            <a:avLst/>
          </a:prstGeom>
          <a:solidFill>
            <a:schemeClr val="bg1"/>
          </a:solidFill>
        </p:spPr>
        <p:txBody>
          <a:bodyPr wrap="none" rtlCol="0">
            <a:spAutoFit/>
          </a:bodyPr>
          <a:lstStyle/>
          <a:p>
            <a:r>
              <a:rPr lang="en-US" sz="3600" dirty="0" smtClean="0">
                <a:solidFill>
                  <a:schemeClr val="bg1">
                    <a:lumMod val="50000"/>
                  </a:schemeClr>
                </a:solidFill>
              </a:rPr>
              <a:t>4k EN-ES Wikipedia Articles</a:t>
            </a:r>
            <a:endParaRPr lang="en-US" dirty="0">
              <a:solidFill>
                <a:schemeClr val="bg1">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Experiments</a:t>
            </a:r>
            <a:endParaRPr lang="en-US" dirty="0"/>
          </a:p>
        </p:txBody>
      </p:sp>
      <p:graphicFrame>
        <p:nvGraphicFramePr>
          <p:cNvPr id="5" name="Chart 4"/>
          <p:cNvGraphicFramePr/>
          <p:nvPr/>
        </p:nvGraphicFramePr>
        <p:xfrm>
          <a:off x="2285149" y="3306741"/>
          <a:ext cx="8361477" cy="5294385"/>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rot="16200000">
            <a:off x="455782" y="4840288"/>
            <a:ext cx="2268570" cy="769441"/>
          </a:xfrm>
          <a:prstGeom prst="rect">
            <a:avLst/>
          </a:prstGeom>
        </p:spPr>
        <p:txBody>
          <a:bodyPr wrap="none">
            <a:spAutoFit/>
          </a:bodyPr>
          <a:lstStyle/>
          <a:p>
            <a:r>
              <a:rPr lang="en-US" sz="4400" b="1" dirty="0" smtClean="0"/>
              <a:t>Precision</a:t>
            </a:r>
            <a:endParaRPr lang="en-US" b="1" dirty="0"/>
          </a:p>
        </p:txBody>
      </p:sp>
      <p:sp>
        <p:nvSpPr>
          <p:cNvPr id="7" name="Content Placeholder 2"/>
          <p:cNvSpPr>
            <a:spLocks noGrp="1"/>
          </p:cNvSpPr>
          <p:nvPr>
            <p:ph idx="1"/>
          </p:nvPr>
        </p:nvSpPr>
        <p:spPr>
          <a:xfrm>
            <a:off x="650875" y="2247864"/>
            <a:ext cx="11703050" cy="6435725"/>
          </a:xfrm>
        </p:spPr>
        <p:txBody>
          <a:bodyPr/>
          <a:lstStyle/>
          <a:p>
            <a:r>
              <a:rPr lang="en-US" dirty="0" smtClean="0"/>
              <a:t>MCCA: </a:t>
            </a:r>
            <a:r>
              <a:rPr lang="en-US" dirty="0" smtClean="0">
                <a:solidFill>
                  <a:schemeClr val="tx1"/>
                </a:solidFill>
              </a:rPr>
              <a:t>Only Context features</a:t>
            </a:r>
            <a:endParaRPr lang="en-US" dirty="0" smtClean="0">
              <a:solidFill>
                <a:schemeClr val="tx1"/>
              </a:solidFill>
            </a:endParaRPr>
          </a:p>
        </p:txBody>
      </p:sp>
      <p:sp>
        <p:nvSpPr>
          <p:cNvPr id="8" name="TextBox 7"/>
          <p:cNvSpPr txBox="1"/>
          <p:nvPr/>
        </p:nvSpPr>
        <p:spPr>
          <a:xfrm>
            <a:off x="7743842" y="8710665"/>
            <a:ext cx="4916859" cy="646331"/>
          </a:xfrm>
          <a:prstGeom prst="rect">
            <a:avLst/>
          </a:prstGeom>
          <a:solidFill>
            <a:schemeClr val="bg1"/>
          </a:solidFill>
        </p:spPr>
        <p:txBody>
          <a:bodyPr wrap="none" rtlCol="0">
            <a:spAutoFit/>
          </a:bodyPr>
          <a:lstStyle/>
          <a:p>
            <a:r>
              <a:rPr lang="en-US" sz="3600" dirty="0" smtClean="0">
                <a:solidFill>
                  <a:schemeClr val="bg1">
                    <a:lumMod val="50000"/>
                  </a:schemeClr>
                </a:solidFill>
              </a:rPr>
              <a:t>4k EN-ES Wikipedia Articles</a:t>
            </a:r>
            <a:endParaRPr lang="en-US" dirty="0">
              <a:solidFill>
                <a:schemeClr val="bg1">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Experiments</a:t>
            </a:r>
            <a:endParaRPr lang="en-US" dirty="0"/>
          </a:p>
        </p:txBody>
      </p:sp>
      <p:grpSp>
        <p:nvGrpSpPr>
          <p:cNvPr id="7" name="Group 6"/>
          <p:cNvGrpSpPr/>
          <p:nvPr/>
        </p:nvGrpSpPr>
        <p:grpSpPr>
          <a:xfrm>
            <a:off x="1205346" y="3306741"/>
            <a:ext cx="9441280" cy="5294385"/>
            <a:chOff x="1205346" y="3306741"/>
            <a:chExt cx="9441280" cy="5294385"/>
          </a:xfrm>
        </p:grpSpPr>
        <p:graphicFrame>
          <p:nvGraphicFramePr>
            <p:cNvPr id="50" name="Chart 49"/>
            <p:cNvGraphicFramePr/>
            <p:nvPr/>
          </p:nvGraphicFramePr>
          <p:xfrm>
            <a:off x="2285149" y="3306741"/>
            <a:ext cx="8361477" cy="5294385"/>
          </p:xfrm>
          <a:graphic>
            <a:graphicData uri="http://schemas.openxmlformats.org/drawingml/2006/chart">
              <c:chart xmlns:c="http://schemas.openxmlformats.org/drawingml/2006/chart" xmlns:r="http://schemas.openxmlformats.org/officeDocument/2006/relationships" r:id="rId2"/>
            </a:graphicData>
          </a:graphic>
        </p:graphicFrame>
        <p:sp>
          <p:nvSpPr>
            <p:cNvPr id="54" name="Rectangle 53"/>
            <p:cNvSpPr/>
            <p:nvPr/>
          </p:nvSpPr>
          <p:spPr>
            <a:xfrm rot="16200000">
              <a:off x="455782" y="4840288"/>
              <a:ext cx="2268570" cy="769441"/>
            </a:xfrm>
            <a:prstGeom prst="rect">
              <a:avLst/>
            </a:prstGeom>
          </p:spPr>
          <p:txBody>
            <a:bodyPr wrap="none">
              <a:spAutoFit/>
            </a:bodyPr>
            <a:lstStyle/>
            <a:p>
              <a:r>
                <a:rPr lang="en-US" sz="4400" b="1" dirty="0" smtClean="0"/>
                <a:t>Precision</a:t>
              </a:r>
              <a:endParaRPr lang="en-US" b="1" dirty="0"/>
            </a:p>
          </p:txBody>
        </p:sp>
      </p:grpSp>
      <p:sp>
        <p:nvSpPr>
          <p:cNvPr id="5" name="Content Placeholder 2"/>
          <p:cNvSpPr>
            <a:spLocks noGrp="1"/>
          </p:cNvSpPr>
          <p:nvPr>
            <p:ph idx="1"/>
          </p:nvPr>
        </p:nvSpPr>
        <p:spPr>
          <a:xfrm>
            <a:off x="514268" y="2247864"/>
            <a:ext cx="11703050" cy="6435725"/>
          </a:xfrm>
        </p:spPr>
        <p:txBody>
          <a:bodyPr/>
          <a:lstStyle/>
          <a:p>
            <a:r>
              <a:rPr lang="en-US" dirty="0" smtClean="0"/>
              <a:t>MCCA: </a:t>
            </a:r>
            <a:r>
              <a:rPr lang="en-US" dirty="0" smtClean="0">
                <a:solidFill>
                  <a:schemeClr val="tx1"/>
                </a:solidFill>
              </a:rPr>
              <a:t>O</a:t>
            </a:r>
            <a:r>
              <a:rPr lang="en-US" dirty="0" smtClean="0">
                <a:solidFill>
                  <a:schemeClr val="tx1"/>
                </a:solidFill>
              </a:rPr>
              <a:t>rthographic and context features</a:t>
            </a:r>
            <a:endParaRPr lang="en-US" dirty="0" smtClean="0">
              <a:solidFill>
                <a:schemeClr val="tx1"/>
              </a:solidFill>
            </a:endParaRPr>
          </a:p>
        </p:txBody>
      </p:sp>
      <p:sp>
        <p:nvSpPr>
          <p:cNvPr id="6" name="TextBox 5"/>
          <p:cNvSpPr txBox="1"/>
          <p:nvPr/>
        </p:nvSpPr>
        <p:spPr>
          <a:xfrm>
            <a:off x="7743842" y="8710665"/>
            <a:ext cx="4916859" cy="646331"/>
          </a:xfrm>
          <a:prstGeom prst="rect">
            <a:avLst/>
          </a:prstGeom>
          <a:solidFill>
            <a:schemeClr val="bg1"/>
          </a:solidFill>
        </p:spPr>
        <p:txBody>
          <a:bodyPr wrap="none" rtlCol="0">
            <a:spAutoFit/>
          </a:bodyPr>
          <a:lstStyle/>
          <a:p>
            <a:r>
              <a:rPr lang="en-US" sz="3600" dirty="0" smtClean="0">
                <a:solidFill>
                  <a:schemeClr val="bg1">
                    <a:lumMod val="50000"/>
                  </a:schemeClr>
                </a:solidFill>
              </a:rPr>
              <a:t>4k EN-ES Wikipedia Articles</a:t>
            </a:r>
            <a:endParaRPr lang="en-US" dirty="0">
              <a:solidFill>
                <a:schemeClr val="bg1">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Experiments</a:t>
            </a:r>
            <a:endParaRPr lang="en-US" dirty="0"/>
          </a:p>
        </p:txBody>
      </p:sp>
      <p:sp>
        <p:nvSpPr>
          <p:cNvPr id="54" name="Rectangle 53"/>
          <p:cNvSpPr/>
          <p:nvPr/>
        </p:nvSpPr>
        <p:spPr>
          <a:xfrm rot="16200000">
            <a:off x="458451" y="4891340"/>
            <a:ext cx="2268570" cy="769441"/>
          </a:xfrm>
          <a:prstGeom prst="rect">
            <a:avLst/>
          </a:prstGeom>
        </p:spPr>
        <p:txBody>
          <a:bodyPr wrap="none">
            <a:spAutoFit/>
          </a:bodyPr>
          <a:lstStyle/>
          <a:p>
            <a:r>
              <a:rPr lang="en-US" sz="4400" b="1" dirty="0" smtClean="0"/>
              <a:t>Precision</a:t>
            </a:r>
            <a:endParaRPr lang="en-US" b="1" dirty="0"/>
          </a:p>
        </p:txBody>
      </p:sp>
      <p:pic>
        <p:nvPicPr>
          <p:cNvPr id="5" name="Picture 4" descr="plot1.png"/>
          <p:cNvPicPr>
            <a:picLocks noChangeAspect="1"/>
          </p:cNvPicPr>
          <p:nvPr/>
        </p:nvPicPr>
        <p:blipFill>
          <a:blip r:embed="rId3"/>
          <a:stretch>
            <a:fillRect/>
          </a:stretch>
        </p:blipFill>
        <p:spPr>
          <a:xfrm>
            <a:off x="1865249" y="2065299"/>
            <a:ext cx="10345349" cy="6207209"/>
          </a:xfrm>
          <a:prstGeom prst="rect">
            <a:avLst/>
          </a:prstGeom>
        </p:spPr>
      </p:pic>
      <p:sp>
        <p:nvSpPr>
          <p:cNvPr id="6" name="Rectangle 5"/>
          <p:cNvSpPr/>
          <p:nvPr/>
        </p:nvSpPr>
        <p:spPr>
          <a:xfrm>
            <a:off x="5699114" y="8269841"/>
            <a:ext cx="1548822" cy="769441"/>
          </a:xfrm>
          <a:prstGeom prst="rect">
            <a:avLst/>
          </a:prstGeom>
        </p:spPr>
        <p:txBody>
          <a:bodyPr wrap="none">
            <a:spAutoFit/>
          </a:bodyPr>
          <a:lstStyle/>
          <a:p>
            <a:r>
              <a:rPr lang="en-US" sz="4400" b="1" dirty="0" smtClean="0"/>
              <a:t>Recall</a:t>
            </a:r>
            <a:endParaRPr lang="en-US" b="1"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Experiments</a:t>
            </a:r>
            <a:endParaRPr lang="en-US" dirty="0"/>
          </a:p>
        </p:txBody>
      </p:sp>
      <p:sp>
        <p:nvSpPr>
          <p:cNvPr id="54" name="Rectangle 53"/>
          <p:cNvSpPr/>
          <p:nvPr/>
        </p:nvSpPr>
        <p:spPr>
          <a:xfrm rot="16200000">
            <a:off x="458451" y="4891340"/>
            <a:ext cx="2268570" cy="769441"/>
          </a:xfrm>
          <a:prstGeom prst="rect">
            <a:avLst/>
          </a:prstGeom>
        </p:spPr>
        <p:txBody>
          <a:bodyPr wrap="none">
            <a:spAutoFit/>
          </a:bodyPr>
          <a:lstStyle/>
          <a:p>
            <a:r>
              <a:rPr lang="en-US" sz="4400" b="1" dirty="0" smtClean="0"/>
              <a:t>Precision</a:t>
            </a:r>
            <a:endParaRPr lang="en-US" b="1" dirty="0"/>
          </a:p>
        </p:txBody>
      </p:sp>
      <p:sp>
        <p:nvSpPr>
          <p:cNvPr id="6" name="Rectangle 5"/>
          <p:cNvSpPr/>
          <p:nvPr/>
        </p:nvSpPr>
        <p:spPr>
          <a:xfrm>
            <a:off x="5699114" y="8269841"/>
            <a:ext cx="1548822" cy="769441"/>
          </a:xfrm>
          <a:prstGeom prst="rect">
            <a:avLst/>
          </a:prstGeom>
        </p:spPr>
        <p:txBody>
          <a:bodyPr wrap="none">
            <a:spAutoFit/>
          </a:bodyPr>
          <a:lstStyle/>
          <a:p>
            <a:r>
              <a:rPr lang="en-US" sz="4400" b="1" dirty="0" smtClean="0"/>
              <a:t>Recall</a:t>
            </a:r>
            <a:endParaRPr lang="en-US" b="1" dirty="0"/>
          </a:p>
        </p:txBody>
      </p:sp>
      <p:pic>
        <p:nvPicPr>
          <p:cNvPr id="8" name="Picture 7" descr="plot2.png"/>
          <p:cNvPicPr>
            <a:picLocks noChangeAspect="1"/>
          </p:cNvPicPr>
          <p:nvPr/>
        </p:nvPicPr>
        <p:blipFill>
          <a:blip r:embed="rId2"/>
          <a:stretch>
            <a:fillRect/>
          </a:stretch>
        </p:blipFill>
        <p:spPr>
          <a:xfrm>
            <a:off x="1865249" y="2065298"/>
            <a:ext cx="10345352" cy="6207211"/>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Variation</a:t>
            </a:r>
            <a:endParaRPr lang="en-US" dirty="0"/>
          </a:p>
        </p:txBody>
      </p:sp>
      <p:sp>
        <p:nvSpPr>
          <p:cNvPr id="40" name="TextBox 39"/>
          <p:cNvSpPr txBox="1"/>
          <p:nvPr/>
        </p:nvSpPr>
        <p:spPr>
          <a:xfrm>
            <a:off x="5589575" y="4548183"/>
            <a:ext cx="1269541" cy="646331"/>
          </a:xfrm>
          <a:prstGeom prst="rect">
            <a:avLst/>
          </a:prstGeom>
          <a:noFill/>
        </p:spPr>
        <p:txBody>
          <a:bodyPr wrap="square" rtlCol="0">
            <a:spAutoFit/>
          </a:bodyPr>
          <a:lstStyle/>
          <a:p>
            <a:r>
              <a:rPr lang="en-US" sz="3600" dirty="0" smtClean="0">
                <a:solidFill>
                  <a:schemeClr val="bg1"/>
                </a:solidFill>
              </a:rPr>
              <a:t>93.8</a:t>
            </a:r>
            <a:endParaRPr lang="en-US" sz="3600" dirty="0">
              <a:solidFill>
                <a:schemeClr val="bg1"/>
              </a:solidFill>
            </a:endParaRPr>
          </a:p>
        </p:txBody>
      </p:sp>
      <p:sp>
        <p:nvSpPr>
          <p:cNvPr id="41" name="TextBox 40"/>
          <p:cNvSpPr txBox="1"/>
          <p:nvPr/>
        </p:nvSpPr>
        <p:spPr>
          <a:xfrm>
            <a:off x="7743842" y="8738774"/>
            <a:ext cx="5213286" cy="738664"/>
          </a:xfrm>
          <a:prstGeom prst="rect">
            <a:avLst/>
          </a:prstGeom>
          <a:solidFill>
            <a:schemeClr val="bg1"/>
          </a:solidFill>
        </p:spPr>
        <p:txBody>
          <a:bodyPr wrap="none" rtlCol="0">
            <a:spAutoFit/>
          </a:bodyPr>
          <a:lstStyle/>
          <a:p>
            <a:r>
              <a:rPr lang="en-US" sz="3200" dirty="0" smtClean="0">
                <a:solidFill>
                  <a:schemeClr val="bg1">
                    <a:lumMod val="50000"/>
                  </a:schemeClr>
                </a:solidFill>
              </a:rPr>
              <a:t>100k EN-ES </a:t>
            </a:r>
            <a:r>
              <a:rPr lang="en-US" sz="3200" dirty="0" err="1" smtClean="0">
                <a:solidFill>
                  <a:schemeClr val="bg1">
                    <a:lumMod val="50000"/>
                  </a:schemeClr>
                </a:solidFill>
              </a:rPr>
              <a:t>Europarl</a:t>
            </a:r>
            <a:r>
              <a:rPr lang="en-US" sz="3200" dirty="0" smtClean="0">
                <a:solidFill>
                  <a:schemeClr val="bg1">
                    <a:lumMod val="50000"/>
                  </a:schemeClr>
                </a:solidFill>
              </a:rPr>
              <a:t> Sentences</a:t>
            </a:r>
            <a:r>
              <a:rPr lang="en-US" dirty="0" smtClean="0">
                <a:solidFill>
                  <a:schemeClr val="bg1">
                    <a:lumMod val="50000"/>
                  </a:schemeClr>
                </a:solidFill>
              </a:rPr>
              <a:t> </a:t>
            </a:r>
            <a:endParaRPr lang="en-US" dirty="0">
              <a:solidFill>
                <a:schemeClr val="bg1">
                  <a:lumMod val="50000"/>
                </a:schemeClr>
              </a:solidFill>
            </a:endParaRPr>
          </a:p>
        </p:txBody>
      </p:sp>
      <p:sp>
        <p:nvSpPr>
          <p:cNvPr id="44" name="Content Placeholder 2"/>
          <p:cNvSpPr txBox="1">
            <a:spLocks/>
          </p:cNvSpPr>
          <p:nvPr/>
        </p:nvSpPr>
        <p:spPr>
          <a:xfrm>
            <a:off x="650875" y="1627143"/>
            <a:ext cx="11703050" cy="6435725"/>
          </a:xfrm>
          <a:prstGeom prst="rect">
            <a:avLst/>
          </a:prstGeom>
          <a:ln>
            <a:noFill/>
          </a:ln>
        </p:spPr>
        <p:txBody>
          <a:bodyPr/>
          <a:lstStyle/>
          <a:p>
            <a:pPr marL="889000" marR="0" lvl="0" indent="-571500" algn="l" defTabSz="914400" rtl="0" eaLnBrk="0" fontAlgn="base" latinLnBrk="0" hangingPunct="0">
              <a:lnSpc>
                <a:spcPct val="100000"/>
              </a:lnSpc>
              <a:spcBef>
                <a:spcPts val="600"/>
              </a:spcBef>
              <a:spcAft>
                <a:spcPct val="0"/>
              </a:spcAft>
              <a:buClrTx/>
              <a:buSzPct val="100000"/>
              <a:buFont typeface="Wingdings" pitchFamily="2" charset="2"/>
              <a:buNone/>
              <a:tabLst/>
              <a:defRPr/>
            </a:pPr>
            <a:endParaRPr kumimoji="0" lang="en-US" sz="4000" b="0" i="0" u="none" strike="noStrike" kern="0" cap="none" spc="0" normalizeH="0" baseline="0" noProof="0" dirty="0" smtClean="0">
              <a:ln>
                <a:noFill/>
              </a:ln>
              <a:solidFill>
                <a:schemeClr val="accent1"/>
              </a:solidFill>
              <a:effectLst/>
              <a:uLnTx/>
              <a:uFillTx/>
              <a:latin typeface="+mj-lt"/>
              <a:ea typeface="+mn-ea"/>
              <a:cs typeface="+mn-cs"/>
              <a:sym typeface="Arial Narrow" pitchFamily="34" charset="0"/>
            </a:endParaRPr>
          </a:p>
          <a:p>
            <a:pPr marL="889000" marR="0" lvl="0" indent="-571500" algn="l" defTabSz="914400" rtl="0" eaLnBrk="0" fontAlgn="base" latinLnBrk="0" hangingPunct="0">
              <a:lnSpc>
                <a:spcPct val="100000"/>
              </a:lnSpc>
              <a:spcBef>
                <a:spcPts val="600"/>
              </a:spcBef>
              <a:spcAft>
                <a:spcPct val="0"/>
              </a:spcAft>
              <a:buClrTx/>
              <a:buSzPct val="100000"/>
              <a:buFont typeface="Wingdings" pitchFamily="2" charset="2"/>
              <a:buChar char="§"/>
              <a:tabLst/>
              <a:defRPr/>
            </a:pPr>
            <a:r>
              <a:rPr kumimoji="0" lang="en-US" sz="4000" b="0" i="0" u="none" strike="noStrike" kern="0" cap="none" spc="0" normalizeH="0" baseline="0" noProof="0" dirty="0" smtClean="0">
                <a:ln>
                  <a:noFill/>
                </a:ln>
                <a:solidFill>
                  <a:schemeClr val="accent1"/>
                </a:solidFill>
                <a:effectLst/>
                <a:uLnTx/>
                <a:uFillTx/>
                <a:latin typeface="+mj-lt"/>
                <a:ea typeface="+mn-ea"/>
                <a:cs typeface="+mn-cs"/>
                <a:sym typeface="Arial Narrow" pitchFamily="34" charset="0"/>
              </a:rPr>
              <a:t>Identical Corpora</a:t>
            </a:r>
          </a:p>
        </p:txBody>
      </p:sp>
      <p:grpSp>
        <p:nvGrpSpPr>
          <p:cNvPr id="45" name="Group 44"/>
          <p:cNvGrpSpPr/>
          <p:nvPr/>
        </p:nvGrpSpPr>
        <p:grpSpPr>
          <a:xfrm>
            <a:off x="7013582" y="2065299"/>
            <a:ext cx="3359196" cy="1349880"/>
            <a:chOff x="3354287" y="3489306"/>
            <a:chExt cx="6178692" cy="2482884"/>
          </a:xfrm>
        </p:grpSpPr>
        <p:grpSp>
          <p:nvGrpSpPr>
            <p:cNvPr id="46" name="Group 181"/>
            <p:cNvGrpSpPr/>
            <p:nvPr/>
          </p:nvGrpSpPr>
          <p:grpSpPr>
            <a:xfrm>
              <a:off x="3354287" y="3525819"/>
              <a:ext cx="1870158" cy="2446371"/>
              <a:chOff x="1463606" y="2430429"/>
              <a:chExt cx="1752624" cy="2446371"/>
            </a:xfrm>
          </p:grpSpPr>
          <p:grpSp>
            <p:nvGrpSpPr>
              <p:cNvPr id="69" name="Group 139"/>
              <p:cNvGrpSpPr/>
              <p:nvPr/>
            </p:nvGrpSpPr>
            <p:grpSpPr>
              <a:xfrm>
                <a:off x="1463606" y="2430429"/>
                <a:ext cx="1752624" cy="2446371"/>
                <a:chOff x="-1241453" y="2466942"/>
                <a:chExt cx="1952709" cy="2446371"/>
              </a:xfrm>
            </p:grpSpPr>
            <p:sp>
              <p:nvSpPr>
                <p:cNvPr id="114" name="Rectangle 113"/>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15" name="Straight Connector 114"/>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70" name="Straight Connector 69"/>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1" name="Straight Connector 70"/>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2" name="Straight Connector 71"/>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3" name="Straight Connector 72"/>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4" name="Straight Connector 73"/>
              <p:cNvCxnSpPr/>
              <p:nvPr/>
            </p:nvCxnSpPr>
            <p:spPr bwMode="auto">
              <a:xfrm>
                <a:off x="1631965" y="3816335"/>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5" name="Straight Connector 74"/>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6" name="Straight Connector 75"/>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7" name="Straight Connector 76"/>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47" name="Group 217"/>
            <p:cNvGrpSpPr/>
            <p:nvPr/>
          </p:nvGrpSpPr>
          <p:grpSpPr>
            <a:xfrm>
              <a:off x="7780355" y="3489306"/>
              <a:ext cx="1752624" cy="2446371"/>
              <a:chOff x="1463606" y="2430429"/>
              <a:chExt cx="1752624" cy="2446371"/>
            </a:xfrm>
          </p:grpSpPr>
          <p:grpSp>
            <p:nvGrpSpPr>
              <p:cNvPr id="58" name="Group 139"/>
              <p:cNvGrpSpPr/>
              <p:nvPr/>
            </p:nvGrpSpPr>
            <p:grpSpPr>
              <a:xfrm>
                <a:off x="1463606" y="2430429"/>
                <a:ext cx="1752624" cy="2446371"/>
                <a:chOff x="-1241453" y="2466942"/>
                <a:chExt cx="1952709" cy="2446371"/>
              </a:xfrm>
            </p:grpSpPr>
            <p:sp>
              <p:nvSpPr>
                <p:cNvPr id="67" name="Rectangle 66"/>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68" name="Straight Connector 67"/>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59" name="Straight Connector 58"/>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0" name="Straight Connector 59"/>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1" name="Straight Connector 60"/>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2" name="Straight Connector 61"/>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3" name="Straight Connector 62"/>
              <p:cNvCxnSpPr/>
              <p:nvPr/>
            </p:nvCxnSpPr>
            <p:spPr bwMode="auto">
              <a:xfrm>
                <a:off x="1609658" y="3852848"/>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4" name="Straight Connector 63"/>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5" name="Straight Connector 64"/>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6" name="Straight Connector 65"/>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48" name="Group 261"/>
            <p:cNvGrpSpPr/>
            <p:nvPr/>
          </p:nvGrpSpPr>
          <p:grpSpPr>
            <a:xfrm>
              <a:off x="5297470" y="3817923"/>
              <a:ext cx="2409859" cy="1789137"/>
              <a:chOff x="5297470" y="3817923"/>
              <a:chExt cx="2409859" cy="1789137"/>
            </a:xfrm>
          </p:grpSpPr>
          <p:cxnSp>
            <p:nvCxnSpPr>
              <p:cNvPr id="49" name="Straight Connector 48"/>
              <p:cNvCxnSpPr/>
              <p:nvPr/>
            </p:nvCxnSpPr>
            <p:spPr bwMode="auto">
              <a:xfrm>
                <a:off x="5305466" y="4256079"/>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auto">
              <a:xfrm>
                <a:off x="5301468" y="4037001"/>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auto">
              <a:xfrm>
                <a:off x="5301468" y="3817923"/>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auto">
              <a:xfrm>
                <a:off x="5301468" y="4913313"/>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auto">
              <a:xfrm>
                <a:off x="5297470" y="4694235"/>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auto">
              <a:xfrm>
                <a:off x="5297470" y="4475157"/>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auto">
              <a:xfrm>
                <a:off x="5301469" y="5351469"/>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a:off x="5297471" y="5132391"/>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auto">
              <a:xfrm>
                <a:off x="5297471" y="5605472"/>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121" name="Group 120"/>
          <p:cNvGrpSpPr/>
          <p:nvPr/>
        </p:nvGrpSpPr>
        <p:grpSpPr>
          <a:xfrm>
            <a:off x="3070178" y="3525819"/>
            <a:ext cx="6097670" cy="5294385"/>
            <a:chOff x="1354068" y="3525819"/>
            <a:chExt cx="9292558" cy="5294385"/>
          </a:xfrm>
        </p:grpSpPr>
        <p:graphicFrame>
          <p:nvGraphicFramePr>
            <p:cNvPr id="119" name="Chart 118"/>
            <p:cNvGraphicFramePr/>
            <p:nvPr/>
          </p:nvGraphicFramePr>
          <p:xfrm>
            <a:off x="2285149" y="3525819"/>
            <a:ext cx="8361477" cy="5294385"/>
          </p:xfrm>
          <a:graphic>
            <a:graphicData uri="http://schemas.openxmlformats.org/drawingml/2006/chart">
              <c:chart xmlns:c="http://schemas.openxmlformats.org/drawingml/2006/chart" xmlns:r="http://schemas.openxmlformats.org/officeDocument/2006/relationships" r:id="rId3"/>
            </a:graphicData>
          </a:graphic>
        </p:graphicFrame>
        <p:sp>
          <p:nvSpPr>
            <p:cNvPr id="120" name="Rectangle 119"/>
            <p:cNvSpPr/>
            <p:nvPr/>
          </p:nvSpPr>
          <p:spPr>
            <a:xfrm rot="16200000">
              <a:off x="604504" y="5188209"/>
              <a:ext cx="2268570" cy="769441"/>
            </a:xfrm>
            <a:prstGeom prst="rect">
              <a:avLst/>
            </a:prstGeom>
          </p:spPr>
          <p:txBody>
            <a:bodyPr wrap="none">
              <a:spAutoFit/>
            </a:bodyPr>
            <a:lstStyle/>
            <a:p>
              <a:r>
                <a:rPr lang="en-US" sz="4400" b="1" dirty="0" smtClean="0"/>
                <a:t>Precision</a:t>
              </a:r>
              <a:endParaRPr lang="en-US"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Variation</a:t>
            </a:r>
            <a:endParaRPr lang="en-US" dirty="0"/>
          </a:p>
        </p:txBody>
      </p:sp>
      <p:sp>
        <p:nvSpPr>
          <p:cNvPr id="3" name="Content Placeholder 2"/>
          <p:cNvSpPr>
            <a:spLocks noGrp="1"/>
          </p:cNvSpPr>
          <p:nvPr>
            <p:ph idx="1"/>
          </p:nvPr>
        </p:nvSpPr>
        <p:spPr>
          <a:xfrm>
            <a:off x="650875" y="1654219"/>
            <a:ext cx="11703050" cy="6435725"/>
          </a:xfrm>
        </p:spPr>
        <p:txBody>
          <a:bodyPr/>
          <a:lstStyle/>
          <a:p>
            <a:pPr>
              <a:buNone/>
            </a:pPr>
            <a:endParaRPr lang="en-US" dirty="0" smtClean="0"/>
          </a:p>
          <a:p>
            <a:r>
              <a:rPr lang="en-US" dirty="0" smtClean="0"/>
              <a:t>Comparable Corpora</a:t>
            </a:r>
          </a:p>
        </p:txBody>
      </p:sp>
      <p:sp>
        <p:nvSpPr>
          <p:cNvPr id="34" name="TextBox 33"/>
          <p:cNvSpPr txBox="1"/>
          <p:nvPr/>
        </p:nvSpPr>
        <p:spPr>
          <a:xfrm>
            <a:off x="7743842" y="8710665"/>
            <a:ext cx="4916859" cy="646331"/>
          </a:xfrm>
          <a:prstGeom prst="rect">
            <a:avLst/>
          </a:prstGeom>
          <a:solidFill>
            <a:schemeClr val="bg1"/>
          </a:solidFill>
        </p:spPr>
        <p:txBody>
          <a:bodyPr wrap="none" rtlCol="0">
            <a:spAutoFit/>
          </a:bodyPr>
          <a:lstStyle/>
          <a:p>
            <a:r>
              <a:rPr lang="en-US" sz="3600" dirty="0" smtClean="0">
                <a:solidFill>
                  <a:schemeClr val="bg1">
                    <a:lumMod val="50000"/>
                  </a:schemeClr>
                </a:solidFill>
              </a:rPr>
              <a:t>4k EN-ES Wikipedia Articles</a:t>
            </a:r>
            <a:endParaRPr lang="en-US" dirty="0">
              <a:solidFill>
                <a:schemeClr val="bg1">
                  <a:lumMod val="50000"/>
                </a:schemeClr>
              </a:solidFill>
            </a:endParaRPr>
          </a:p>
        </p:txBody>
      </p:sp>
      <p:grpSp>
        <p:nvGrpSpPr>
          <p:cNvPr id="35" name="Group 34"/>
          <p:cNvGrpSpPr/>
          <p:nvPr/>
        </p:nvGrpSpPr>
        <p:grpSpPr>
          <a:xfrm>
            <a:off x="7013582" y="2065299"/>
            <a:ext cx="3359196" cy="1349880"/>
            <a:chOff x="3354287" y="3489306"/>
            <a:chExt cx="6178692" cy="2482884"/>
          </a:xfrm>
        </p:grpSpPr>
        <p:grpSp>
          <p:nvGrpSpPr>
            <p:cNvPr id="36" name="Group 181"/>
            <p:cNvGrpSpPr/>
            <p:nvPr/>
          </p:nvGrpSpPr>
          <p:grpSpPr>
            <a:xfrm>
              <a:off x="3354287" y="3525819"/>
              <a:ext cx="1870158" cy="2446371"/>
              <a:chOff x="1463606" y="2430429"/>
              <a:chExt cx="1752624" cy="2446371"/>
            </a:xfrm>
          </p:grpSpPr>
          <p:grpSp>
            <p:nvGrpSpPr>
              <p:cNvPr id="84" name="Group 139"/>
              <p:cNvGrpSpPr/>
              <p:nvPr/>
            </p:nvGrpSpPr>
            <p:grpSpPr>
              <a:xfrm>
                <a:off x="1463606" y="2430429"/>
                <a:ext cx="1752624" cy="2446371"/>
                <a:chOff x="-1241453" y="2466942"/>
                <a:chExt cx="1952709" cy="2446371"/>
              </a:xfrm>
            </p:grpSpPr>
            <p:sp>
              <p:nvSpPr>
                <p:cNvPr id="93" name="Rectangle 92"/>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94" name="Straight Connector 93"/>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85" name="Straight Connector 84"/>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6" name="Straight Connector 85"/>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7" name="Straight Connector 86"/>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8" name="Straight Connector 87"/>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9" name="Straight Connector 88"/>
              <p:cNvCxnSpPr/>
              <p:nvPr/>
            </p:nvCxnSpPr>
            <p:spPr bwMode="auto">
              <a:xfrm>
                <a:off x="1631965" y="3816335"/>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90" name="Straight Connector 89"/>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91" name="Straight Connector 90"/>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92" name="Straight Connector 91"/>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37" name="Group 217"/>
            <p:cNvGrpSpPr/>
            <p:nvPr/>
          </p:nvGrpSpPr>
          <p:grpSpPr>
            <a:xfrm>
              <a:off x="7780355" y="3489306"/>
              <a:ext cx="1752624" cy="2446371"/>
              <a:chOff x="1463606" y="2430429"/>
              <a:chExt cx="1752624" cy="2446371"/>
            </a:xfrm>
          </p:grpSpPr>
          <p:grpSp>
            <p:nvGrpSpPr>
              <p:cNvPr id="73" name="Group 139"/>
              <p:cNvGrpSpPr/>
              <p:nvPr/>
            </p:nvGrpSpPr>
            <p:grpSpPr>
              <a:xfrm>
                <a:off x="1463606" y="2430429"/>
                <a:ext cx="1752624" cy="2446371"/>
                <a:chOff x="-1241453" y="2466942"/>
                <a:chExt cx="1952709" cy="2446371"/>
              </a:xfrm>
            </p:grpSpPr>
            <p:sp>
              <p:nvSpPr>
                <p:cNvPr id="82" name="Rectangle 81"/>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83" name="Straight Connector 82"/>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74" name="Straight Connector 73"/>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5" name="Straight Connector 74"/>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6" name="Straight Connector 75"/>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7" name="Straight Connector 76"/>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8" name="Straight Connector 77"/>
              <p:cNvCxnSpPr/>
              <p:nvPr/>
            </p:nvCxnSpPr>
            <p:spPr bwMode="auto">
              <a:xfrm>
                <a:off x="1609658" y="3852848"/>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9" name="Straight Connector 78"/>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0" name="Straight Connector 79"/>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1" name="Straight Connector 80"/>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sp>
        <p:nvSpPr>
          <p:cNvPr id="95" name="TextBox 94"/>
          <p:cNvSpPr txBox="1"/>
          <p:nvPr/>
        </p:nvSpPr>
        <p:spPr>
          <a:xfrm>
            <a:off x="8364563" y="2138325"/>
            <a:ext cx="841897" cy="1107996"/>
          </a:xfrm>
          <a:prstGeom prst="rect">
            <a:avLst/>
          </a:prstGeom>
          <a:noFill/>
        </p:spPr>
        <p:txBody>
          <a:bodyPr wrap="none" rtlCol="0">
            <a:spAutoFit/>
          </a:bodyPr>
          <a:lstStyle/>
          <a:p>
            <a:r>
              <a:rPr lang="en-US" sz="6600" dirty="0" smtClean="0">
                <a:latin typeface="cmsy10"/>
              </a:rPr>
              <a:t>¼</a:t>
            </a:r>
            <a:endParaRPr lang="en-US" sz="6600" dirty="0">
              <a:latin typeface="cmsy10"/>
            </a:endParaRPr>
          </a:p>
        </p:txBody>
      </p:sp>
      <p:grpSp>
        <p:nvGrpSpPr>
          <p:cNvPr id="98" name="Group 97"/>
          <p:cNvGrpSpPr/>
          <p:nvPr/>
        </p:nvGrpSpPr>
        <p:grpSpPr>
          <a:xfrm>
            <a:off x="1354068" y="3525819"/>
            <a:ext cx="9292558" cy="5294385"/>
            <a:chOff x="1354068" y="3525819"/>
            <a:chExt cx="9292558" cy="5294385"/>
          </a:xfrm>
        </p:grpSpPr>
        <p:graphicFrame>
          <p:nvGraphicFramePr>
            <p:cNvPr id="96" name="Chart 95"/>
            <p:cNvGraphicFramePr/>
            <p:nvPr/>
          </p:nvGraphicFramePr>
          <p:xfrm>
            <a:off x="2285149" y="3525819"/>
            <a:ext cx="8361477" cy="5294385"/>
          </p:xfrm>
          <a:graphic>
            <a:graphicData uri="http://schemas.openxmlformats.org/drawingml/2006/chart">
              <c:chart xmlns:c="http://schemas.openxmlformats.org/drawingml/2006/chart" xmlns:r="http://schemas.openxmlformats.org/officeDocument/2006/relationships" r:id="rId3"/>
            </a:graphicData>
          </a:graphic>
        </p:graphicFrame>
        <p:sp>
          <p:nvSpPr>
            <p:cNvPr id="97" name="Rectangle 96"/>
            <p:cNvSpPr/>
            <p:nvPr/>
          </p:nvSpPr>
          <p:spPr>
            <a:xfrm rot="16200000">
              <a:off x="604504" y="5188209"/>
              <a:ext cx="2268570" cy="769441"/>
            </a:xfrm>
            <a:prstGeom prst="rect">
              <a:avLst/>
            </a:prstGeom>
          </p:spPr>
          <p:txBody>
            <a:bodyPr wrap="none">
              <a:spAutoFit/>
            </a:bodyPr>
            <a:lstStyle/>
            <a:p>
              <a:r>
                <a:rPr lang="en-US" sz="4400" b="1" dirty="0" smtClean="0"/>
                <a:t>Precision</a:t>
              </a:r>
              <a:endParaRPr lang="en-US"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Variation</a:t>
            </a:r>
            <a:endParaRPr lang="en-US" dirty="0"/>
          </a:p>
        </p:txBody>
      </p:sp>
      <p:sp>
        <p:nvSpPr>
          <p:cNvPr id="3" name="Content Placeholder 2"/>
          <p:cNvSpPr>
            <a:spLocks noGrp="1"/>
          </p:cNvSpPr>
          <p:nvPr>
            <p:ph idx="1"/>
          </p:nvPr>
        </p:nvSpPr>
        <p:spPr>
          <a:xfrm>
            <a:off x="650875" y="1663656"/>
            <a:ext cx="11703050" cy="6435725"/>
          </a:xfrm>
        </p:spPr>
        <p:txBody>
          <a:bodyPr/>
          <a:lstStyle/>
          <a:p>
            <a:pPr>
              <a:buNone/>
            </a:pPr>
            <a:endParaRPr lang="en-US" dirty="0" smtClean="0"/>
          </a:p>
          <a:p>
            <a:r>
              <a:rPr lang="en-US" dirty="0" smtClean="0"/>
              <a:t>Unrelated Corpora</a:t>
            </a:r>
          </a:p>
        </p:txBody>
      </p:sp>
      <p:sp>
        <p:nvSpPr>
          <p:cNvPr id="32" name="TextBox 31"/>
          <p:cNvSpPr txBox="1"/>
          <p:nvPr/>
        </p:nvSpPr>
        <p:spPr>
          <a:xfrm>
            <a:off x="4739307" y="4511670"/>
            <a:ext cx="886781" cy="1015663"/>
          </a:xfrm>
          <a:prstGeom prst="rect">
            <a:avLst/>
          </a:prstGeom>
          <a:noFill/>
        </p:spPr>
        <p:txBody>
          <a:bodyPr wrap="none" rtlCol="0">
            <a:spAutoFit/>
          </a:bodyPr>
          <a:lstStyle/>
          <a:p>
            <a:r>
              <a:rPr lang="en-US" sz="6000" dirty="0" smtClean="0">
                <a:solidFill>
                  <a:schemeClr val="bg1"/>
                </a:solidFill>
              </a:rPr>
              <a:t>92</a:t>
            </a:r>
            <a:endParaRPr lang="en-US" dirty="0">
              <a:solidFill>
                <a:schemeClr val="bg1"/>
              </a:solidFill>
            </a:endParaRPr>
          </a:p>
        </p:txBody>
      </p:sp>
      <p:sp>
        <p:nvSpPr>
          <p:cNvPr id="33" name="TextBox 32"/>
          <p:cNvSpPr txBox="1"/>
          <p:nvPr/>
        </p:nvSpPr>
        <p:spPr>
          <a:xfrm>
            <a:off x="5881679" y="4730748"/>
            <a:ext cx="886781" cy="1015663"/>
          </a:xfrm>
          <a:prstGeom prst="rect">
            <a:avLst/>
          </a:prstGeom>
          <a:noFill/>
        </p:spPr>
        <p:txBody>
          <a:bodyPr wrap="none" rtlCol="0">
            <a:spAutoFit/>
          </a:bodyPr>
          <a:lstStyle/>
          <a:p>
            <a:r>
              <a:rPr lang="en-US" sz="6000" dirty="0" smtClean="0">
                <a:solidFill>
                  <a:schemeClr val="bg1"/>
                </a:solidFill>
              </a:rPr>
              <a:t>89</a:t>
            </a:r>
            <a:endParaRPr lang="en-US" dirty="0">
              <a:solidFill>
                <a:schemeClr val="bg1"/>
              </a:solidFill>
            </a:endParaRPr>
          </a:p>
        </p:txBody>
      </p:sp>
      <p:sp>
        <p:nvSpPr>
          <p:cNvPr id="37" name="TextBox 36"/>
          <p:cNvSpPr txBox="1"/>
          <p:nvPr/>
        </p:nvSpPr>
        <p:spPr>
          <a:xfrm>
            <a:off x="7003113" y="5577248"/>
            <a:ext cx="886781" cy="1015663"/>
          </a:xfrm>
          <a:prstGeom prst="rect">
            <a:avLst/>
          </a:prstGeom>
          <a:noFill/>
        </p:spPr>
        <p:txBody>
          <a:bodyPr wrap="none" rtlCol="0">
            <a:spAutoFit/>
          </a:bodyPr>
          <a:lstStyle/>
          <a:p>
            <a:r>
              <a:rPr lang="en-US" sz="6000" dirty="0" smtClean="0">
                <a:solidFill>
                  <a:schemeClr val="bg1"/>
                </a:solidFill>
              </a:rPr>
              <a:t>68</a:t>
            </a:r>
            <a:endParaRPr lang="en-US" dirty="0">
              <a:solidFill>
                <a:schemeClr val="bg1"/>
              </a:solidFill>
            </a:endParaRPr>
          </a:p>
        </p:txBody>
      </p:sp>
      <p:sp>
        <p:nvSpPr>
          <p:cNvPr id="38" name="TextBox 37"/>
          <p:cNvSpPr txBox="1"/>
          <p:nvPr/>
        </p:nvSpPr>
        <p:spPr>
          <a:xfrm>
            <a:off x="6831017" y="8710665"/>
            <a:ext cx="5915106" cy="584775"/>
          </a:xfrm>
          <a:prstGeom prst="rect">
            <a:avLst/>
          </a:prstGeom>
          <a:solidFill>
            <a:schemeClr val="bg1"/>
          </a:solidFill>
        </p:spPr>
        <p:txBody>
          <a:bodyPr wrap="square" rtlCol="0">
            <a:spAutoFit/>
          </a:bodyPr>
          <a:lstStyle/>
          <a:p>
            <a:r>
              <a:rPr lang="en-US" sz="3200" dirty="0" smtClean="0">
                <a:solidFill>
                  <a:schemeClr val="bg1">
                    <a:lumMod val="50000"/>
                  </a:schemeClr>
                </a:solidFill>
              </a:rPr>
              <a:t>100k English and Spanish </a:t>
            </a:r>
            <a:r>
              <a:rPr lang="en-US" sz="3200" dirty="0" err="1" smtClean="0">
                <a:solidFill>
                  <a:schemeClr val="bg1">
                    <a:lumMod val="50000"/>
                  </a:schemeClr>
                </a:solidFill>
              </a:rPr>
              <a:t>Gigaword</a:t>
            </a:r>
            <a:endParaRPr lang="en-US" sz="4000" dirty="0">
              <a:solidFill>
                <a:schemeClr val="bg1">
                  <a:lumMod val="50000"/>
                </a:schemeClr>
              </a:solidFill>
            </a:endParaRPr>
          </a:p>
        </p:txBody>
      </p:sp>
      <p:grpSp>
        <p:nvGrpSpPr>
          <p:cNvPr id="39" name="Group 38"/>
          <p:cNvGrpSpPr/>
          <p:nvPr/>
        </p:nvGrpSpPr>
        <p:grpSpPr>
          <a:xfrm>
            <a:off x="7013582" y="2065299"/>
            <a:ext cx="3359196" cy="1349880"/>
            <a:chOff x="3354287" y="3489306"/>
            <a:chExt cx="6178692" cy="2482884"/>
          </a:xfrm>
        </p:grpSpPr>
        <p:grpSp>
          <p:nvGrpSpPr>
            <p:cNvPr id="40" name="Group 181"/>
            <p:cNvGrpSpPr/>
            <p:nvPr/>
          </p:nvGrpSpPr>
          <p:grpSpPr>
            <a:xfrm>
              <a:off x="3354287" y="3525819"/>
              <a:ext cx="1870158" cy="2446371"/>
              <a:chOff x="1463606" y="2430429"/>
              <a:chExt cx="1752624" cy="2446371"/>
            </a:xfrm>
          </p:grpSpPr>
          <p:grpSp>
            <p:nvGrpSpPr>
              <p:cNvPr id="73" name="Group 139"/>
              <p:cNvGrpSpPr/>
              <p:nvPr/>
            </p:nvGrpSpPr>
            <p:grpSpPr>
              <a:xfrm>
                <a:off x="1463606" y="2430429"/>
                <a:ext cx="1752624" cy="2446371"/>
                <a:chOff x="-1241453" y="2466942"/>
                <a:chExt cx="1952709" cy="2446371"/>
              </a:xfrm>
            </p:grpSpPr>
            <p:sp>
              <p:nvSpPr>
                <p:cNvPr id="83" name="Rectangle 82"/>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84" name="Straight Connector 83"/>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74" name="Straight Connector 73"/>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5" name="Straight Connector 74"/>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6" name="Straight Connector 75"/>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8" name="Straight Connector 77"/>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9" name="Straight Connector 78"/>
              <p:cNvCxnSpPr/>
              <p:nvPr/>
            </p:nvCxnSpPr>
            <p:spPr bwMode="auto">
              <a:xfrm>
                <a:off x="1631965" y="3816335"/>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0" name="Straight Connector 79"/>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1" name="Straight Connector 80"/>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2" name="Straight Connector 81"/>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41" name="Group 217"/>
            <p:cNvGrpSpPr/>
            <p:nvPr/>
          </p:nvGrpSpPr>
          <p:grpSpPr>
            <a:xfrm>
              <a:off x="7780355" y="3489306"/>
              <a:ext cx="1752624" cy="2446371"/>
              <a:chOff x="1463606" y="2430429"/>
              <a:chExt cx="1752624" cy="2446371"/>
            </a:xfrm>
          </p:grpSpPr>
          <p:grpSp>
            <p:nvGrpSpPr>
              <p:cNvPr id="52" name="Group 139"/>
              <p:cNvGrpSpPr/>
              <p:nvPr/>
            </p:nvGrpSpPr>
            <p:grpSpPr>
              <a:xfrm>
                <a:off x="1463606" y="2430429"/>
                <a:ext cx="1752624" cy="2446371"/>
                <a:chOff x="-1241453" y="2466942"/>
                <a:chExt cx="1952709" cy="2446371"/>
              </a:xfrm>
            </p:grpSpPr>
            <p:sp>
              <p:nvSpPr>
                <p:cNvPr id="71" name="Rectangle 70"/>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72" name="Straight Connector 71"/>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53" name="Straight Connector 52"/>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54" name="Straight Connector 53"/>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5" name="Straight Connector 64"/>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6" name="Straight Connector 65"/>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7" name="Straight Connector 66"/>
              <p:cNvCxnSpPr/>
              <p:nvPr/>
            </p:nvCxnSpPr>
            <p:spPr bwMode="auto">
              <a:xfrm>
                <a:off x="1609658" y="3852848"/>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8" name="Straight Connector 67"/>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9" name="Straight Connector 68"/>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0" name="Straight Connector 69"/>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sp>
        <p:nvSpPr>
          <p:cNvPr id="86" name="TextBox 85"/>
          <p:cNvSpPr txBox="1"/>
          <p:nvPr/>
        </p:nvSpPr>
        <p:spPr>
          <a:xfrm>
            <a:off x="8401076" y="2065299"/>
            <a:ext cx="606256" cy="1200329"/>
          </a:xfrm>
          <a:prstGeom prst="rect">
            <a:avLst/>
          </a:prstGeom>
          <a:noFill/>
        </p:spPr>
        <p:txBody>
          <a:bodyPr wrap="none" rtlCol="0">
            <a:spAutoFit/>
          </a:bodyPr>
          <a:lstStyle/>
          <a:p>
            <a:r>
              <a:rPr lang="en-US" sz="7200" dirty="0" smtClean="0"/>
              <a:t>?</a:t>
            </a:r>
            <a:endParaRPr lang="en-US" dirty="0"/>
          </a:p>
        </p:txBody>
      </p:sp>
      <p:grpSp>
        <p:nvGrpSpPr>
          <p:cNvPr id="89" name="Group 88"/>
          <p:cNvGrpSpPr/>
          <p:nvPr/>
        </p:nvGrpSpPr>
        <p:grpSpPr>
          <a:xfrm>
            <a:off x="1354068" y="3525819"/>
            <a:ext cx="9292558" cy="5294385"/>
            <a:chOff x="1354068" y="3525819"/>
            <a:chExt cx="9292558" cy="5294385"/>
          </a:xfrm>
        </p:grpSpPr>
        <p:graphicFrame>
          <p:nvGraphicFramePr>
            <p:cNvPr id="87" name="Chart 86"/>
            <p:cNvGraphicFramePr/>
            <p:nvPr/>
          </p:nvGraphicFramePr>
          <p:xfrm>
            <a:off x="2285149" y="3525819"/>
            <a:ext cx="8361477" cy="5294385"/>
          </p:xfrm>
          <a:graphic>
            <a:graphicData uri="http://schemas.openxmlformats.org/drawingml/2006/chart">
              <c:chart xmlns:c="http://schemas.openxmlformats.org/drawingml/2006/chart" xmlns:r="http://schemas.openxmlformats.org/officeDocument/2006/relationships" r:id="rId3"/>
            </a:graphicData>
          </a:graphic>
        </p:graphicFrame>
        <p:sp>
          <p:nvSpPr>
            <p:cNvPr id="88" name="Rectangle 87"/>
            <p:cNvSpPr/>
            <p:nvPr/>
          </p:nvSpPr>
          <p:spPr>
            <a:xfrm rot="16200000">
              <a:off x="604504" y="5188209"/>
              <a:ext cx="2268570" cy="769441"/>
            </a:xfrm>
            <a:prstGeom prst="rect">
              <a:avLst/>
            </a:prstGeom>
          </p:spPr>
          <p:txBody>
            <a:bodyPr wrap="none">
              <a:spAutoFit/>
            </a:bodyPr>
            <a:lstStyle/>
            <a:p>
              <a:r>
                <a:rPr lang="en-US" sz="4400" b="1" dirty="0" smtClean="0"/>
                <a:t>Precision</a:t>
              </a:r>
              <a:endParaRPr lang="en-US"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Seed Lexicon Source </a:t>
            </a:r>
            <a:endParaRPr lang="en-US" dirty="0"/>
          </a:p>
        </p:txBody>
      </p:sp>
      <p:sp>
        <p:nvSpPr>
          <p:cNvPr id="30" name="Content Placeholder 29"/>
          <p:cNvSpPr>
            <a:spLocks noGrp="1"/>
          </p:cNvSpPr>
          <p:nvPr>
            <p:ph idx="1"/>
          </p:nvPr>
        </p:nvSpPr>
        <p:spPr/>
        <p:txBody>
          <a:bodyPr/>
          <a:lstStyle/>
          <a:p>
            <a:r>
              <a:rPr lang="en-US" dirty="0" smtClean="0"/>
              <a:t>Automatic </a:t>
            </a:r>
            <a:r>
              <a:rPr lang="en-US" dirty="0" smtClean="0"/>
              <a:t>Seed</a:t>
            </a:r>
            <a:endParaRPr lang="en-US" dirty="0" smtClean="0"/>
          </a:p>
          <a:p>
            <a:pPr lvl="1"/>
            <a:r>
              <a:rPr lang="en-US" dirty="0" smtClean="0"/>
              <a:t>Use edit distance to induce seed lexicon as in</a:t>
            </a:r>
          </a:p>
          <a:p>
            <a:pPr lvl="1">
              <a:buNone/>
            </a:pPr>
            <a:r>
              <a:rPr lang="en-US" dirty="0" smtClean="0"/>
              <a:t>Koehn &amp; Knight (2002) </a:t>
            </a:r>
          </a:p>
        </p:txBody>
      </p:sp>
      <p:sp>
        <p:nvSpPr>
          <p:cNvPr id="6" name="TextBox 5"/>
          <p:cNvSpPr txBox="1"/>
          <p:nvPr/>
        </p:nvSpPr>
        <p:spPr>
          <a:xfrm>
            <a:off x="5834697" y="5022852"/>
            <a:ext cx="886781" cy="1015663"/>
          </a:xfrm>
          <a:prstGeom prst="rect">
            <a:avLst/>
          </a:prstGeom>
          <a:noFill/>
        </p:spPr>
        <p:txBody>
          <a:bodyPr wrap="none" rtlCol="0">
            <a:spAutoFit/>
          </a:bodyPr>
          <a:lstStyle/>
          <a:p>
            <a:r>
              <a:rPr lang="en-US" sz="6000" dirty="0" smtClean="0">
                <a:solidFill>
                  <a:schemeClr val="bg1"/>
                </a:solidFill>
              </a:rPr>
              <a:t>92</a:t>
            </a:r>
            <a:endParaRPr lang="en-US" dirty="0">
              <a:solidFill>
                <a:schemeClr val="bg1"/>
              </a:solidFill>
            </a:endParaRPr>
          </a:p>
        </p:txBody>
      </p:sp>
      <p:sp>
        <p:nvSpPr>
          <p:cNvPr id="9" name="TextBox 8"/>
          <p:cNvSpPr txBox="1"/>
          <p:nvPr/>
        </p:nvSpPr>
        <p:spPr>
          <a:xfrm>
            <a:off x="7743842" y="8710665"/>
            <a:ext cx="4916859" cy="646331"/>
          </a:xfrm>
          <a:prstGeom prst="rect">
            <a:avLst/>
          </a:prstGeom>
          <a:solidFill>
            <a:schemeClr val="bg1"/>
          </a:solidFill>
        </p:spPr>
        <p:txBody>
          <a:bodyPr wrap="none" rtlCol="0">
            <a:spAutoFit/>
          </a:bodyPr>
          <a:lstStyle/>
          <a:p>
            <a:r>
              <a:rPr lang="en-US" sz="3600" dirty="0" smtClean="0">
                <a:solidFill>
                  <a:schemeClr val="bg1">
                    <a:lumMod val="50000"/>
                  </a:schemeClr>
                </a:solidFill>
              </a:rPr>
              <a:t>4k EN-ES Wikipedia Articles</a:t>
            </a:r>
            <a:endParaRPr lang="en-US" dirty="0">
              <a:solidFill>
                <a:schemeClr val="bg1">
                  <a:lumMod val="50000"/>
                </a:schemeClr>
              </a:solidFill>
            </a:endParaRPr>
          </a:p>
        </p:txBody>
      </p:sp>
      <p:grpSp>
        <p:nvGrpSpPr>
          <p:cNvPr id="13" name="Group 12"/>
          <p:cNvGrpSpPr/>
          <p:nvPr/>
        </p:nvGrpSpPr>
        <p:grpSpPr>
          <a:xfrm>
            <a:off x="1789555" y="4183053"/>
            <a:ext cx="8857071" cy="4600638"/>
            <a:chOff x="1789555" y="4183053"/>
            <a:chExt cx="8857071" cy="4600638"/>
          </a:xfrm>
        </p:grpSpPr>
        <p:graphicFrame>
          <p:nvGraphicFramePr>
            <p:cNvPr id="14" name="Chart 13"/>
            <p:cNvGraphicFramePr/>
            <p:nvPr/>
          </p:nvGraphicFramePr>
          <p:xfrm>
            <a:off x="2814587" y="4183053"/>
            <a:ext cx="7832039" cy="4600638"/>
          </p:xfrm>
          <a:graphic>
            <a:graphicData uri="http://schemas.openxmlformats.org/drawingml/2006/chart">
              <c:chart xmlns:c="http://schemas.openxmlformats.org/drawingml/2006/chart" xmlns:r="http://schemas.openxmlformats.org/officeDocument/2006/relationships" r:id="rId2"/>
            </a:graphicData>
          </a:graphic>
        </p:graphicFrame>
        <p:sp>
          <p:nvSpPr>
            <p:cNvPr id="15" name="Rectangle 14"/>
            <p:cNvSpPr/>
            <p:nvPr/>
          </p:nvSpPr>
          <p:spPr>
            <a:xfrm rot="16200000">
              <a:off x="807616" y="5566635"/>
              <a:ext cx="2733319" cy="769441"/>
            </a:xfrm>
            <a:prstGeom prst="rect">
              <a:avLst/>
            </a:prstGeom>
          </p:spPr>
          <p:txBody>
            <a:bodyPr wrap="square">
              <a:spAutoFit/>
            </a:bodyPr>
            <a:lstStyle/>
            <a:p>
              <a:r>
                <a:rPr lang="en-US" sz="4400" b="1" dirty="0" smtClean="0"/>
                <a:t>Precision</a:t>
              </a:r>
              <a:endParaRPr lang="en-US" sz="4400"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3"/>
          <p:cNvSpPr>
            <a:spLocks noGrp="1"/>
          </p:cNvSpPr>
          <p:nvPr>
            <p:ph type="title"/>
          </p:nvPr>
        </p:nvSpPr>
        <p:spPr>
          <a:xfrm>
            <a:off x="1930400" y="452438"/>
            <a:ext cx="10210800" cy="1300162"/>
          </a:xfrm>
        </p:spPr>
        <p:txBody>
          <a:bodyPr/>
          <a:lstStyle/>
          <a:p>
            <a:r>
              <a:rPr lang="en-US" dirty="0" smtClean="0"/>
              <a:t>Analysis</a:t>
            </a:r>
          </a:p>
        </p:txBody>
      </p:sp>
      <p:grpSp>
        <p:nvGrpSpPr>
          <p:cNvPr id="76804" name="Group 11"/>
          <p:cNvGrpSpPr>
            <a:grpSpLocks/>
          </p:cNvGrpSpPr>
          <p:nvPr/>
        </p:nvGrpSpPr>
        <p:grpSpPr bwMode="auto">
          <a:xfrm>
            <a:off x="3289257" y="2320890"/>
            <a:ext cx="5931162" cy="6890821"/>
            <a:chOff x="406400" y="2133600"/>
            <a:chExt cx="6034305" cy="7010400"/>
          </a:xfrm>
        </p:grpSpPr>
        <p:pic>
          <p:nvPicPr>
            <p:cNvPr id="76811" name="Picture 4"/>
            <p:cNvPicPr>
              <a:picLocks noChangeAspect="1"/>
            </p:cNvPicPr>
            <p:nvPr/>
          </p:nvPicPr>
          <p:blipFill>
            <a:blip r:embed="rId3"/>
            <a:srcRect l="16808"/>
            <a:stretch>
              <a:fillRect/>
            </a:stretch>
          </p:blipFill>
          <p:spPr bwMode="auto">
            <a:xfrm>
              <a:off x="406400" y="2133600"/>
              <a:ext cx="6034305" cy="7010400"/>
            </a:xfrm>
            <a:prstGeom prst="rect">
              <a:avLst/>
            </a:prstGeom>
            <a:noFill/>
            <a:ln w="25400">
              <a:noFill/>
              <a:miter lim="800000"/>
              <a:headEnd/>
              <a:tailEnd/>
            </a:ln>
          </p:spPr>
        </p:pic>
        <p:sp>
          <p:nvSpPr>
            <p:cNvPr id="76812" name="Rectangle 7"/>
            <p:cNvSpPr>
              <a:spLocks noChangeArrowheads="1"/>
            </p:cNvSpPr>
            <p:nvPr/>
          </p:nvSpPr>
          <p:spPr bwMode="auto">
            <a:xfrm>
              <a:off x="1320800" y="2133600"/>
              <a:ext cx="533400" cy="457200"/>
            </a:xfrm>
            <a:prstGeom prst="rect">
              <a:avLst/>
            </a:prstGeom>
            <a:solidFill>
              <a:schemeClr val="bg1"/>
            </a:solidFill>
            <a:ln w="25400" algn="ctr">
              <a:solidFill>
                <a:schemeClr val="bg1"/>
              </a:solidFill>
              <a:round/>
              <a:headEnd/>
              <a:tailEnd/>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a:xfrm>
            <a:off x="1930400" y="452438"/>
            <a:ext cx="10210800" cy="1300162"/>
          </a:xfrm>
        </p:spPr>
        <p:txBody>
          <a:bodyPr/>
          <a:lstStyle/>
          <a:p>
            <a:r>
              <a:rPr lang="en-US" dirty="0" smtClean="0"/>
              <a:t>MT from </a:t>
            </a:r>
            <a:r>
              <a:rPr lang="en-US" dirty="0" err="1" smtClean="0"/>
              <a:t>Monotext</a:t>
            </a:r>
            <a:endParaRPr lang="en-US" dirty="0" smtClean="0"/>
          </a:p>
        </p:txBody>
      </p:sp>
      <p:sp>
        <p:nvSpPr>
          <p:cNvPr id="8" name="Flowchart: Magnetic Disk 7"/>
          <p:cNvSpPr/>
          <p:nvPr/>
        </p:nvSpPr>
        <p:spPr bwMode="auto">
          <a:xfrm>
            <a:off x="441242" y="3984642"/>
            <a:ext cx="1828800" cy="2133600"/>
          </a:xfrm>
          <a:prstGeom prst="flowChartMagneticDisk">
            <a:avLst/>
          </a:prstGeom>
          <a:solidFill>
            <a:schemeClr val="accent1">
              <a:lumMod val="40000"/>
              <a:lumOff val="60000"/>
            </a:schemeClr>
          </a:solidFill>
          <a:ln w="25400" cap="flat" cmpd="sng" algn="ctr">
            <a:solidFill>
              <a:srgbClr val="000000"/>
            </a:solidFill>
            <a:prstDash val="solid"/>
            <a:round/>
            <a:headEnd type="none" w="med" len="med"/>
            <a:tailEnd type="none" w="med" len="med"/>
          </a:ln>
          <a:effectLst/>
        </p:spPr>
        <p:txBody>
          <a:bodyPr/>
          <a:lstStyle/>
          <a:p>
            <a:pPr>
              <a:defRPr/>
            </a:pPr>
            <a:r>
              <a:rPr lang="en-US" dirty="0" smtClean="0"/>
              <a:t>Source</a:t>
            </a:r>
          </a:p>
          <a:p>
            <a:pPr>
              <a:defRPr/>
            </a:pPr>
            <a:r>
              <a:rPr lang="en-US" dirty="0" smtClean="0"/>
              <a:t>Text</a:t>
            </a:r>
            <a:endParaRPr lang="en-US" dirty="0"/>
          </a:p>
        </p:txBody>
      </p:sp>
      <p:sp>
        <p:nvSpPr>
          <p:cNvPr id="67591" name="Flowchart: Magnetic Disk 8"/>
          <p:cNvSpPr>
            <a:spLocks noChangeArrowheads="1"/>
          </p:cNvSpPr>
          <p:nvPr/>
        </p:nvSpPr>
        <p:spPr bwMode="auto">
          <a:xfrm>
            <a:off x="10734758" y="3984642"/>
            <a:ext cx="1828800" cy="2133600"/>
          </a:xfrm>
          <a:prstGeom prst="flowChartMagneticDisk">
            <a:avLst/>
          </a:prstGeom>
          <a:solidFill>
            <a:srgbClr val="FF9999"/>
          </a:solidFill>
          <a:ln w="25400" algn="ctr">
            <a:solidFill>
              <a:srgbClr val="000000"/>
            </a:solidFill>
            <a:round/>
            <a:headEnd/>
            <a:tailEnd/>
          </a:ln>
        </p:spPr>
        <p:txBody>
          <a:bodyPr/>
          <a:lstStyle/>
          <a:p>
            <a:r>
              <a:rPr lang="en-US" dirty="0" smtClean="0"/>
              <a:t>Target</a:t>
            </a:r>
            <a:endParaRPr lang="en-US" dirty="0"/>
          </a:p>
          <a:p>
            <a:r>
              <a:rPr lang="en-US" dirty="0"/>
              <a:t>Text</a:t>
            </a:r>
          </a:p>
        </p:txBody>
      </p:sp>
      <p:grpSp>
        <p:nvGrpSpPr>
          <p:cNvPr id="21" name="Group 168"/>
          <p:cNvGrpSpPr/>
          <p:nvPr/>
        </p:nvGrpSpPr>
        <p:grpSpPr>
          <a:xfrm>
            <a:off x="2997152" y="2722533"/>
            <a:ext cx="1870158" cy="2446371"/>
            <a:chOff x="1463606" y="2430429"/>
            <a:chExt cx="1752624" cy="2446371"/>
          </a:xfrm>
        </p:grpSpPr>
        <p:grpSp>
          <p:nvGrpSpPr>
            <p:cNvPr id="22" name="Group 139"/>
            <p:cNvGrpSpPr/>
            <p:nvPr/>
          </p:nvGrpSpPr>
          <p:grpSpPr>
            <a:xfrm>
              <a:off x="1463606" y="2430429"/>
              <a:ext cx="1752624" cy="2446371"/>
              <a:chOff x="-1241453" y="2466942"/>
              <a:chExt cx="1952709" cy="2446371"/>
            </a:xfrm>
          </p:grpSpPr>
          <p:sp>
            <p:nvSpPr>
              <p:cNvPr id="34" name="Rectangle 33"/>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35" name="Straight Connector 34"/>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23" name="Straight Connector 22"/>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4" name="Straight Connector 23"/>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6" name="Straight Connector 25"/>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8" name="Straight Connector 27"/>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30" name="Straight Connector 29"/>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31" name="Straight Connector 30"/>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32" name="Straight Connector 31"/>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33" name="Straight Connector 32"/>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39" name="Group 169"/>
          <p:cNvGrpSpPr/>
          <p:nvPr/>
        </p:nvGrpSpPr>
        <p:grpSpPr>
          <a:xfrm>
            <a:off x="2668535" y="3653614"/>
            <a:ext cx="1752624" cy="2446371"/>
            <a:chOff x="1463606" y="2430429"/>
            <a:chExt cx="1752624" cy="2446371"/>
          </a:xfrm>
        </p:grpSpPr>
        <p:grpSp>
          <p:nvGrpSpPr>
            <p:cNvPr id="40" name="Group 139"/>
            <p:cNvGrpSpPr/>
            <p:nvPr/>
          </p:nvGrpSpPr>
          <p:grpSpPr>
            <a:xfrm>
              <a:off x="1463606" y="2430429"/>
              <a:ext cx="1752624" cy="2446371"/>
              <a:chOff x="-1241453" y="2466942"/>
              <a:chExt cx="1952709" cy="2446371"/>
            </a:xfrm>
          </p:grpSpPr>
          <p:sp>
            <p:nvSpPr>
              <p:cNvPr id="53" name="Rectangle 52"/>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54" name="Straight Connector 53"/>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42" name="Straight Connector 41"/>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43" name="Straight Connector 42"/>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44" name="Straight Connector 43"/>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46" name="Straight Connector 45"/>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47" name="Straight Connector 46"/>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48" name="Straight Connector 47"/>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49" name="Straight Connector 48"/>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50" name="Straight Connector 49"/>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67" name="Group 169"/>
          <p:cNvGrpSpPr/>
          <p:nvPr/>
        </p:nvGrpSpPr>
        <p:grpSpPr>
          <a:xfrm>
            <a:off x="3581360" y="4621209"/>
            <a:ext cx="1752624" cy="2446371"/>
            <a:chOff x="1463606" y="2430429"/>
            <a:chExt cx="1752624" cy="2446371"/>
          </a:xfrm>
        </p:grpSpPr>
        <p:grpSp>
          <p:nvGrpSpPr>
            <p:cNvPr id="68" name="Group 139"/>
            <p:cNvGrpSpPr/>
            <p:nvPr/>
          </p:nvGrpSpPr>
          <p:grpSpPr>
            <a:xfrm>
              <a:off x="1463606" y="2430429"/>
              <a:ext cx="1752624" cy="2446371"/>
              <a:chOff x="-1241453" y="2466942"/>
              <a:chExt cx="1952709" cy="2446371"/>
            </a:xfrm>
          </p:grpSpPr>
          <p:sp>
            <p:nvSpPr>
              <p:cNvPr id="79" name="Rectangle 78"/>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80" name="Straight Connector 79"/>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69" name="Straight Connector 68"/>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0" name="Straight Connector 69"/>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1" name="Straight Connector 70"/>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2" name="Straight Connector 71"/>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3" name="Straight Connector 72"/>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4" name="Straight Connector 73"/>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5" name="Straight Connector 74"/>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77" name="Straight Connector 76"/>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81" name="Group 169"/>
          <p:cNvGrpSpPr/>
          <p:nvPr/>
        </p:nvGrpSpPr>
        <p:grpSpPr>
          <a:xfrm>
            <a:off x="4238594" y="3416280"/>
            <a:ext cx="1752624" cy="2446371"/>
            <a:chOff x="1463606" y="2430429"/>
            <a:chExt cx="1752624" cy="2446371"/>
          </a:xfrm>
        </p:grpSpPr>
        <p:grpSp>
          <p:nvGrpSpPr>
            <p:cNvPr id="82" name="Group 139"/>
            <p:cNvGrpSpPr/>
            <p:nvPr/>
          </p:nvGrpSpPr>
          <p:grpSpPr>
            <a:xfrm>
              <a:off x="1463606" y="2430429"/>
              <a:ext cx="1752624" cy="2446371"/>
              <a:chOff x="-1241453" y="2466942"/>
              <a:chExt cx="1952709" cy="2446371"/>
            </a:xfrm>
          </p:grpSpPr>
          <p:sp>
            <p:nvSpPr>
              <p:cNvPr id="94" name="Rectangle 93"/>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95" name="Straight Connector 94"/>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84" name="Straight Connector 83"/>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5" name="Straight Connector 84"/>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6" name="Straight Connector 85"/>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9" name="Straight Connector 88"/>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90" name="Straight Connector 89"/>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91" name="Straight Connector 90"/>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92" name="Straight Connector 91"/>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93" name="Straight Connector 92"/>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97" name="Group 168"/>
          <p:cNvGrpSpPr/>
          <p:nvPr/>
        </p:nvGrpSpPr>
        <p:grpSpPr>
          <a:xfrm>
            <a:off x="7159634" y="3124176"/>
            <a:ext cx="1870158" cy="2446371"/>
            <a:chOff x="1463606" y="2430429"/>
            <a:chExt cx="1752624" cy="2446371"/>
          </a:xfrm>
        </p:grpSpPr>
        <p:grpSp>
          <p:nvGrpSpPr>
            <p:cNvPr id="98" name="Group 139"/>
            <p:cNvGrpSpPr/>
            <p:nvPr/>
          </p:nvGrpSpPr>
          <p:grpSpPr>
            <a:xfrm>
              <a:off x="1463606" y="2430429"/>
              <a:ext cx="1752624" cy="2446371"/>
              <a:chOff x="-1241453" y="2466942"/>
              <a:chExt cx="1952709" cy="2446371"/>
            </a:xfrm>
          </p:grpSpPr>
          <p:sp>
            <p:nvSpPr>
              <p:cNvPr id="107" name="Rectangle 106"/>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08" name="Straight Connector 107"/>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99" name="Straight Connector 98"/>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00" name="Straight Connector 99"/>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01" name="Straight Connector 100"/>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02" name="Straight Connector 101"/>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03" name="Straight Connector 102"/>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04" name="Straight Connector 103"/>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05" name="Straight Connector 104"/>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06" name="Straight Connector 105"/>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109" name="Group 169"/>
          <p:cNvGrpSpPr/>
          <p:nvPr/>
        </p:nvGrpSpPr>
        <p:grpSpPr>
          <a:xfrm>
            <a:off x="7743842" y="4767261"/>
            <a:ext cx="1752624" cy="2446371"/>
            <a:chOff x="1463606" y="2430429"/>
            <a:chExt cx="1752624" cy="2446371"/>
          </a:xfrm>
        </p:grpSpPr>
        <p:grpSp>
          <p:nvGrpSpPr>
            <p:cNvPr id="110" name="Group 139"/>
            <p:cNvGrpSpPr/>
            <p:nvPr/>
          </p:nvGrpSpPr>
          <p:grpSpPr>
            <a:xfrm>
              <a:off x="1463606" y="2430429"/>
              <a:ext cx="1752624" cy="2446371"/>
              <a:chOff x="-1241453" y="2466942"/>
              <a:chExt cx="1952709" cy="2446371"/>
            </a:xfrm>
          </p:grpSpPr>
          <p:sp>
            <p:nvSpPr>
              <p:cNvPr id="119" name="Rectangle 118"/>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20" name="Straight Connector 119"/>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11" name="Straight Connector 110"/>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12" name="Straight Connector 111"/>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13" name="Straight Connector 112"/>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14" name="Straight Connector 113"/>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15" name="Straight Connector 114"/>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16" name="Straight Connector 115"/>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17" name="Straight Connector 116"/>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18" name="Straight Connector 117"/>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121" name="Group 169"/>
          <p:cNvGrpSpPr/>
          <p:nvPr/>
        </p:nvGrpSpPr>
        <p:grpSpPr>
          <a:xfrm>
            <a:off x="6867530" y="4876800"/>
            <a:ext cx="1752624" cy="2446371"/>
            <a:chOff x="1463606" y="2430429"/>
            <a:chExt cx="1752624" cy="2446371"/>
          </a:xfrm>
        </p:grpSpPr>
        <p:grpSp>
          <p:nvGrpSpPr>
            <p:cNvPr id="122" name="Group 139"/>
            <p:cNvGrpSpPr/>
            <p:nvPr/>
          </p:nvGrpSpPr>
          <p:grpSpPr>
            <a:xfrm>
              <a:off x="1463606" y="2430429"/>
              <a:ext cx="1752624" cy="2446371"/>
              <a:chOff x="-1241453" y="2466942"/>
              <a:chExt cx="1952709" cy="2446371"/>
            </a:xfrm>
          </p:grpSpPr>
          <p:sp>
            <p:nvSpPr>
              <p:cNvPr id="131" name="Rectangle 130"/>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32" name="Straight Connector 131"/>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23" name="Straight Connector 122"/>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24" name="Straight Connector 123"/>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25" name="Straight Connector 124"/>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26" name="Straight Connector 125"/>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27" name="Straight Connector 126"/>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28" name="Straight Connector 127"/>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29" name="Straight Connector 128"/>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30" name="Straight Connector 129"/>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133" name="Group 169"/>
          <p:cNvGrpSpPr/>
          <p:nvPr/>
        </p:nvGrpSpPr>
        <p:grpSpPr>
          <a:xfrm>
            <a:off x="8510615" y="2430429"/>
            <a:ext cx="1752624" cy="2446371"/>
            <a:chOff x="1463606" y="2430429"/>
            <a:chExt cx="1752624" cy="2446371"/>
          </a:xfrm>
        </p:grpSpPr>
        <p:grpSp>
          <p:nvGrpSpPr>
            <p:cNvPr id="134" name="Group 139"/>
            <p:cNvGrpSpPr/>
            <p:nvPr/>
          </p:nvGrpSpPr>
          <p:grpSpPr>
            <a:xfrm>
              <a:off x="1463606" y="2430429"/>
              <a:ext cx="1752624" cy="2446371"/>
              <a:chOff x="-1241453" y="2466942"/>
              <a:chExt cx="1952709" cy="2446371"/>
            </a:xfrm>
          </p:grpSpPr>
          <p:sp>
            <p:nvSpPr>
              <p:cNvPr id="143" name="Rectangle 142"/>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44" name="Straight Connector 143"/>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35" name="Straight Connector 134"/>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36" name="Straight Connector 135"/>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37" name="Straight Connector 136"/>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38" name="Straight Connector 137"/>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39" name="Straight Connector 138"/>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40" name="Straight Connector 139"/>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41" name="Straight Connector 140"/>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42" name="Straight Connector 141"/>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145" name="Group 169"/>
          <p:cNvGrpSpPr/>
          <p:nvPr/>
        </p:nvGrpSpPr>
        <p:grpSpPr>
          <a:xfrm>
            <a:off x="8291537" y="4292592"/>
            <a:ext cx="1752624" cy="2446371"/>
            <a:chOff x="1463606" y="2430429"/>
            <a:chExt cx="1752624" cy="2446371"/>
          </a:xfrm>
        </p:grpSpPr>
        <p:grpSp>
          <p:nvGrpSpPr>
            <p:cNvPr id="146" name="Group 139"/>
            <p:cNvGrpSpPr/>
            <p:nvPr/>
          </p:nvGrpSpPr>
          <p:grpSpPr>
            <a:xfrm>
              <a:off x="1463606" y="2430429"/>
              <a:ext cx="1752624" cy="2446371"/>
              <a:chOff x="-1241453" y="2466942"/>
              <a:chExt cx="1952709" cy="2446371"/>
            </a:xfrm>
          </p:grpSpPr>
          <p:sp>
            <p:nvSpPr>
              <p:cNvPr id="155" name="Rectangle 154"/>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56" name="Straight Connector 155"/>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47" name="Straight Connector 146"/>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48" name="Straight Connector 147"/>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49" name="Straight Connector 148"/>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50" name="Straight Connector 149"/>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51" name="Straight Connector 150"/>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52" name="Straight Connector 151"/>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53" name="Straight Connector 152"/>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54" name="Straight Connector 153"/>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157" name="Group 169"/>
          <p:cNvGrpSpPr/>
          <p:nvPr/>
        </p:nvGrpSpPr>
        <p:grpSpPr>
          <a:xfrm>
            <a:off x="2668535" y="4876800"/>
            <a:ext cx="1752624" cy="2446371"/>
            <a:chOff x="1463606" y="2430429"/>
            <a:chExt cx="1752624" cy="2446371"/>
          </a:xfrm>
        </p:grpSpPr>
        <p:grpSp>
          <p:nvGrpSpPr>
            <p:cNvPr id="158" name="Group 139"/>
            <p:cNvGrpSpPr/>
            <p:nvPr/>
          </p:nvGrpSpPr>
          <p:grpSpPr>
            <a:xfrm>
              <a:off x="1463606" y="2430429"/>
              <a:ext cx="1752624" cy="2446371"/>
              <a:chOff x="-1241453" y="2466942"/>
              <a:chExt cx="1952709" cy="2446371"/>
            </a:xfrm>
          </p:grpSpPr>
          <p:sp>
            <p:nvSpPr>
              <p:cNvPr id="167" name="Rectangle 166"/>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68" name="Straight Connector 167"/>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59" name="Straight Connector 158"/>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0" name="Straight Connector 159"/>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1" name="Straight Connector 160"/>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2" name="Straight Connector 161"/>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3" name="Straight Connector 162"/>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4" name="Straight Connector 163"/>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5" name="Straight Connector 164"/>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6" name="Straight Connector 165"/>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sp>
        <p:nvSpPr>
          <p:cNvPr id="169" name="Content Placeholder 89"/>
          <p:cNvSpPr>
            <a:spLocks noGrp="1"/>
          </p:cNvSpPr>
          <p:nvPr>
            <p:ph idx="1"/>
          </p:nvPr>
        </p:nvSpPr>
        <p:spPr>
          <a:xfrm>
            <a:off x="258678" y="6738963"/>
            <a:ext cx="12523958" cy="2046263"/>
          </a:xfrm>
        </p:spPr>
        <p:txBody>
          <a:bodyPr/>
          <a:lstStyle/>
          <a:p>
            <a:endParaRPr lang="en-US" dirty="0" smtClean="0"/>
          </a:p>
          <a:p>
            <a:r>
              <a:rPr lang="en-US" sz="4800" dirty="0" smtClean="0"/>
              <a:t>This talk: translation w/o parallel text</a:t>
            </a:r>
            <a:r>
              <a:rPr lang="en-US" sz="4800" dirty="0" smtClean="0"/>
              <a:t>?</a:t>
            </a:r>
          </a:p>
          <a:p>
            <a:r>
              <a:rPr lang="en-US" sz="4800" dirty="0" smtClean="0"/>
              <a:t>Koehn and Knight (2002) &amp; Fung (1995)</a:t>
            </a:r>
            <a:r>
              <a:rPr lang="en-US" sz="4800" dirty="0" smtClean="0"/>
              <a:t> </a:t>
            </a:r>
            <a:endParaRPr lang="en-US" dirty="0" smtClean="0"/>
          </a:p>
          <a:p>
            <a:endParaRPr lang="en-US" dirty="0" smtClean="0"/>
          </a:p>
          <a:p>
            <a:endParaRPr lang="en-US" dirty="0" smtClean="0"/>
          </a:p>
          <a:p>
            <a:endParaRPr lang="en-US" dirty="0" smtClean="0"/>
          </a:p>
          <a:p>
            <a:endParaRPr lang="en-US" dirty="0" smtClean="0"/>
          </a:p>
          <a:p>
            <a:r>
              <a:rPr lang="en-US" dirty="0" smtClean="0"/>
              <a:t>Need (lots of) sentences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3"/>
          <p:cNvSpPr>
            <a:spLocks noGrp="1"/>
          </p:cNvSpPr>
          <p:nvPr>
            <p:ph type="title"/>
          </p:nvPr>
        </p:nvSpPr>
        <p:spPr>
          <a:xfrm>
            <a:off x="1930400" y="452438"/>
            <a:ext cx="10210800" cy="1300162"/>
          </a:xfrm>
        </p:spPr>
        <p:txBody>
          <a:bodyPr/>
          <a:lstStyle/>
          <a:p>
            <a:r>
              <a:rPr lang="en-US" dirty="0" smtClean="0"/>
              <a:t>Analysis</a:t>
            </a:r>
          </a:p>
        </p:txBody>
      </p:sp>
      <p:pic>
        <p:nvPicPr>
          <p:cNvPr id="77828" name="Picture 2"/>
          <p:cNvPicPr>
            <a:picLocks noChangeAspect="1"/>
          </p:cNvPicPr>
          <p:nvPr/>
        </p:nvPicPr>
        <p:blipFill>
          <a:blip r:embed="rId2"/>
          <a:srcRect/>
          <a:stretch>
            <a:fillRect/>
          </a:stretch>
        </p:blipFill>
        <p:spPr bwMode="auto">
          <a:xfrm>
            <a:off x="3350610" y="4197329"/>
            <a:ext cx="6437960" cy="3381433"/>
          </a:xfrm>
          <a:prstGeom prst="rect">
            <a:avLst/>
          </a:prstGeom>
          <a:noFill/>
          <a:ln w="25400">
            <a:noFill/>
            <a:miter lim="800000"/>
            <a:headEnd/>
            <a:tailEnd/>
          </a:ln>
        </p:spPr>
      </p:pic>
      <p:sp>
        <p:nvSpPr>
          <p:cNvPr id="8" name="TextBox 7"/>
          <p:cNvSpPr txBox="1"/>
          <p:nvPr/>
        </p:nvSpPr>
        <p:spPr>
          <a:xfrm>
            <a:off x="3350610" y="3306741"/>
            <a:ext cx="6257454" cy="738664"/>
          </a:xfrm>
          <a:prstGeom prst="rect">
            <a:avLst/>
          </a:prstGeom>
          <a:noFill/>
        </p:spPr>
        <p:txBody>
          <a:bodyPr wrap="square">
            <a:spAutoFit/>
          </a:bodyPr>
          <a:lstStyle/>
          <a:p>
            <a:pPr>
              <a:defRPr/>
            </a:pPr>
            <a:r>
              <a:rPr lang="en-US" dirty="0">
                <a:latin typeface="+mj-lt"/>
              </a:rPr>
              <a:t>Top Non-Cognates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3"/>
          <p:cNvSpPr>
            <a:spLocks noGrp="1"/>
          </p:cNvSpPr>
          <p:nvPr>
            <p:ph type="title"/>
          </p:nvPr>
        </p:nvSpPr>
        <p:spPr>
          <a:xfrm>
            <a:off x="1930400" y="452438"/>
            <a:ext cx="10210800" cy="1300162"/>
          </a:xfrm>
        </p:spPr>
        <p:txBody>
          <a:bodyPr/>
          <a:lstStyle/>
          <a:p>
            <a:r>
              <a:rPr lang="en-US" dirty="0" smtClean="0"/>
              <a:t>Analysis</a:t>
            </a:r>
          </a:p>
        </p:txBody>
      </p:sp>
      <p:pic>
        <p:nvPicPr>
          <p:cNvPr id="5" name="Picture 3"/>
          <p:cNvPicPr>
            <a:picLocks noChangeAspect="1"/>
          </p:cNvPicPr>
          <p:nvPr/>
        </p:nvPicPr>
        <p:blipFill>
          <a:blip r:embed="rId2"/>
          <a:srcRect/>
          <a:stretch>
            <a:fillRect/>
          </a:stretch>
        </p:blipFill>
        <p:spPr bwMode="auto">
          <a:xfrm>
            <a:off x="3336877" y="3725832"/>
            <a:ext cx="6050049" cy="4366557"/>
          </a:xfrm>
          <a:prstGeom prst="rect">
            <a:avLst/>
          </a:prstGeom>
          <a:noFill/>
          <a:ln w="25400">
            <a:noFill/>
            <a:miter lim="800000"/>
            <a:headEnd/>
            <a:tailEnd/>
          </a:ln>
        </p:spPr>
      </p:pic>
      <p:sp>
        <p:nvSpPr>
          <p:cNvPr id="6" name="TextBox 5"/>
          <p:cNvSpPr txBox="1"/>
          <p:nvPr/>
        </p:nvSpPr>
        <p:spPr>
          <a:xfrm>
            <a:off x="3070178" y="2759046"/>
            <a:ext cx="6839186" cy="738664"/>
          </a:xfrm>
          <a:prstGeom prst="rect">
            <a:avLst/>
          </a:prstGeom>
          <a:noFill/>
        </p:spPr>
        <p:txBody>
          <a:bodyPr wrap="square">
            <a:spAutoFit/>
          </a:bodyPr>
          <a:lstStyle/>
          <a:p>
            <a:pPr>
              <a:defRPr/>
            </a:pPr>
            <a:r>
              <a:rPr lang="en-US" dirty="0">
                <a:solidFill>
                  <a:srgbClr val="FF0000"/>
                </a:solidFill>
                <a:latin typeface="+mj-lt"/>
              </a:rPr>
              <a:t>Interesting Mistakes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3"/>
          <p:cNvSpPr>
            <a:spLocks noGrp="1"/>
          </p:cNvSpPr>
          <p:nvPr>
            <p:ph type="title"/>
          </p:nvPr>
        </p:nvSpPr>
        <p:spPr>
          <a:xfrm>
            <a:off x="1930400" y="452438"/>
            <a:ext cx="10210800" cy="1300162"/>
          </a:xfrm>
        </p:spPr>
        <p:txBody>
          <a:bodyPr/>
          <a:lstStyle/>
          <a:p>
            <a:r>
              <a:rPr lang="en-US" dirty="0" smtClean="0"/>
              <a:t>Language Variation</a:t>
            </a:r>
            <a:endParaRPr lang="en-US" dirty="0" smtClean="0"/>
          </a:p>
        </p:txBody>
      </p:sp>
      <p:grpSp>
        <p:nvGrpSpPr>
          <p:cNvPr id="6" name="Group 12"/>
          <p:cNvGrpSpPr>
            <a:grpSpLocks/>
          </p:cNvGrpSpPr>
          <p:nvPr/>
        </p:nvGrpSpPr>
        <p:grpSpPr bwMode="auto">
          <a:xfrm>
            <a:off x="2112902" y="2832072"/>
            <a:ext cx="8771058" cy="4746690"/>
            <a:chOff x="7109055" y="2286000"/>
            <a:chExt cx="5895745" cy="2971800"/>
          </a:xfrm>
        </p:grpSpPr>
        <p:pic>
          <p:nvPicPr>
            <p:cNvPr id="7" name="Picture 2"/>
            <p:cNvPicPr>
              <a:picLocks noChangeAspect="1"/>
            </p:cNvPicPr>
            <p:nvPr/>
          </p:nvPicPr>
          <p:blipFill>
            <a:blip r:embed="rId2"/>
            <a:srcRect l="15536"/>
            <a:stretch>
              <a:fillRect/>
            </a:stretch>
          </p:blipFill>
          <p:spPr bwMode="auto">
            <a:xfrm>
              <a:off x="7109055" y="2324100"/>
              <a:ext cx="5895745" cy="2933700"/>
            </a:xfrm>
            <a:prstGeom prst="rect">
              <a:avLst/>
            </a:prstGeom>
            <a:noFill/>
            <a:ln w="25400">
              <a:noFill/>
              <a:miter lim="800000"/>
              <a:headEnd/>
              <a:tailEnd/>
            </a:ln>
          </p:spPr>
        </p:pic>
        <p:sp>
          <p:nvSpPr>
            <p:cNvPr id="8" name="Rectangle 10"/>
            <p:cNvSpPr>
              <a:spLocks noChangeArrowheads="1"/>
            </p:cNvSpPr>
            <p:nvPr/>
          </p:nvSpPr>
          <p:spPr bwMode="auto">
            <a:xfrm>
              <a:off x="8102600" y="2286000"/>
              <a:ext cx="533400" cy="457200"/>
            </a:xfrm>
            <a:prstGeom prst="rect">
              <a:avLst/>
            </a:prstGeom>
            <a:solidFill>
              <a:schemeClr val="bg1"/>
            </a:solidFill>
            <a:ln w="25400" algn="ctr">
              <a:solidFill>
                <a:schemeClr val="bg1"/>
              </a:solidFill>
              <a:round/>
              <a:headEnd/>
              <a:tailEnd/>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3"/>
          <p:cNvSpPr>
            <a:spLocks noGrp="1"/>
          </p:cNvSpPr>
          <p:nvPr>
            <p:ph type="title"/>
          </p:nvPr>
        </p:nvSpPr>
        <p:spPr>
          <a:xfrm>
            <a:off x="1930400" y="452438"/>
            <a:ext cx="10210800" cy="1300162"/>
          </a:xfrm>
        </p:spPr>
        <p:txBody>
          <a:bodyPr/>
          <a:lstStyle/>
          <a:p>
            <a:r>
              <a:rPr lang="en-US" dirty="0" smtClean="0"/>
              <a:t>Language Variation</a:t>
            </a:r>
            <a:endParaRPr lang="en-US" dirty="0" smtClean="0"/>
          </a:p>
        </p:txBody>
      </p:sp>
      <p:grpSp>
        <p:nvGrpSpPr>
          <p:cNvPr id="6" name="Group 13"/>
          <p:cNvGrpSpPr>
            <a:grpSpLocks/>
          </p:cNvGrpSpPr>
          <p:nvPr/>
        </p:nvGrpSpPr>
        <p:grpSpPr bwMode="auto">
          <a:xfrm>
            <a:off x="3292503" y="2531521"/>
            <a:ext cx="7408892" cy="5229806"/>
            <a:chOff x="8178800" y="5791200"/>
            <a:chExt cx="4826000" cy="3352800"/>
          </a:xfrm>
        </p:grpSpPr>
        <p:pic>
          <p:nvPicPr>
            <p:cNvPr id="9" name="Picture 5"/>
            <p:cNvPicPr>
              <a:picLocks noChangeAspect="1"/>
            </p:cNvPicPr>
            <p:nvPr/>
          </p:nvPicPr>
          <p:blipFill>
            <a:blip r:embed="rId2"/>
            <a:srcRect l="22038"/>
            <a:stretch>
              <a:fillRect/>
            </a:stretch>
          </p:blipFill>
          <p:spPr bwMode="auto">
            <a:xfrm>
              <a:off x="8178800" y="5943600"/>
              <a:ext cx="4826000" cy="3200400"/>
            </a:xfrm>
            <a:prstGeom prst="rect">
              <a:avLst/>
            </a:prstGeom>
            <a:noFill/>
            <a:ln w="25400">
              <a:noFill/>
              <a:miter lim="800000"/>
              <a:headEnd/>
              <a:tailEnd/>
            </a:ln>
          </p:spPr>
        </p:pic>
        <p:sp>
          <p:nvSpPr>
            <p:cNvPr id="10" name="Rectangle 8"/>
            <p:cNvSpPr>
              <a:spLocks noChangeArrowheads="1"/>
            </p:cNvSpPr>
            <p:nvPr/>
          </p:nvSpPr>
          <p:spPr bwMode="auto">
            <a:xfrm>
              <a:off x="8483600" y="5791200"/>
              <a:ext cx="457200" cy="533400"/>
            </a:xfrm>
            <a:prstGeom prst="rect">
              <a:avLst/>
            </a:prstGeom>
            <a:solidFill>
              <a:schemeClr val="bg1"/>
            </a:solidFill>
            <a:ln w="76200" algn="ctr">
              <a:solidFill>
                <a:schemeClr val="bg1"/>
              </a:solidFill>
              <a:round/>
              <a:headEnd/>
              <a:tailEnd/>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3"/>
          <p:cNvSpPr>
            <a:spLocks noGrp="1"/>
          </p:cNvSpPr>
          <p:nvPr>
            <p:ph type="title"/>
          </p:nvPr>
        </p:nvSpPr>
        <p:spPr>
          <a:xfrm>
            <a:off x="1930400" y="452438"/>
            <a:ext cx="10210800" cy="1300162"/>
          </a:xfrm>
        </p:spPr>
        <p:txBody>
          <a:bodyPr/>
          <a:lstStyle/>
          <a:p>
            <a:r>
              <a:rPr lang="en-US" dirty="0" smtClean="0"/>
              <a:t>Analysis</a:t>
            </a:r>
            <a:endParaRPr lang="en-US" dirty="0" smtClean="0"/>
          </a:p>
        </p:txBody>
      </p:sp>
      <p:grpSp>
        <p:nvGrpSpPr>
          <p:cNvPr id="10" name="Group 9"/>
          <p:cNvGrpSpPr/>
          <p:nvPr/>
        </p:nvGrpSpPr>
        <p:grpSpPr>
          <a:xfrm>
            <a:off x="1427093" y="1992273"/>
            <a:ext cx="10114101" cy="3210055"/>
            <a:chOff x="2587625" y="2438400"/>
            <a:chExt cx="8105775" cy="2572644"/>
          </a:xfrm>
        </p:grpSpPr>
        <p:pic>
          <p:nvPicPr>
            <p:cNvPr id="78852" name="Picture 2"/>
            <p:cNvPicPr>
              <a:picLocks noChangeAspect="1"/>
            </p:cNvPicPr>
            <p:nvPr/>
          </p:nvPicPr>
          <p:blipFill>
            <a:blip r:embed="rId2"/>
            <a:srcRect/>
            <a:stretch>
              <a:fillRect/>
            </a:stretch>
          </p:blipFill>
          <p:spPr bwMode="auto">
            <a:xfrm>
              <a:off x="2587625" y="3287019"/>
              <a:ext cx="8105775" cy="1724025"/>
            </a:xfrm>
            <a:prstGeom prst="rect">
              <a:avLst/>
            </a:prstGeom>
            <a:noFill/>
            <a:ln w="25400">
              <a:noFill/>
              <a:miter lim="800000"/>
              <a:headEnd/>
              <a:tailEnd/>
            </a:ln>
          </p:spPr>
        </p:pic>
        <p:sp>
          <p:nvSpPr>
            <p:cNvPr id="8" name="TextBox 7"/>
            <p:cNvSpPr txBox="1"/>
            <p:nvPr/>
          </p:nvSpPr>
          <p:spPr>
            <a:xfrm>
              <a:off x="3683000" y="2438400"/>
              <a:ext cx="5715000" cy="738188"/>
            </a:xfrm>
            <a:prstGeom prst="rect">
              <a:avLst/>
            </a:prstGeom>
            <a:noFill/>
          </p:spPr>
          <p:txBody>
            <a:bodyPr>
              <a:spAutoFit/>
            </a:bodyPr>
            <a:lstStyle/>
            <a:p>
              <a:pPr>
                <a:defRPr/>
              </a:pPr>
              <a:r>
                <a:rPr lang="en-US" dirty="0">
                  <a:latin typeface="+mj-lt"/>
                </a:rPr>
                <a:t>Orthography Features</a:t>
              </a:r>
            </a:p>
          </p:txBody>
        </p:sp>
      </p:grpSp>
      <p:grpSp>
        <p:nvGrpSpPr>
          <p:cNvPr id="11" name="Group 10"/>
          <p:cNvGrpSpPr/>
          <p:nvPr/>
        </p:nvGrpSpPr>
        <p:grpSpPr>
          <a:xfrm>
            <a:off x="2339918" y="5570547"/>
            <a:ext cx="8288451" cy="3517419"/>
            <a:chOff x="3225800" y="5562600"/>
            <a:chExt cx="6486525" cy="2752725"/>
          </a:xfrm>
        </p:grpSpPr>
        <p:pic>
          <p:nvPicPr>
            <p:cNvPr id="78853" name="Picture 3"/>
            <p:cNvPicPr>
              <a:picLocks noChangeAspect="1"/>
            </p:cNvPicPr>
            <p:nvPr/>
          </p:nvPicPr>
          <p:blipFill>
            <a:blip r:embed="rId3"/>
            <a:srcRect/>
            <a:stretch>
              <a:fillRect/>
            </a:stretch>
          </p:blipFill>
          <p:spPr bwMode="auto">
            <a:xfrm>
              <a:off x="3225800" y="6305550"/>
              <a:ext cx="6486525" cy="2009775"/>
            </a:xfrm>
            <a:prstGeom prst="rect">
              <a:avLst/>
            </a:prstGeom>
            <a:noFill/>
            <a:ln w="25400">
              <a:noFill/>
              <a:miter lim="800000"/>
              <a:headEnd/>
              <a:tailEnd/>
            </a:ln>
          </p:spPr>
        </p:pic>
        <p:sp>
          <p:nvSpPr>
            <p:cNvPr id="9" name="TextBox 8"/>
            <p:cNvSpPr txBox="1"/>
            <p:nvPr/>
          </p:nvSpPr>
          <p:spPr>
            <a:xfrm>
              <a:off x="3683000" y="5562600"/>
              <a:ext cx="5715000" cy="738188"/>
            </a:xfrm>
            <a:prstGeom prst="rect">
              <a:avLst/>
            </a:prstGeom>
            <a:noFill/>
          </p:spPr>
          <p:txBody>
            <a:bodyPr>
              <a:spAutoFit/>
            </a:bodyPr>
            <a:lstStyle/>
            <a:p>
              <a:pPr>
                <a:defRPr/>
              </a:pPr>
              <a:r>
                <a:rPr lang="en-US" dirty="0">
                  <a:latin typeface="+mj-lt"/>
                </a:rPr>
                <a:t>Context Features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Grp="1" noChangeArrowheads="1"/>
          </p:cNvSpPr>
          <p:nvPr>
            <p:ph type="title"/>
          </p:nvPr>
        </p:nvSpPr>
        <p:spPr>
          <a:xfrm>
            <a:off x="1930400" y="452438"/>
            <a:ext cx="10210800" cy="1300162"/>
          </a:xfrm>
        </p:spPr>
        <p:txBody>
          <a:bodyPr rIns="180621"/>
          <a:lstStyle/>
          <a:p>
            <a:pPr eaLnBrk="1" hangingPunct="1"/>
            <a:r>
              <a:rPr lang="en-US" dirty="0" smtClean="0"/>
              <a:t>Summary</a:t>
            </a:r>
          </a:p>
        </p:txBody>
      </p:sp>
      <p:sp>
        <p:nvSpPr>
          <p:cNvPr id="4" name="Content Placeholder 3"/>
          <p:cNvSpPr>
            <a:spLocks noGrp="1"/>
          </p:cNvSpPr>
          <p:nvPr>
            <p:ph idx="1"/>
          </p:nvPr>
        </p:nvSpPr>
        <p:spPr>
          <a:xfrm>
            <a:off x="650875" y="2247864"/>
            <a:ext cx="11703050" cy="6435725"/>
          </a:xfrm>
        </p:spPr>
        <p:txBody>
          <a:bodyPr/>
          <a:lstStyle/>
          <a:p>
            <a:pPr>
              <a:defRPr/>
            </a:pPr>
            <a:endParaRPr lang="en-US" dirty="0" smtClean="0"/>
          </a:p>
          <a:p>
            <a:pPr>
              <a:defRPr/>
            </a:pPr>
            <a:r>
              <a:rPr lang="en-US" dirty="0" smtClean="0"/>
              <a:t>Learned bilingual lexicon from </a:t>
            </a:r>
            <a:r>
              <a:rPr lang="en-US" dirty="0" err="1" smtClean="0"/>
              <a:t>monotext</a:t>
            </a:r>
            <a:endParaRPr lang="en-US" dirty="0" smtClean="0"/>
          </a:p>
          <a:p>
            <a:pPr lvl="1">
              <a:defRPr/>
            </a:pPr>
            <a:r>
              <a:rPr lang="en-US" dirty="0" smtClean="0"/>
              <a:t>Matching + CCA </a:t>
            </a:r>
            <a:r>
              <a:rPr lang="en-US" dirty="0" smtClean="0"/>
              <a:t>model</a:t>
            </a:r>
            <a:endParaRPr lang="en-US" dirty="0" smtClean="0"/>
          </a:p>
          <a:p>
            <a:pPr lvl="1">
              <a:defRPr/>
            </a:pPr>
            <a:r>
              <a:rPr lang="en-US" dirty="0" smtClean="0"/>
              <a:t>Possible </a:t>
            </a:r>
            <a:r>
              <a:rPr lang="en-US" dirty="0" smtClean="0"/>
              <a:t>even from unaligned corpora</a:t>
            </a:r>
          </a:p>
          <a:p>
            <a:pPr lvl="1">
              <a:defRPr/>
            </a:pPr>
            <a:r>
              <a:rPr lang="en-US" dirty="0" smtClean="0"/>
              <a:t>Possible for non-related languages</a:t>
            </a:r>
          </a:p>
          <a:p>
            <a:pPr lvl="1">
              <a:defRPr/>
            </a:pPr>
            <a:r>
              <a:rPr lang="en-US" dirty="0" smtClean="0"/>
              <a:t>High-precision</a:t>
            </a:r>
            <a:r>
              <a:rPr lang="en-US" dirty="0" smtClean="0"/>
              <a:t>, but much left to do!</a:t>
            </a:r>
          </a:p>
          <a:p>
            <a:pPr>
              <a:defRPr/>
            </a:pPr>
            <a:endParaRPr lang="en-US" dirty="0" smtClean="0"/>
          </a:p>
          <a:p>
            <a:pPr>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3"/>
          <p:cNvSpPr>
            <a:spLocks noGrp="1"/>
          </p:cNvSpPr>
          <p:nvPr>
            <p:ph type="ctrTitle"/>
          </p:nvPr>
        </p:nvSpPr>
        <p:spPr/>
        <p:txBody>
          <a:bodyPr/>
          <a:lstStyle/>
          <a:p>
            <a:r>
              <a:rPr lang="en-US" smtClean="0"/>
              <a:t>Thank you!</a:t>
            </a:r>
          </a:p>
        </p:txBody>
      </p:sp>
      <p:sp>
        <p:nvSpPr>
          <p:cNvPr id="5" name="Subtitle 4"/>
          <p:cNvSpPr>
            <a:spLocks noGrp="1"/>
          </p:cNvSpPr>
          <p:nvPr>
            <p:ph type="subTitle" idx="1"/>
          </p:nvPr>
        </p:nvSpPr>
        <p:spPr>
          <a:xfrm>
            <a:off x="1951038" y="6827838"/>
            <a:ext cx="9102725" cy="2620962"/>
          </a:xfrm>
        </p:spPr>
        <p:txBody>
          <a:bodyPr/>
          <a:lstStyle/>
          <a:p>
            <a:pPr>
              <a:defRPr/>
            </a:pPr>
            <a:r>
              <a:rPr lang="en-US" u="sng" dirty="0" smtClean="0">
                <a:solidFill>
                  <a:srgbClr val="FF0000"/>
                </a:solidFill>
              </a:rPr>
              <a:t>http://nlp.cs.berkeley.edu</a:t>
            </a:r>
            <a:endParaRPr lang="en-US"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noGrp="1" noChangeArrowheads="1"/>
          </p:cNvSpPr>
          <p:nvPr>
            <p:ph type="title"/>
          </p:nvPr>
        </p:nvSpPr>
        <p:spPr>
          <a:xfrm>
            <a:off x="1930400" y="452438"/>
            <a:ext cx="10210800" cy="1300162"/>
          </a:xfrm>
        </p:spPr>
        <p:txBody>
          <a:bodyPr rIns="180621"/>
          <a:lstStyle/>
          <a:p>
            <a:pPr eaLnBrk="1" hangingPunct="1"/>
            <a:r>
              <a:rPr lang="en-US" dirty="0" smtClean="0"/>
              <a:t>Error Analysis</a:t>
            </a:r>
            <a:endParaRPr lang="en-US" dirty="0" smtClean="0"/>
          </a:p>
        </p:txBody>
      </p:sp>
      <p:sp>
        <p:nvSpPr>
          <p:cNvPr id="4" name="Content Placeholder 3"/>
          <p:cNvSpPr>
            <a:spLocks noGrp="1"/>
          </p:cNvSpPr>
          <p:nvPr>
            <p:ph idx="1"/>
          </p:nvPr>
        </p:nvSpPr>
        <p:spPr/>
        <p:txBody>
          <a:bodyPr/>
          <a:lstStyle/>
          <a:p>
            <a:pPr>
              <a:defRPr/>
            </a:pPr>
            <a:r>
              <a:rPr lang="en-US" dirty="0" smtClean="0"/>
              <a:t>Top 100 errors </a:t>
            </a:r>
            <a:endParaRPr lang="en-US" dirty="0" smtClean="0"/>
          </a:p>
          <a:p>
            <a:pPr lvl="1">
              <a:defRPr/>
            </a:pPr>
            <a:r>
              <a:rPr lang="en-US" dirty="0" smtClean="0"/>
              <a:t>21 correct translations not in gold</a:t>
            </a:r>
            <a:endParaRPr lang="en-US" dirty="0" smtClean="0"/>
          </a:p>
          <a:p>
            <a:pPr lvl="1">
              <a:defRPr/>
            </a:pPr>
            <a:r>
              <a:rPr lang="en-US" dirty="0" smtClean="0"/>
              <a:t>30 were semantically related</a:t>
            </a:r>
            <a:endParaRPr lang="en-US" dirty="0" smtClean="0"/>
          </a:p>
          <a:p>
            <a:pPr lvl="1">
              <a:defRPr/>
            </a:pPr>
            <a:r>
              <a:rPr lang="en-US" dirty="0" smtClean="0"/>
              <a:t>15 were orthographically related (</a:t>
            </a:r>
            <a:r>
              <a:rPr lang="en-US" dirty="0" err="1" smtClean="0"/>
              <a:t>coas</a:t>
            </a:r>
            <a:r>
              <a:rPr lang="en-US" dirty="0" err="1" smtClean="0"/>
              <a:t>t,costas</a:t>
            </a:r>
            <a:r>
              <a:rPr lang="en-US" dirty="0" smtClean="0"/>
              <a:t>)</a:t>
            </a:r>
          </a:p>
          <a:p>
            <a:pPr lvl="1">
              <a:defRPr/>
            </a:pPr>
            <a:r>
              <a:rPr lang="en-US" dirty="0" smtClean="0"/>
              <a:t>30 were seemingly random</a:t>
            </a:r>
            <a:endParaRPr lang="en-US" dirty="0" smtClean="0"/>
          </a:p>
          <a:p>
            <a:pPr>
              <a:defRPr/>
            </a:pP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noGrp="1" noChangeArrowheads="1"/>
          </p:cNvSpPr>
          <p:nvPr>
            <p:ph type="title"/>
          </p:nvPr>
        </p:nvSpPr>
        <p:spPr>
          <a:xfrm>
            <a:off x="1930400" y="452438"/>
            <a:ext cx="10210800" cy="1300162"/>
          </a:xfrm>
        </p:spPr>
        <p:txBody>
          <a:bodyPr rIns="180621"/>
          <a:lstStyle/>
          <a:p>
            <a:pPr eaLnBrk="1" hangingPunct="1"/>
            <a:r>
              <a:rPr lang="en-US" dirty="0" smtClean="0"/>
              <a:t>Bleu Experiment</a:t>
            </a:r>
            <a:endParaRPr lang="en-US" dirty="0" smtClean="0"/>
          </a:p>
        </p:txBody>
      </p:sp>
      <p:sp>
        <p:nvSpPr>
          <p:cNvPr id="4" name="Content Placeholder 3"/>
          <p:cNvSpPr>
            <a:spLocks noGrp="1"/>
          </p:cNvSpPr>
          <p:nvPr>
            <p:ph idx="1"/>
          </p:nvPr>
        </p:nvSpPr>
        <p:spPr/>
        <p:txBody>
          <a:bodyPr/>
          <a:lstStyle/>
          <a:p>
            <a:pPr>
              <a:defRPr/>
            </a:pPr>
            <a:r>
              <a:rPr lang="en-US" dirty="0" smtClean="0"/>
              <a:t>On English-French only 1k parallel sentences</a:t>
            </a:r>
            <a:endParaRPr lang="en-US" dirty="0" smtClean="0"/>
          </a:p>
          <a:p>
            <a:pPr lvl="1">
              <a:defRPr/>
            </a:pPr>
            <a:r>
              <a:rPr lang="en-US" dirty="0" smtClean="0"/>
              <a:t>Without lexicon BLEU: 13.61</a:t>
            </a:r>
            <a:endParaRPr lang="en-US" dirty="0" smtClean="0"/>
          </a:p>
          <a:p>
            <a:pPr lvl="1">
              <a:defRPr/>
            </a:pPr>
            <a:r>
              <a:rPr lang="en-US" dirty="0" smtClean="0"/>
              <a:t>With lexicon BLEU: 15.22</a:t>
            </a:r>
            <a:endParaRPr lang="en-US" dirty="0" smtClean="0"/>
          </a:p>
          <a:p>
            <a:pPr>
              <a:buNone/>
              <a:defRPr/>
            </a:pP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a:xfrm>
            <a:off x="1930400" y="452438"/>
            <a:ext cx="10210800" cy="1300162"/>
          </a:xfrm>
        </p:spPr>
        <p:txBody>
          <a:bodyPr/>
          <a:lstStyle/>
          <a:p>
            <a:r>
              <a:rPr lang="en-US" dirty="0" smtClean="0"/>
              <a:t>Task: Lexicon </a:t>
            </a:r>
            <a:r>
              <a:rPr lang="en-US" dirty="0" smtClean="0"/>
              <a:t>Induction</a:t>
            </a:r>
            <a:endParaRPr lang="en-US" dirty="0" smtClean="0"/>
          </a:p>
        </p:txBody>
      </p:sp>
      <p:sp>
        <p:nvSpPr>
          <p:cNvPr id="8" name="Flowchart: Magnetic Disk 7"/>
          <p:cNvSpPr/>
          <p:nvPr/>
        </p:nvSpPr>
        <p:spPr bwMode="auto">
          <a:xfrm>
            <a:off x="441242" y="3984642"/>
            <a:ext cx="1828800" cy="2133600"/>
          </a:xfrm>
          <a:prstGeom prst="flowChartMagneticDisk">
            <a:avLst/>
          </a:prstGeom>
          <a:solidFill>
            <a:schemeClr val="accent1">
              <a:lumMod val="40000"/>
              <a:lumOff val="60000"/>
            </a:schemeClr>
          </a:solidFill>
          <a:ln w="25400" cap="flat" cmpd="sng" algn="ctr">
            <a:solidFill>
              <a:srgbClr val="000000"/>
            </a:solidFill>
            <a:prstDash val="solid"/>
            <a:round/>
            <a:headEnd type="none" w="med" len="med"/>
            <a:tailEnd type="none" w="med" len="med"/>
          </a:ln>
          <a:effectLst/>
        </p:spPr>
        <p:txBody>
          <a:bodyPr/>
          <a:lstStyle/>
          <a:p>
            <a:pPr>
              <a:defRPr/>
            </a:pPr>
            <a:r>
              <a:rPr lang="en-US" dirty="0" smtClean="0"/>
              <a:t>Source</a:t>
            </a:r>
          </a:p>
          <a:p>
            <a:pPr>
              <a:defRPr/>
            </a:pPr>
            <a:r>
              <a:rPr lang="en-US" dirty="0" smtClean="0"/>
              <a:t>Text</a:t>
            </a:r>
            <a:endParaRPr lang="en-US" dirty="0"/>
          </a:p>
        </p:txBody>
      </p:sp>
      <p:sp>
        <p:nvSpPr>
          <p:cNvPr id="67591" name="Flowchart: Magnetic Disk 8"/>
          <p:cNvSpPr>
            <a:spLocks noChangeArrowheads="1"/>
          </p:cNvSpPr>
          <p:nvPr/>
        </p:nvSpPr>
        <p:spPr bwMode="auto">
          <a:xfrm>
            <a:off x="10734758" y="3984642"/>
            <a:ext cx="1828800" cy="2133600"/>
          </a:xfrm>
          <a:prstGeom prst="flowChartMagneticDisk">
            <a:avLst/>
          </a:prstGeom>
          <a:solidFill>
            <a:srgbClr val="FF9999"/>
          </a:solidFill>
          <a:ln w="25400" algn="ctr">
            <a:solidFill>
              <a:srgbClr val="000000"/>
            </a:solidFill>
            <a:round/>
            <a:headEnd/>
            <a:tailEnd/>
          </a:ln>
        </p:spPr>
        <p:txBody>
          <a:bodyPr/>
          <a:lstStyle/>
          <a:p>
            <a:r>
              <a:rPr lang="en-US" dirty="0" smtClean="0"/>
              <a:t>Target</a:t>
            </a:r>
            <a:endParaRPr lang="en-US" dirty="0"/>
          </a:p>
          <a:p>
            <a:r>
              <a:rPr lang="en-US" dirty="0"/>
              <a:t>Text</a:t>
            </a:r>
          </a:p>
        </p:txBody>
      </p:sp>
      <p:grpSp>
        <p:nvGrpSpPr>
          <p:cNvPr id="25" name="Group 87"/>
          <p:cNvGrpSpPr/>
          <p:nvPr/>
        </p:nvGrpSpPr>
        <p:grpSpPr>
          <a:xfrm>
            <a:off x="4394200" y="2722533"/>
            <a:ext cx="4165600" cy="5549976"/>
            <a:chOff x="4394200" y="2847974"/>
            <a:chExt cx="4165600" cy="5549976"/>
          </a:xfrm>
        </p:grpSpPr>
        <p:sp>
          <p:nvSpPr>
            <p:cNvPr id="185" name="Rectangle 17"/>
            <p:cNvSpPr>
              <a:spLocks/>
            </p:cNvSpPr>
            <p:nvPr/>
          </p:nvSpPr>
          <p:spPr bwMode="auto">
            <a:xfrm>
              <a:off x="4394200" y="2847974"/>
              <a:ext cx="4165600" cy="1270000"/>
            </a:xfrm>
            <a:prstGeom prst="rect">
              <a:avLst/>
            </a:prstGeom>
            <a:noFill/>
            <a:ln w="12700">
              <a:noFill/>
              <a:miter lim="800000"/>
              <a:headEnd/>
              <a:tailEnd/>
            </a:ln>
          </p:spPr>
          <p:txBody>
            <a:bodyPr lIns="0" tIns="0" rIns="52019" bIns="0"/>
            <a:lstStyle/>
            <a:p>
              <a:pPr marL="50800"/>
              <a:r>
                <a:rPr lang="en-US" dirty="0" smtClean="0">
                  <a:solidFill>
                    <a:schemeClr val="tx1"/>
                  </a:solidFill>
                </a:rPr>
                <a:t>Matching</a:t>
              </a:r>
            </a:p>
            <a:p>
              <a:pPr marL="50800"/>
              <a:r>
                <a:rPr lang="en-US" sz="5200" dirty="0" smtClean="0">
                  <a:solidFill>
                    <a:schemeClr val="tx1"/>
                  </a:solidFill>
                  <a:latin typeface="cmr10"/>
                </a:rPr>
                <a:t>m</a:t>
              </a:r>
              <a:endParaRPr lang="en-US" sz="5200" dirty="0">
                <a:solidFill>
                  <a:schemeClr val="tx1"/>
                </a:solidFill>
                <a:latin typeface="cmr10"/>
              </a:endParaRPr>
            </a:p>
          </p:txBody>
        </p:sp>
        <p:grpSp>
          <p:nvGrpSpPr>
            <p:cNvPr id="27" name="Group 86"/>
            <p:cNvGrpSpPr/>
            <p:nvPr/>
          </p:nvGrpSpPr>
          <p:grpSpPr>
            <a:xfrm>
              <a:off x="4680284" y="4224090"/>
              <a:ext cx="3684279" cy="4173860"/>
              <a:chOff x="4680284" y="4224090"/>
              <a:chExt cx="3684279" cy="4173860"/>
            </a:xfrm>
          </p:grpSpPr>
          <p:cxnSp>
            <p:nvCxnSpPr>
              <p:cNvPr id="187" name="Straight Connector 186"/>
              <p:cNvCxnSpPr>
                <a:stCxn id="199" idx="6"/>
                <a:endCxn id="206" idx="2"/>
              </p:cNvCxnSpPr>
              <p:nvPr/>
            </p:nvCxnSpPr>
            <p:spPr bwMode="auto">
              <a:xfrm flipV="1">
                <a:off x="4680284" y="4224090"/>
                <a:ext cx="3546896" cy="6248"/>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188" name="Straight Connector 187"/>
              <p:cNvCxnSpPr>
                <a:stCxn id="201" idx="6"/>
                <a:endCxn id="207" idx="2"/>
              </p:cNvCxnSpPr>
              <p:nvPr/>
            </p:nvCxnSpPr>
            <p:spPr bwMode="auto">
              <a:xfrm flipV="1">
                <a:off x="4680284" y="5558939"/>
                <a:ext cx="3546896" cy="1366311"/>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189" name="Straight Connector 188"/>
              <p:cNvCxnSpPr>
                <a:stCxn id="200" idx="6"/>
              </p:cNvCxnSpPr>
              <p:nvPr/>
            </p:nvCxnSpPr>
            <p:spPr bwMode="auto">
              <a:xfrm>
                <a:off x="4680284" y="5587190"/>
                <a:ext cx="3684279" cy="2810760"/>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grpSp>
      </p:grpSp>
      <p:grpSp>
        <p:nvGrpSpPr>
          <p:cNvPr id="29" name="Group 195"/>
          <p:cNvGrpSpPr/>
          <p:nvPr/>
        </p:nvGrpSpPr>
        <p:grpSpPr>
          <a:xfrm>
            <a:off x="1646171" y="2028786"/>
            <a:ext cx="4120809" cy="6746643"/>
            <a:chOff x="1646171" y="2203508"/>
            <a:chExt cx="4165600" cy="6819976"/>
          </a:xfrm>
        </p:grpSpPr>
        <p:grpSp>
          <p:nvGrpSpPr>
            <p:cNvPr id="36" name="Group 190"/>
            <p:cNvGrpSpPr/>
            <p:nvPr/>
          </p:nvGrpSpPr>
          <p:grpSpPr>
            <a:xfrm>
              <a:off x="1646171" y="2203508"/>
              <a:ext cx="4165600" cy="5432482"/>
              <a:chOff x="1646171" y="2203508"/>
              <a:chExt cx="4165600" cy="5432482"/>
            </a:xfrm>
          </p:grpSpPr>
          <p:sp>
            <p:nvSpPr>
              <p:cNvPr id="199" name="Oval 198"/>
              <p:cNvSpPr/>
              <p:nvPr/>
            </p:nvSpPr>
            <p:spPr bwMode="auto">
              <a:xfrm>
                <a:off x="2655863" y="3692586"/>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state</a:t>
                </a:r>
              </a:p>
            </p:txBody>
          </p:sp>
          <p:sp>
            <p:nvSpPr>
              <p:cNvPr id="200" name="Oval 199"/>
              <p:cNvSpPr/>
              <p:nvPr/>
            </p:nvSpPr>
            <p:spPr bwMode="auto">
              <a:xfrm>
                <a:off x="2655863" y="5064186"/>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world</a:t>
                </a:r>
              </a:p>
            </p:txBody>
          </p:sp>
          <p:sp>
            <p:nvSpPr>
              <p:cNvPr id="201" name="Oval 200"/>
              <p:cNvSpPr/>
              <p:nvPr/>
            </p:nvSpPr>
            <p:spPr bwMode="auto">
              <a:xfrm>
                <a:off x="2655863" y="6416790"/>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name</a:t>
                </a:r>
              </a:p>
            </p:txBody>
          </p:sp>
          <p:sp>
            <p:nvSpPr>
              <p:cNvPr id="202" name="Rectangle 17"/>
              <p:cNvSpPr>
                <a:spLocks/>
              </p:cNvSpPr>
              <p:nvPr/>
            </p:nvSpPr>
            <p:spPr bwMode="auto">
              <a:xfrm>
                <a:off x="1646171" y="2203508"/>
                <a:ext cx="4165600" cy="1270000"/>
              </a:xfrm>
              <a:prstGeom prst="rect">
                <a:avLst/>
              </a:prstGeom>
              <a:noFill/>
              <a:ln w="12700">
                <a:noFill/>
                <a:miter lim="800000"/>
                <a:headEnd/>
                <a:tailEnd/>
              </a:ln>
            </p:spPr>
            <p:txBody>
              <a:bodyPr lIns="0" tIns="0" rIns="52019" bIns="0"/>
              <a:lstStyle/>
              <a:p>
                <a:pPr marL="50800"/>
                <a:r>
                  <a:rPr lang="en-US" dirty="0">
                    <a:solidFill>
                      <a:schemeClr val="tx1"/>
                    </a:solidFill>
                  </a:rPr>
                  <a:t>Source  </a:t>
                </a:r>
                <a:r>
                  <a:rPr lang="en-US" dirty="0" smtClean="0">
                    <a:solidFill>
                      <a:schemeClr val="tx1"/>
                    </a:solidFill>
                  </a:rPr>
                  <a:t>Words </a:t>
                </a:r>
              </a:p>
              <a:p>
                <a:pPr marL="50800"/>
                <a:r>
                  <a:rPr lang="en-US" sz="5200" b="1" dirty="0" smtClean="0">
                    <a:solidFill>
                      <a:schemeClr val="tx1"/>
                    </a:solidFill>
                    <a:latin typeface="cmr10"/>
                  </a:rPr>
                  <a:t>s</a:t>
                </a:r>
              </a:p>
              <a:p>
                <a:pPr marL="50800"/>
                <a:endParaRPr lang="en-US" dirty="0">
                  <a:solidFill>
                    <a:schemeClr val="tx1"/>
                  </a:solidFill>
                </a:endParaRPr>
              </a:p>
            </p:txBody>
          </p:sp>
        </p:grpSp>
        <p:sp>
          <p:nvSpPr>
            <p:cNvPr id="198" name="Oval 197"/>
            <p:cNvSpPr/>
            <p:nvPr/>
          </p:nvSpPr>
          <p:spPr bwMode="auto">
            <a:xfrm>
              <a:off x="2654288" y="7804284"/>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nation</a:t>
              </a:r>
            </a:p>
          </p:txBody>
        </p:sp>
      </p:grpSp>
      <p:grpSp>
        <p:nvGrpSpPr>
          <p:cNvPr id="37" name="Group 202"/>
          <p:cNvGrpSpPr/>
          <p:nvPr/>
        </p:nvGrpSpPr>
        <p:grpSpPr>
          <a:xfrm>
            <a:off x="7266055" y="2028786"/>
            <a:ext cx="4120809" cy="6718392"/>
            <a:chOff x="7137400" y="2101812"/>
            <a:chExt cx="4165600" cy="6791418"/>
          </a:xfrm>
        </p:grpSpPr>
        <p:grpSp>
          <p:nvGrpSpPr>
            <p:cNvPr id="38" name="Group 82"/>
            <p:cNvGrpSpPr/>
            <p:nvPr/>
          </p:nvGrpSpPr>
          <p:grpSpPr>
            <a:xfrm>
              <a:off x="7137400" y="2101812"/>
              <a:ext cx="4165600" cy="5422920"/>
              <a:chOff x="7239000" y="2209800"/>
              <a:chExt cx="4165600" cy="5422920"/>
            </a:xfrm>
          </p:grpSpPr>
          <p:sp>
            <p:nvSpPr>
              <p:cNvPr id="206" name="Oval 205"/>
              <p:cNvSpPr/>
              <p:nvPr/>
            </p:nvSpPr>
            <p:spPr bwMode="auto">
              <a:xfrm>
                <a:off x="8210572" y="3692562"/>
                <a:ext cx="2209800" cy="1219200"/>
              </a:xfrm>
              <a:prstGeom prst="ellipse">
                <a:avLst/>
              </a:prstGeom>
              <a:solidFill>
                <a:schemeClr val="accent3"/>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rgbClr val="000000"/>
                    </a:solidFill>
                    <a:effectLst/>
                    <a:latin typeface="Arial Narrow" pitchFamily="34" charset="0"/>
                    <a:ea typeface="ヒラギノ角ゴ Pro W3" pitchFamily="-80" charset="-128"/>
                    <a:sym typeface="Arial Narrow" pitchFamily="34" charset="0"/>
                  </a:rPr>
                  <a:t>estado</a:t>
                </a: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207" name="Oval 206"/>
              <p:cNvSpPr/>
              <p:nvPr/>
            </p:nvSpPr>
            <p:spPr bwMode="auto">
              <a:xfrm>
                <a:off x="8210572" y="5041920"/>
                <a:ext cx="2209800" cy="1219200"/>
              </a:xfrm>
              <a:prstGeom prst="ellipse">
                <a:avLst/>
              </a:prstGeom>
              <a:solidFill>
                <a:schemeClr val="accent3"/>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sz="3900" dirty="0" smtClean="0"/>
              </a:p>
            </p:txBody>
          </p:sp>
          <p:sp>
            <p:nvSpPr>
              <p:cNvPr id="208" name="Oval 207"/>
              <p:cNvSpPr/>
              <p:nvPr/>
            </p:nvSpPr>
            <p:spPr bwMode="auto">
              <a:xfrm>
                <a:off x="8210572" y="6413520"/>
                <a:ext cx="2209800" cy="1219200"/>
              </a:xfrm>
              <a:prstGeom prst="ellipse">
                <a:avLst/>
              </a:prstGeom>
              <a:solidFill>
                <a:schemeClr val="accent3"/>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4100" dirty="0" err="1" smtClean="0"/>
                  <a:t>política</a:t>
                </a:r>
                <a:endParaRPr kumimoji="0" lang="en-US" sz="410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209" name="Rectangle 11"/>
              <p:cNvSpPr>
                <a:spLocks/>
              </p:cNvSpPr>
              <p:nvPr/>
            </p:nvSpPr>
            <p:spPr bwMode="auto">
              <a:xfrm>
                <a:off x="7239000" y="2209800"/>
                <a:ext cx="4165600" cy="1270000"/>
              </a:xfrm>
              <a:prstGeom prst="rect">
                <a:avLst/>
              </a:prstGeom>
              <a:noFill/>
              <a:ln w="12700">
                <a:noFill/>
                <a:miter lim="800000"/>
                <a:headEnd/>
                <a:tailEnd/>
              </a:ln>
            </p:spPr>
            <p:txBody>
              <a:bodyPr lIns="0" tIns="0" rIns="52019" bIns="0"/>
              <a:lstStyle/>
              <a:p>
                <a:pPr marL="50800"/>
                <a:r>
                  <a:rPr lang="en-US" dirty="0">
                    <a:solidFill>
                      <a:schemeClr val="tx1"/>
                    </a:solidFill>
                  </a:rPr>
                  <a:t>Target  Words </a:t>
                </a:r>
                <a:endParaRPr lang="en-US" dirty="0" smtClean="0">
                  <a:solidFill>
                    <a:schemeClr val="tx1"/>
                  </a:solidFill>
                </a:endParaRPr>
              </a:p>
              <a:p>
                <a:pPr marL="50800"/>
                <a:r>
                  <a:rPr lang="en-US" sz="5200" dirty="0" smtClean="0">
                    <a:solidFill>
                      <a:schemeClr val="tx1"/>
                    </a:solidFill>
                    <a:latin typeface="cmr10"/>
                  </a:rPr>
                  <a:t>t</a:t>
                </a:r>
                <a:endParaRPr lang="en-US" sz="5200" dirty="0">
                  <a:solidFill>
                    <a:schemeClr val="tx1"/>
                  </a:solidFill>
                  <a:latin typeface="cmr10"/>
                </a:endParaRPr>
              </a:p>
            </p:txBody>
          </p:sp>
        </p:grpSp>
        <p:sp>
          <p:nvSpPr>
            <p:cNvPr id="205" name="Oval 204"/>
            <p:cNvSpPr/>
            <p:nvPr/>
          </p:nvSpPr>
          <p:spPr bwMode="auto">
            <a:xfrm>
              <a:off x="8134396" y="7674030"/>
              <a:ext cx="2209800" cy="1219200"/>
            </a:xfrm>
            <a:prstGeom prst="ellipse">
              <a:avLst/>
            </a:prstGeom>
            <a:solidFill>
              <a:schemeClr val="accent3"/>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rgbClr val="000000"/>
                  </a:solidFill>
                  <a:effectLst/>
                  <a:latin typeface="Arial Narrow" pitchFamily="34" charset="0"/>
                  <a:ea typeface="ヒラギノ角ゴ Pro W3" pitchFamily="-80" charset="-128"/>
                  <a:sym typeface="Arial Narrow" pitchFamily="34" charset="0"/>
                </a:rPr>
                <a:t>mundo</a:t>
              </a: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grpSp>
      <p:sp>
        <p:nvSpPr>
          <p:cNvPr id="26" name="TextBox 25"/>
          <p:cNvSpPr txBox="1"/>
          <p:nvPr/>
        </p:nvSpPr>
        <p:spPr>
          <a:xfrm>
            <a:off x="8510615" y="5050961"/>
            <a:ext cx="1681871" cy="738664"/>
          </a:xfrm>
          <a:prstGeom prst="rect">
            <a:avLst/>
          </a:prstGeom>
          <a:noFill/>
        </p:spPr>
        <p:txBody>
          <a:bodyPr wrap="none" rtlCol="0">
            <a:spAutoFit/>
          </a:bodyPr>
          <a:lstStyle/>
          <a:p>
            <a:r>
              <a:rPr lang="en-US" dirty="0" err="1" smtClean="0"/>
              <a:t>nombre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noGrp="1" noChangeArrowheads="1"/>
          </p:cNvSpPr>
          <p:nvPr>
            <p:ph type="title"/>
          </p:nvPr>
        </p:nvSpPr>
        <p:spPr>
          <a:xfrm>
            <a:off x="1930400" y="452438"/>
            <a:ext cx="10210800" cy="1300162"/>
          </a:xfrm>
        </p:spPr>
        <p:txBody>
          <a:bodyPr rIns="180621"/>
          <a:lstStyle/>
          <a:p>
            <a:pPr eaLnBrk="1" hangingPunct="1"/>
            <a:r>
              <a:rPr lang="en-US" dirty="0" smtClean="0"/>
              <a:t>More Numbers</a:t>
            </a:r>
            <a:endParaRPr lang="en-US" dirty="0" smtClean="0"/>
          </a:p>
        </p:txBody>
      </p:sp>
      <p:pic>
        <p:nvPicPr>
          <p:cNvPr id="6" name="Content Placeholder 5" descr="stuff.png"/>
          <p:cNvPicPr>
            <a:picLocks noGrp="1" noChangeAspect="1"/>
          </p:cNvPicPr>
          <p:nvPr>
            <p:ph idx="1"/>
          </p:nvPr>
        </p:nvPicPr>
        <p:blipFill>
          <a:blip r:embed="rId2"/>
          <a:stretch>
            <a:fillRect/>
          </a:stretch>
        </p:blipFill>
        <p:spPr>
          <a:xfrm>
            <a:off x="2595509" y="2138325"/>
            <a:ext cx="7667730" cy="6946061"/>
          </a:xfr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noGrp="1" noChangeArrowheads="1"/>
          </p:cNvSpPr>
          <p:nvPr>
            <p:ph type="title"/>
          </p:nvPr>
        </p:nvSpPr>
        <p:spPr>
          <a:xfrm>
            <a:off x="1930400" y="452438"/>
            <a:ext cx="10210800" cy="1300162"/>
          </a:xfrm>
        </p:spPr>
        <p:txBody>
          <a:bodyPr rIns="180621"/>
          <a:lstStyle/>
          <a:p>
            <a:pPr eaLnBrk="1" hangingPunct="1"/>
            <a:r>
              <a:rPr lang="en-US" dirty="0" smtClean="0"/>
              <a:t>Conclusion</a:t>
            </a:r>
          </a:p>
        </p:txBody>
      </p:sp>
      <p:sp>
        <p:nvSpPr>
          <p:cNvPr id="4" name="Content Placeholder 3"/>
          <p:cNvSpPr>
            <a:spLocks noGrp="1"/>
          </p:cNvSpPr>
          <p:nvPr>
            <p:ph idx="1"/>
          </p:nvPr>
        </p:nvSpPr>
        <p:spPr/>
        <p:txBody>
          <a:bodyPr/>
          <a:lstStyle/>
          <a:p>
            <a:pPr>
              <a:defRPr/>
            </a:pPr>
            <a:endParaRPr lang="en-US" dirty="0" smtClean="0"/>
          </a:p>
          <a:p>
            <a:pPr>
              <a:defRPr/>
            </a:pPr>
            <a:r>
              <a:rPr lang="en-US" dirty="0" smtClean="0"/>
              <a:t>Three cases of unsupervised learning in NLP</a:t>
            </a:r>
          </a:p>
          <a:p>
            <a:pPr>
              <a:defRPr/>
            </a:pPr>
            <a:endParaRPr lang="en-US" dirty="0" smtClean="0"/>
          </a:p>
          <a:p>
            <a:pPr>
              <a:defRPr/>
            </a:pPr>
            <a:r>
              <a:rPr lang="en-US" dirty="0" smtClean="0"/>
              <a:t>Unsupervised systems can be competitive with supervised systems</a:t>
            </a:r>
          </a:p>
          <a:p>
            <a:pPr>
              <a:defRPr/>
            </a:pPr>
            <a:endParaRPr lang="en-US" dirty="0" smtClean="0"/>
          </a:p>
          <a:p>
            <a:pPr>
              <a:defRPr/>
            </a:pPr>
            <a:r>
              <a:rPr lang="en-US" dirty="0" smtClean="0"/>
              <a:t>Future problems </a:t>
            </a:r>
          </a:p>
          <a:p>
            <a:pPr lvl="1">
              <a:defRPr/>
            </a:pPr>
            <a:r>
              <a:rPr lang="en-US" dirty="0" smtClean="0"/>
              <a:t>Document summarization</a:t>
            </a:r>
          </a:p>
          <a:p>
            <a:pPr lvl="1">
              <a:defRPr/>
            </a:pPr>
            <a:r>
              <a:rPr lang="en-US" dirty="0" smtClean="0"/>
              <a:t>Building </a:t>
            </a:r>
            <a:r>
              <a:rPr lang="en-US" dirty="0" err="1" smtClean="0"/>
              <a:t>MindNet</a:t>
            </a:r>
            <a:r>
              <a:rPr lang="en-US" dirty="0" smtClean="0"/>
              <a:t>-like resources</a:t>
            </a:r>
          </a:p>
          <a:p>
            <a:pPr lvl="1">
              <a:defRPr/>
            </a:pPr>
            <a:r>
              <a:rPr lang="en-US" dirty="0" smtClean="0"/>
              <a:t>Discourse Analysis</a:t>
            </a:r>
          </a:p>
          <a:p>
            <a:pPr>
              <a:defRPr/>
            </a:pPr>
            <a:endParaRPr lang="en-US" dirty="0" smtClean="0"/>
          </a:p>
          <a:p>
            <a:pPr>
              <a:defRPr/>
            </a:pP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6"/>
          <p:cNvSpPr>
            <a:spLocks noGrp="1" noChangeArrowheads="1"/>
          </p:cNvSpPr>
          <p:nvPr>
            <p:ph type="title"/>
          </p:nvPr>
        </p:nvSpPr>
        <p:spPr>
          <a:xfrm>
            <a:off x="1930400" y="452438"/>
            <a:ext cx="10210800" cy="1300162"/>
          </a:xfrm>
        </p:spPr>
        <p:txBody>
          <a:bodyPr rIns="166396"/>
          <a:lstStyle/>
          <a:p>
            <a:pPr marL="55563" indent="-55563" eaLnBrk="1" hangingPunct="1"/>
            <a:r>
              <a:rPr lang="en-US" dirty="0" smtClean="0"/>
              <a:t>Generative Model</a:t>
            </a:r>
          </a:p>
        </p:txBody>
      </p:sp>
      <p:grpSp>
        <p:nvGrpSpPr>
          <p:cNvPr id="2" name="Group 91"/>
          <p:cNvGrpSpPr/>
          <p:nvPr/>
        </p:nvGrpSpPr>
        <p:grpSpPr>
          <a:xfrm>
            <a:off x="2463800" y="6629400"/>
            <a:ext cx="7162800" cy="1295400"/>
            <a:chOff x="2463800" y="6629400"/>
            <a:chExt cx="7162800" cy="1295400"/>
          </a:xfrm>
        </p:grpSpPr>
        <p:sp>
          <p:nvSpPr>
            <p:cNvPr id="38" name="Rectangle 17"/>
            <p:cNvSpPr>
              <a:spLocks/>
            </p:cNvSpPr>
            <p:nvPr/>
          </p:nvSpPr>
          <p:spPr bwMode="auto">
            <a:xfrm>
              <a:off x="7874000" y="7127641"/>
              <a:ext cx="1524000" cy="660400"/>
            </a:xfrm>
            <a:prstGeom prst="rect">
              <a:avLst/>
            </a:prstGeom>
            <a:noFill/>
            <a:ln w="12700">
              <a:noFill/>
              <a:miter lim="800000"/>
              <a:headEnd/>
              <a:tailEnd/>
            </a:ln>
          </p:spPr>
          <p:txBody>
            <a:bodyPr lIns="0" tIns="0" rIns="52019" bIns="0"/>
            <a:lstStyle/>
            <a:p>
              <a:pPr marL="50800"/>
              <a:r>
                <a:rPr lang="en-US" sz="3600" dirty="0" err="1" smtClean="0">
                  <a:solidFill>
                    <a:schemeClr val="tx1"/>
                  </a:solidFill>
                  <a:latin typeface="+mn-lt"/>
                </a:rPr>
                <a:t>estado</a:t>
              </a:r>
              <a:endParaRPr lang="en-US" sz="3600" dirty="0">
                <a:solidFill>
                  <a:schemeClr val="tx1"/>
                </a:solidFill>
                <a:latin typeface="+mn-lt"/>
              </a:endParaRPr>
            </a:p>
          </p:txBody>
        </p:sp>
        <p:grpSp>
          <p:nvGrpSpPr>
            <p:cNvPr id="3" name="Group 90"/>
            <p:cNvGrpSpPr/>
            <p:nvPr/>
          </p:nvGrpSpPr>
          <p:grpSpPr>
            <a:xfrm>
              <a:off x="2463800" y="6629400"/>
              <a:ext cx="7162800" cy="1295400"/>
              <a:chOff x="2387600" y="6537559"/>
              <a:chExt cx="7162800" cy="1295400"/>
            </a:xfrm>
          </p:grpSpPr>
          <p:sp>
            <p:nvSpPr>
              <p:cNvPr id="32" name="Oval 31"/>
              <p:cNvSpPr/>
              <p:nvPr/>
            </p:nvSpPr>
            <p:spPr bwMode="auto">
              <a:xfrm>
                <a:off x="8864600" y="6567159"/>
                <a:ext cx="685800" cy="6096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grpSp>
            <p:nvGrpSpPr>
              <p:cNvPr id="4" name="Group 78"/>
              <p:cNvGrpSpPr/>
              <p:nvPr/>
            </p:nvGrpSpPr>
            <p:grpSpPr>
              <a:xfrm>
                <a:off x="2387600" y="6537559"/>
                <a:ext cx="6477000" cy="1295400"/>
                <a:chOff x="2387600" y="6553200"/>
                <a:chExt cx="6477000" cy="1295400"/>
              </a:xfrm>
            </p:grpSpPr>
            <p:sp>
              <p:nvSpPr>
                <p:cNvPr id="20" name="Oval 19"/>
                <p:cNvSpPr/>
                <p:nvPr/>
              </p:nvSpPr>
              <p:spPr bwMode="auto">
                <a:xfrm>
                  <a:off x="2997200" y="6553200"/>
                  <a:ext cx="685800" cy="6096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34" name="Straight Connector 33"/>
                <p:cNvCxnSpPr>
                  <a:stCxn id="20" idx="6"/>
                  <a:endCxn id="32" idx="2"/>
                </p:cNvCxnSpPr>
                <p:nvPr/>
              </p:nvCxnSpPr>
              <p:spPr bwMode="auto">
                <a:xfrm>
                  <a:off x="3683000" y="6858000"/>
                  <a:ext cx="5181600" cy="29600"/>
                </a:xfrm>
                <a:prstGeom prst="line">
                  <a:avLst/>
                </a:prstGeom>
                <a:blipFill dpi="0" rotWithShape="0">
                  <a:blip r:embed="rId6"/>
                  <a:srcRect/>
                  <a:tile tx="0" ty="0" sx="100000" sy="100000" flip="none" algn="tl"/>
                </a:blipFill>
                <a:ln w="25400" cap="flat" cmpd="sng" algn="ctr">
                  <a:solidFill>
                    <a:srgbClr val="000000"/>
                  </a:solidFill>
                  <a:prstDash val="sysDash"/>
                  <a:round/>
                  <a:headEnd type="none" w="med" len="med"/>
                  <a:tailEnd type="none" w="med" len="med"/>
                </a:ln>
                <a:effectLst/>
              </p:spPr>
            </p:cxnSp>
            <p:sp>
              <p:nvSpPr>
                <p:cNvPr id="37" name="Rectangle 17"/>
                <p:cNvSpPr>
                  <a:spLocks/>
                </p:cNvSpPr>
                <p:nvPr/>
              </p:nvSpPr>
              <p:spPr bwMode="auto">
                <a:xfrm>
                  <a:off x="2387600" y="7188200"/>
                  <a:ext cx="1524000" cy="660400"/>
                </a:xfrm>
                <a:prstGeom prst="rect">
                  <a:avLst/>
                </a:prstGeom>
                <a:noFill/>
                <a:ln w="12700">
                  <a:noFill/>
                  <a:miter lim="800000"/>
                  <a:headEnd/>
                  <a:tailEnd/>
                </a:ln>
              </p:spPr>
              <p:txBody>
                <a:bodyPr lIns="0" tIns="0" rIns="52019" bIns="0"/>
                <a:lstStyle/>
                <a:p>
                  <a:pPr marL="50800"/>
                  <a:r>
                    <a:rPr lang="en-US" sz="3600" dirty="0" smtClean="0">
                      <a:solidFill>
                        <a:schemeClr val="tx1"/>
                      </a:solidFill>
                      <a:latin typeface="+mn-lt"/>
                    </a:rPr>
                    <a:t>state</a:t>
                  </a:r>
                  <a:endParaRPr lang="en-US" sz="3600" dirty="0">
                    <a:solidFill>
                      <a:schemeClr val="tx1"/>
                    </a:solidFill>
                    <a:latin typeface="+mn-lt"/>
                  </a:endParaRPr>
                </a:p>
              </p:txBody>
            </p:sp>
          </p:grpSp>
        </p:grpSp>
      </p:grpSp>
      <p:grpSp>
        <p:nvGrpSpPr>
          <p:cNvPr id="5" name="Group 79"/>
          <p:cNvGrpSpPr/>
          <p:nvPr/>
        </p:nvGrpSpPr>
        <p:grpSpPr>
          <a:xfrm>
            <a:off x="2006909" y="5849948"/>
            <a:ext cx="10058091" cy="2836852"/>
            <a:chOff x="2006909" y="5865589"/>
            <a:chExt cx="10058091" cy="2836852"/>
          </a:xfrm>
        </p:grpSpPr>
        <p:sp>
          <p:nvSpPr>
            <p:cNvPr id="23" name="Rectangle 17"/>
            <p:cNvSpPr>
              <a:spLocks/>
            </p:cNvSpPr>
            <p:nvPr/>
          </p:nvSpPr>
          <p:spPr bwMode="auto">
            <a:xfrm>
              <a:off x="3530600" y="7864241"/>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Source Space</a:t>
              </a:r>
              <a:endParaRPr lang="en-US" sz="5200" b="1" dirty="0">
                <a:solidFill>
                  <a:schemeClr val="tx1"/>
                </a:solidFill>
                <a:latin typeface="cmr10"/>
              </a:endParaRPr>
            </a:p>
            <a:p>
              <a:pPr marL="50800"/>
              <a:endParaRPr lang="en-US" dirty="0">
                <a:solidFill>
                  <a:schemeClr val="tx1"/>
                </a:solidFill>
              </a:endParaRPr>
            </a:p>
          </p:txBody>
        </p:sp>
        <p:sp>
          <p:nvSpPr>
            <p:cNvPr id="29" name="Rectangle 11"/>
            <p:cNvSpPr>
              <a:spLocks/>
            </p:cNvSpPr>
            <p:nvPr/>
          </p:nvSpPr>
          <p:spPr bwMode="auto">
            <a:xfrm>
              <a:off x="8483600" y="7864241"/>
              <a:ext cx="3581400" cy="838200"/>
            </a:xfrm>
            <a:prstGeom prst="rect">
              <a:avLst/>
            </a:prstGeom>
            <a:noFill/>
            <a:ln w="12700">
              <a:noFill/>
              <a:miter lim="800000"/>
              <a:headEnd/>
              <a:tailEnd/>
            </a:ln>
          </p:spPr>
          <p:txBody>
            <a:bodyPr lIns="0" tIns="0" rIns="52019" bIns="0"/>
            <a:lstStyle/>
            <a:p>
              <a:pPr marL="50800"/>
              <a:r>
                <a:rPr lang="en-US" dirty="0">
                  <a:solidFill>
                    <a:schemeClr val="tx1"/>
                  </a:solidFill>
                </a:rPr>
                <a:t>Target </a:t>
              </a:r>
              <a:r>
                <a:rPr lang="en-US" dirty="0" smtClean="0">
                  <a:solidFill>
                    <a:schemeClr val="tx1"/>
                  </a:solidFill>
                </a:rPr>
                <a:t> Space </a:t>
              </a:r>
            </a:p>
          </p:txBody>
        </p:sp>
        <p:sp>
          <p:nvSpPr>
            <p:cNvPr id="31" name="Rectangle 30"/>
            <p:cNvSpPr/>
            <p:nvPr/>
          </p:nvSpPr>
          <p:spPr bwMode="auto">
            <a:xfrm rot="8752368">
              <a:off x="7753177" y="5865589"/>
              <a:ext cx="2710543" cy="1771863"/>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39" name="Rectangle 38"/>
            <p:cNvSpPr/>
            <p:nvPr/>
          </p:nvSpPr>
          <p:spPr bwMode="auto">
            <a:xfrm rot="19554327">
              <a:off x="2006909" y="6261874"/>
              <a:ext cx="2710543" cy="1771863"/>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grpSp>
      <p:grpSp>
        <p:nvGrpSpPr>
          <p:cNvPr id="6" name="Group 86"/>
          <p:cNvGrpSpPr/>
          <p:nvPr/>
        </p:nvGrpSpPr>
        <p:grpSpPr>
          <a:xfrm>
            <a:off x="4937265" y="2495337"/>
            <a:ext cx="5832335" cy="1771863"/>
            <a:chOff x="4937265" y="2497507"/>
            <a:chExt cx="5832335" cy="1771863"/>
          </a:xfrm>
        </p:grpSpPr>
        <p:sp>
          <p:nvSpPr>
            <p:cNvPr id="36" name="Rectangle 35"/>
            <p:cNvSpPr/>
            <p:nvPr/>
          </p:nvSpPr>
          <p:spPr bwMode="auto">
            <a:xfrm rot="19554327">
              <a:off x="4937265" y="2497507"/>
              <a:ext cx="2710543" cy="1771863"/>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40" name="Oval 39"/>
            <p:cNvSpPr/>
            <p:nvPr/>
          </p:nvSpPr>
          <p:spPr bwMode="auto">
            <a:xfrm>
              <a:off x="6159500" y="2971800"/>
              <a:ext cx="685800" cy="609600"/>
            </a:xfrm>
            <a:prstGeom prst="ellipse">
              <a:avLst/>
            </a:prstGeom>
            <a:solidFill>
              <a:schemeClr val="accent3"/>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41" name="Rectangle 17"/>
            <p:cNvSpPr>
              <a:spLocks/>
            </p:cNvSpPr>
            <p:nvPr/>
          </p:nvSpPr>
          <p:spPr bwMode="auto">
            <a:xfrm>
              <a:off x="7721600" y="3581400"/>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Latent Space</a:t>
              </a:r>
              <a:endParaRPr lang="en-US" sz="5200" b="1" dirty="0">
                <a:solidFill>
                  <a:schemeClr val="tx1"/>
                </a:solidFill>
                <a:latin typeface="cmr10"/>
              </a:endParaRPr>
            </a:p>
            <a:p>
              <a:pPr marL="50800"/>
              <a:endParaRPr lang="en-US" dirty="0">
                <a:solidFill>
                  <a:schemeClr val="tx1"/>
                </a:solidFill>
              </a:endParaRPr>
            </a:p>
          </p:txBody>
        </p:sp>
      </p:grpSp>
      <p:grpSp>
        <p:nvGrpSpPr>
          <p:cNvPr id="7" name="Group 88"/>
          <p:cNvGrpSpPr/>
          <p:nvPr/>
        </p:nvGrpSpPr>
        <p:grpSpPr>
          <a:xfrm>
            <a:off x="917575" y="8686800"/>
            <a:ext cx="11439525" cy="762000"/>
            <a:chOff x="917575" y="8861425"/>
            <a:chExt cx="11439525" cy="762000"/>
          </a:xfrm>
        </p:grpSpPr>
        <p:pic>
          <p:nvPicPr>
            <p:cNvPr id="66" name="Picture 65" descr="TP_tmp.png"/>
            <p:cNvPicPr>
              <a:picLocks noChangeAspect="1"/>
            </p:cNvPicPr>
            <p:nvPr>
              <p:custDataLst>
                <p:tags r:id="rId3"/>
              </p:custDataLst>
            </p:nvPr>
          </p:nvPicPr>
          <p:blipFill>
            <a:blip r:embed="rId7"/>
            <a:srcRect/>
            <a:stretch>
              <a:fillRect/>
            </a:stretch>
          </p:blipFill>
          <p:spPr bwMode="auto">
            <a:xfrm>
              <a:off x="917575" y="8861425"/>
              <a:ext cx="5051425" cy="739775"/>
            </a:xfrm>
            <a:prstGeom prst="rect">
              <a:avLst/>
            </a:prstGeom>
            <a:noFill/>
            <a:ln w="9525">
              <a:noFill/>
              <a:miter lim="800000"/>
              <a:headEnd/>
              <a:tailEnd/>
            </a:ln>
          </p:spPr>
        </p:pic>
        <p:pic>
          <p:nvPicPr>
            <p:cNvPr id="67" name="Picture 66" descr="TP_tmp.png"/>
            <p:cNvPicPr>
              <a:picLocks noChangeAspect="1"/>
            </p:cNvPicPr>
            <p:nvPr>
              <p:custDataLst>
                <p:tags r:id="rId4"/>
              </p:custDataLst>
            </p:nvPr>
          </p:nvPicPr>
          <p:blipFill>
            <a:blip r:embed="rId8"/>
            <a:srcRect/>
            <a:stretch>
              <a:fillRect/>
            </a:stretch>
          </p:blipFill>
          <p:spPr bwMode="auto">
            <a:xfrm>
              <a:off x="7416800" y="8883650"/>
              <a:ext cx="4940300" cy="739775"/>
            </a:xfrm>
            <a:prstGeom prst="rect">
              <a:avLst/>
            </a:prstGeom>
            <a:noFill/>
            <a:ln w="9525">
              <a:noFill/>
              <a:miter lim="800000"/>
              <a:headEnd/>
              <a:tailEnd/>
            </a:ln>
          </p:spPr>
        </p:pic>
      </p:grpSp>
      <p:pic>
        <p:nvPicPr>
          <p:cNvPr id="68" name="Picture 67" descr="TP_tmp.png"/>
          <p:cNvPicPr>
            <a:picLocks noChangeAspect="1"/>
          </p:cNvPicPr>
          <p:nvPr>
            <p:custDataLst>
              <p:tags r:id="rId1"/>
            </p:custDataLst>
          </p:nvPr>
        </p:nvPicPr>
        <p:blipFill>
          <a:blip r:embed="rId9"/>
          <a:srcRect/>
          <a:stretch>
            <a:fillRect/>
          </a:stretch>
        </p:blipFill>
        <p:spPr bwMode="auto">
          <a:xfrm>
            <a:off x="4902200" y="5410200"/>
            <a:ext cx="2913857" cy="561622"/>
          </a:xfrm>
          <a:prstGeom prst="rect">
            <a:avLst/>
          </a:prstGeom>
          <a:noFill/>
          <a:ln w="9525">
            <a:noFill/>
            <a:miter lim="800000"/>
            <a:headEnd/>
            <a:tailEnd/>
          </a:ln>
        </p:spPr>
      </p:pic>
      <p:grpSp>
        <p:nvGrpSpPr>
          <p:cNvPr id="8" name="Group 87"/>
          <p:cNvGrpSpPr/>
          <p:nvPr/>
        </p:nvGrpSpPr>
        <p:grpSpPr>
          <a:xfrm>
            <a:off x="3658767" y="3489956"/>
            <a:ext cx="5382466" cy="3258318"/>
            <a:chOff x="3658767" y="3489956"/>
            <a:chExt cx="5382466" cy="3258318"/>
          </a:xfrm>
        </p:grpSpPr>
        <p:cxnSp>
          <p:nvCxnSpPr>
            <p:cNvPr id="70" name="Straight Arrow Connector 69"/>
            <p:cNvCxnSpPr>
              <a:stCxn id="40" idx="3"/>
              <a:endCxn id="20" idx="7"/>
            </p:cNvCxnSpPr>
            <p:nvPr/>
          </p:nvCxnSpPr>
          <p:spPr bwMode="auto">
            <a:xfrm rot="5400000">
              <a:off x="3344991" y="3803732"/>
              <a:ext cx="3228718" cy="2601166"/>
            </a:xfrm>
            <a:prstGeom prst="straightConnector1">
              <a:avLst/>
            </a:prstGeom>
            <a:blipFill dpi="0" rotWithShape="0">
              <a:blip r:embed="rId6"/>
              <a:srcRect/>
              <a:tile tx="0" ty="0" sx="100000" sy="100000" flip="none" algn="tl"/>
            </a:blipFill>
            <a:ln w="38100" cap="flat" cmpd="sng" algn="ctr">
              <a:solidFill>
                <a:srgbClr val="000000"/>
              </a:solidFill>
              <a:prstDash val="solid"/>
              <a:round/>
              <a:headEnd type="none" w="med" len="med"/>
              <a:tailEnd type="arrow"/>
            </a:ln>
            <a:effectLst/>
          </p:spPr>
        </p:cxnSp>
        <p:cxnSp>
          <p:nvCxnSpPr>
            <p:cNvPr id="73" name="Straight Arrow Connector 72"/>
            <p:cNvCxnSpPr>
              <a:stCxn id="40" idx="5"/>
              <a:endCxn id="32" idx="1"/>
            </p:cNvCxnSpPr>
            <p:nvPr/>
          </p:nvCxnSpPr>
          <p:spPr bwMode="auto">
            <a:xfrm rot="16200000" flipH="1">
              <a:off x="6263891" y="3970932"/>
              <a:ext cx="3258318" cy="2296366"/>
            </a:xfrm>
            <a:prstGeom prst="straightConnector1">
              <a:avLst/>
            </a:prstGeom>
            <a:blipFill dpi="0" rotWithShape="0">
              <a:blip r:embed="rId6"/>
              <a:srcRect/>
              <a:tile tx="0" ty="0" sx="100000" sy="100000" flip="none" algn="tl"/>
            </a:blipFill>
            <a:ln w="38100" cap="flat" cmpd="sng" algn="ctr">
              <a:solidFill>
                <a:srgbClr val="000000"/>
              </a:solidFill>
              <a:prstDash val="solid"/>
              <a:round/>
              <a:headEnd type="none" w="med" len="med"/>
              <a:tailEnd type="arrow"/>
            </a:ln>
            <a:effectLst/>
          </p:spPr>
        </p:cxnSp>
      </p:grpSp>
      <p:pic>
        <p:nvPicPr>
          <p:cNvPr id="78" name="Picture 77" descr="TP_tmp.png"/>
          <p:cNvPicPr>
            <a:picLocks noChangeAspect="1"/>
          </p:cNvPicPr>
          <p:nvPr>
            <p:custDataLst>
              <p:tags r:id="rId2"/>
            </p:custDataLst>
          </p:nvPr>
        </p:nvPicPr>
        <p:blipFill>
          <a:blip r:embed="rId10"/>
          <a:srcRect/>
          <a:stretch>
            <a:fillRect/>
          </a:stretch>
        </p:blipFill>
        <p:spPr bwMode="auto">
          <a:xfrm>
            <a:off x="7874000" y="2133600"/>
            <a:ext cx="3067050" cy="681038"/>
          </a:xfrm>
          <a:prstGeom prst="rect">
            <a:avLst/>
          </a:prstGeom>
          <a:noFill/>
          <a:ln w="9525">
            <a:noFill/>
            <a:miter lim="800000"/>
            <a:headEnd/>
            <a:tailEnd/>
          </a:ln>
        </p:spPr>
      </p:pic>
      <p:grpSp>
        <p:nvGrpSpPr>
          <p:cNvPr id="9" name="Group 92"/>
          <p:cNvGrpSpPr/>
          <p:nvPr/>
        </p:nvGrpSpPr>
        <p:grpSpPr>
          <a:xfrm rot="713956">
            <a:off x="177264" y="2362200"/>
            <a:ext cx="3429000" cy="1830388"/>
            <a:chOff x="101600" y="2362200"/>
            <a:chExt cx="3429000" cy="1830388"/>
          </a:xfrm>
        </p:grpSpPr>
        <p:sp>
          <p:nvSpPr>
            <p:cNvPr id="65" name="TextBox 64"/>
            <p:cNvSpPr txBox="1"/>
            <p:nvPr/>
          </p:nvSpPr>
          <p:spPr>
            <a:xfrm>
              <a:off x="101600" y="2362200"/>
              <a:ext cx="3429000" cy="492443"/>
            </a:xfrm>
            <a:prstGeom prst="rect">
              <a:avLst/>
            </a:prstGeom>
            <a:noFill/>
          </p:spPr>
          <p:txBody>
            <a:bodyPr wrap="square" rtlCol="0">
              <a:spAutoFit/>
            </a:bodyPr>
            <a:lstStyle/>
            <a:p>
              <a:r>
                <a:rPr lang="en-US" sz="2600" u="sng" dirty="0" smtClean="0"/>
                <a:t>Orthographic Features</a:t>
              </a:r>
              <a:endParaRPr lang="en-US" sz="2600" u="sng" dirty="0"/>
            </a:p>
          </p:txBody>
        </p:sp>
        <p:sp>
          <p:nvSpPr>
            <p:cNvPr id="46" name="Rectangle 45"/>
            <p:cNvSpPr/>
            <p:nvPr/>
          </p:nvSpPr>
          <p:spPr bwMode="auto">
            <a:xfrm>
              <a:off x="1854200" y="28194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47" name="Rectangle 46"/>
            <p:cNvSpPr/>
            <p:nvPr/>
          </p:nvSpPr>
          <p:spPr bwMode="auto">
            <a:xfrm>
              <a:off x="1854200" y="32766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1.0</a:t>
              </a:r>
            </a:p>
          </p:txBody>
        </p:sp>
        <p:sp>
          <p:nvSpPr>
            <p:cNvPr id="48" name="Rectangle 47"/>
            <p:cNvSpPr/>
            <p:nvPr/>
          </p:nvSpPr>
          <p:spPr bwMode="auto">
            <a:xfrm>
              <a:off x="1854200" y="3733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54" name="Straight Connector 53"/>
            <p:cNvCxnSpPr/>
            <p:nvPr/>
          </p:nvCxnSpPr>
          <p:spPr bwMode="auto">
            <a:xfrm rot="10800000">
              <a:off x="482600" y="3276600"/>
              <a:ext cx="1371600" cy="1588"/>
            </a:xfrm>
            <a:prstGeom prst="line">
              <a:avLst/>
            </a:prstGeom>
            <a:blipFill dpi="0" rotWithShape="0">
              <a:blip r:embed="rId6"/>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56" name="Straight Connector 55"/>
            <p:cNvCxnSpPr/>
            <p:nvPr/>
          </p:nvCxnSpPr>
          <p:spPr bwMode="auto">
            <a:xfrm rot="10800000">
              <a:off x="482600" y="3732211"/>
              <a:ext cx="1371600" cy="1588"/>
            </a:xfrm>
            <a:prstGeom prst="line">
              <a:avLst/>
            </a:prstGeom>
            <a:blipFill dpi="0" rotWithShape="0">
              <a:blip r:embed="rId6"/>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57" name="Straight Connector 56"/>
            <p:cNvCxnSpPr/>
            <p:nvPr/>
          </p:nvCxnSpPr>
          <p:spPr bwMode="auto">
            <a:xfrm rot="10800000">
              <a:off x="482600" y="4191000"/>
              <a:ext cx="1371600" cy="1588"/>
            </a:xfrm>
            <a:prstGeom prst="line">
              <a:avLst/>
            </a:prstGeom>
            <a:blipFill dpi="0" rotWithShape="0">
              <a:blip r:embed="rId6"/>
              <a:srcRect/>
              <a:tile tx="0" ty="0" sx="100000" sy="100000" flip="none" algn="tl"/>
            </a:blipFill>
            <a:ln w="25400" cap="flat" cmpd="sng" algn="ctr">
              <a:solidFill>
                <a:srgbClr val="000000"/>
              </a:solidFill>
              <a:prstDash val="solid"/>
              <a:round/>
              <a:headEnd type="none" w="med" len="med"/>
              <a:tailEnd type="none" w="med" len="med"/>
            </a:ln>
            <a:effectLst/>
          </p:spPr>
        </p:cxnSp>
        <p:sp>
          <p:nvSpPr>
            <p:cNvPr id="61" name="TextBox 60"/>
            <p:cNvSpPr txBox="1"/>
            <p:nvPr/>
          </p:nvSpPr>
          <p:spPr>
            <a:xfrm>
              <a:off x="558800" y="2743200"/>
              <a:ext cx="1219200" cy="492443"/>
            </a:xfrm>
            <a:prstGeom prst="rect">
              <a:avLst/>
            </a:prstGeom>
            <a:noFill/>
          </p:spPr>
          <p:txBody>
            <a:bodyPr wrap="square" rtlCol="0">
              <a:spAutoFit/>
            </a:bodyPr>
            <a:lstStyle/>
            <a:p>
              <a:r>
                <a:rPr lang="en-US" sz="2600" dirty="0" smtClean="0"/>
                <a:t>#</a:t>
              </a:r>
              <a:r>
                <a:rPr lang="en-US" sz="2600" dirty="0" err="1" smtClean="0"/>
                <a:t>st</a:t>
              </a:r>
              <a:endParaRPr lang="en-US" sz="2600" dirty="0"/>
            </a:p>
          </p:txBody>
        </p:sp>
        <p:sp>
          <p:nvSpPr>
            <p:cNvPr id="62" name="TextBox 61"/>
            <p:cNvSpPr txBox="1"/>
            <p:nvPr/>
          </p:nvSpPr>
          <p:spPr>
            <a:xfrm>
              <a:off x="558800" y="3241357"/>
              <a:ext cx="1219200" cy="492443"/>
            </a:xfrm>
            <a:prstGeom prst="rect">
              <a:avLst/>
            </a:prstGeom>
            <a:noFill/>
          </p:spPr>
          <p:txBody>
            <a:bodyPr wrap="square" rtlCol="0">
              <a:spAutoFit/>
            </a:bodyPr>
            <a:lstStyle/>
            <a:p>
              <a:r>
                <a:rPr lang="en-US" sz="2600" dirty="0" smtClean="0"/>
                <a:t>tat</a:t>
              </a:r>
              <a:endParaRPr lang="en-US" sz="2600" dirty="0"/>
            </a:p>
          </p:txBody>
        </p:sp>
        <p:sp>
          <p:nvSpPr>
            <p:cNvPr id="63" name="TextBox 62"/>
            <p:cNvSpPr txBox="1"/>
            <p:nvPr/>
          </p:nvSpPr>
          <p:spPr>
            <a:xfrm>
              <a:off x="558800" y="3698557"/>
              <a:ext cx="1219200" cy="492443"/>
            </a:xfrm>
            <a:prstGeom prst="rect">
              <a:avLst/>
            </a:prstGeom>
            <a:noFill/>
          </p:spPr>
          <p:txBody>
            <a:bodyPr wrap="square" rtlCol="0">
              <a:spAutoFit/>
            </a:bodyPr>
            <a:lstStyle/>
            <a:p>
              <a:r>
                <a:rPr lang="en-US" sz="2600" dirty="0" err="1" smtClean="0"/>
                <a:t>te</a:t>
              </a:r>
              <a:r>
                <a:rPr lang="en-US" sz="2600" dirty="0" smtClean="0"/>
                <a:t>#</a:t>
              </a:r>
              <a:endParaRPr lang="en-US" sz="2600" dirty="0"/>
            </a:p>
          </p:txBody>
        </p:sp>
      </p:grpSp>
      <p:grpSp>
        <p:nvGrpSpPr>
          <p:cNvPr id="10" name="Group 93"/>
          <p:cNvGrpSpPr/>
          <p:nvPr/>
        </p:nvGrpSpPr>
        <p:grpSpPr>
          <a:xfrm rot="713956">
            <a:off x="558264" y="4308157"/>
            <a:ext cx="2362200" cy="1941831"/>
            <a:chOff x="482600" y="4308157"/>
            <a:chExt cx="2362200" cy="1941831"/>
          </a:xfrm>
        </p:grpSpPr>
        <p:sp>
          <p:nvSpPr>
            <p:cNvPr id="51" name="Rectangle 50"/>
            <p:cNvSpPr/>
            <p:nvPr/>
          </p:nvSpPr>
          <p:spPr bwMode="auto">
            <a:xfrm>
              <a:off x="1854200" y="53340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5</a:t>
              </a:r>
              <a:r>
                <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.0</a:t>
              </a:r>
            </a:p>
          </p:txBody>
        </p:sp>
        <p:sp>
          <p:nvSpPr>
            <p:cNvPr id="50" name="Rectangle 49"/>
            <p:cNvSpPr/>
            <p:nvPr/>
          </p:nvSpPr>
          <p:spPr bwMode="auto">
            <a:xfrm>
              <a:off x="1854200" y="4876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20.0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52" name="Rectangle 51"/>
            <p:cNvSpPr/>
            <p:nvPr/>
          </p:nvSpPr>
          <p:spPr bwMode="auto">
            <a:xfrm>
              <a:off x="1854200" y="57912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58" name="Straight Connector 57"/>
            <p:cNvCxnSpPr/>
            <p:nvPr/>
          </p:nvCxnSpPr>
          <p:spPr bwMode="auto">
            <a:xfrm rot="10800000">
              <a:off x="482600" y="5334000"/>
              <a:ext cx="1371600" cy="1588"/>
            </a:xfrm>
            <a:prstGeom prst="line">
              <a:avLst/>
            </a:prstGeom>
            <a:blipFill dpi="0" rotWithShape="0">
              <a:blip r:embed="rId6"/>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59" name="Straight Connector 58"/>
            <p:cNvCxnSpPr/>
            <p:nvPr/>
          </p:nvCxnSpPr>
          <p:spPr bwMode="auto">
            <a:xfrm rot="10800000">
              <a:off x="482600" y="5791200"/>
              <a:ext cx="1371600" cy="1588"/>
            </a:xfrm>
            <a:prstGeom prst="line">
              <a:avLst/>
            </a:prstGeom>
            <a:blipFill dpi="0" rotWithShape="0">
              <a:blip r:embed="rId6"/>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60" name="Straight Connector 59"/>
            <p:cNvCxnSpPr/>
            <p:nvPr/>
          </p:nvCxnSpPr>
          <p:spPr bwMode="auto">
            <a:xfrm rot="10800000">
              <a:off x="482600" y="6248400"/>
              <a:ext cx="1371600" cy="1588"/>
            </a:xfrm>
            <a:prstGeom prst="line">
              <a:avLst/>
            </a:prstGeom>
            <a:blipFill dpi="0" rotWithShape="0">
              <a:blip r:embed="rId6"/>
              <a:srcRect/>
              <a:tile tx="0" ty="0" sx="100000" sy="100000" flip="none" algn="tl"/>
            </a:blipFill>
            <a:ln w="25400" cap="flat" cmpd="sng" algn="ctr">
              <a:solidFill>
                <a:srgbClr val="000000"/>
              </a:solidFill>
              <a:prstDash val="solid"/>
              <a:round/>
              <a:headEnd type="none" w="med" len="med"/>
              <a:tailEnd type="none" w="med" len="med"/>
            </a:ln>
            <a:effectLst/>
          </p:spPr>
        </p:cxnSp>
        <p:sp>
          <p:nvSpPr>
            <p:cNvPr id="64" name="TextBox 63"/>
            <p:cNvSpPr txBox="1"/>
            <p:nvPr/>
          </p:nvSpPr>
          <p:spPr>
            <a:xfrm>
              <a:off x="482600" y="4308157"/>
              <a:ext cx="2362200" cy="492443"/>
            </a:xfrm>
            <a:prstGeom prst="rect">
              <a:avLst/>
            </a:prstGeom>
            <a:noFill/>
          </p:spPr>
          <p:txBody>
            <a:bodyPr wrap="square" rtlCol="0">
              <a:spAutoFit/>
            </a:bodyPr>
            <a:lstStyle/>
            <a:p>
              <a:r>
                <a:rPr lang="en-US" sz="2600" u="sng" dirty="0" smtClean="0"/>
                <a:t>Context Features</a:t>
              </a:r>
              <a:endParaRPr lang="en-US" sz="2600" u="sng" dirty="0"/>
            </a:p>
          </p:txBody>
        </p:sp>
        <p:sp>
          <p:nvSpPr>
            <p:cNvPr id="81" name="TextBox 80"/>
            <p:cNvSpPr txBox="1"/>
            <p:nvPr/>
          </p:nvSpPr>
          <p:spPr>
            <a:xfrm>
              <a:off x="558800" y="4841557"/>
              <a:ext cx="1219200" cy="492443"/>
            </a:xfrm>
            <a:prstGeom prst="rect">
              <a:avLst/>
            </a:prstGeom>
            <a:noFill/>
          </p:spPr>
          <p:txBody>
            <a:bodyPr wrap="square" rtlCol="0">
              <a:spAutoFit/>
            </a:bodyPr>
            <a:lstStyle/>
            <a:p>
              <a:r>
                <a:rPr lang="en-US" sz="2600" dirty="0" smtClean="0"/>
                <a:t>world</a:t>
              </a:r>
              <a:endParaRPr lang="en-US" sz="2600" dirty="0"/>
            </a:p>
          </p:txBody>
        </p:sp>
        <p:sp>
          <p:nvSpPr>
            <p:cNvPr id="82" name="TextBox 81"/>
            <p:cNvSpPr txBox="1"/>
            <p:nvPr/>
          </p:nvSpPr>
          <p:spPr>
            <a:xfrm>
              <a:off x="558800" y="5257800"/>
              <a:ext cx="1219200" cy="492443"/>
            </a:xfrm>
            <a:prstGeom prst="rect">
              <a:avLst/>
            </a:prstGeom>
            <a:noFill/>
          </p:spPr>
          <p:txBody>
            <a:bodyPr wrap="square" rtlCol="0">
              <a:spAutoFit/>
            </a:bodyPr>
            <a:lstStyle/>
            <a:p>
              <a:r>
                <a:rPr lang="en-US" sz="2600" dirty="0" smtClean="0"/>
                <a:t>politics</a:t>
              </a:r>
              <a:endParaRPr lang="en-US" sz="2600" dirty="0"/>
            </a:p>
          </p:txBody>
        </p:sp>
        <p:sp>
          <p:nvSpPr>
            <p:cNvPr id="83" name="TextBox 82"/>
            <p:cNvSpPr txBox="1"/>
            <p:nvPr/>
          </p:nvSpPr>
          <p:spPr>
            <a:xfrm>
              <a:off x="558800" y="5715000"/>
              <a:ext cx="1219200" cy="492443"/>
            </a:xfrm>
            <a:prstGeom prst="rect">
              <a:avLst/>
            </a:prstGeom>
            <a:noFill/>
          </p:spPr>
          <p:txBody>
            <a:bodyPr wrap="square" rtlCol="0">
              <a:spAutoFit/>
            </a:bodyPr>
            <a:lstStyle/>
            <a:p>
              <a:r>
                <a:rPr lang="en-US" sz="2600" dirty="0" smtClean="0"/>
                <a:t>society</a:t>
              </a:r>
              <a:endParaRPr lang="en-US" sz="2600" dirty="0"/>
            </a:p>
          </p:txBody>
        </p:sp>
      </p:grpSp>
      <p:cxnSp>
        <p:nvCxnSpPr>
          <p:cNvPr id="97" name="Straight Connector 96"/>
          <p:cNvCxnSpPr>
            <a:endCxn id="20" idx="0"/>
          </p:cNvCxnSpPr>
          <p:nvPr/>
        </p:nvCxnSpPr>
        <p:spPr bwMode="auto">
          <a:xfrm rot="5400000">
            <a:off x="1530350" y="4629150"/>
            <a:ext cx="3886200" cy="114300"/>
          </a:xfrm>
          <a:prstGeom prst="line">
            <a:avLst/>
          </a:prstGeom>
          <a:blipFill dpi="0" rotWithShape="0">
            <a:blip r:embed="rId6"/>
            <a:srcRect/>
            <a:tile tx="0" ty="0" sx="100000" sy="100000" flip="none" algn="tl"/>
          </a:blipFill>
          <a:ln w="12700" cap="flat" cmpd="sng" algn="ctr">
            <a:solidFill>
              <a:srgbClr val="000000"/>
            </a:solidFill>
            <a:prstDash val="solid"/>
            <a:round/>
            <a:headEnd type="none" w="med" len="med"/>
            <a:tailEnd type="none" w="med" len="med"/>
          </a:ln>
          <a:effectLst/>
        </p:spPr>
      </p:cxnSp>
      <p:cxnSp>
        <p:nvCxnSpPr>
          <p:cNvPr id="99" name="Straight Connector 98"/>
          <p:cNvCxnSpPr>
            <a:stCxn id="20" idx="2"/>
          </p:cNvCxnSpPr>
          <p:nvPr/>
        </p:nvCxnSpPr>
        <p:spPr bwMode="auto">
          <a:xfrm rot="10800000">
            <a:off x="482600" y="6400800"/>
            <a:ext cx="2590800" cy="533400"/>
          </a:xfrm>
          <a:prstGeom prst="line">
            <a:avLst/>
          </a:prstGeom>
          <a:blipFill dpi="0" rotWithShape="0">
            <a:blip r:embed="rId6"/>
            <a:srcRect/>
            <a:tile tx="0" ty="0" sx="100000" sy="100000" flip="none" algn="tl"/>
          </a:blipFill>
          <a:ln w="12700" cap="flat" cmpd="sng" algn="ctr">
            <a:solidFill>
              <a:srgbClr val="000000"/>
            </a:solidFill>
            <a:prstDash val="solid"/>
            <a:round/>
            <a:headEnd type="none" w="med" len="med"/>
            <a:tailEnd type="none" w="med" len="med"/>
          </a:ln>
          <a:effectLst/>
        </p:spPr>
      </p:cxnSp>
      <p:sp>
        <p:nvSpPr>
          <p:cNvPr id="53" name="Rectangle 19"/>
          <p:cNvSpPr>
            <a:spLocks/>
          </p:cNvSpPr>
          <p:nvPr/>
        </p:nvSpPr>
        <p:spPr bwMode="auto">
          <a:xfrm>
            <a:off x="3911600" y="8783638"/>
            <a:ext cx="4965700" cy="557212"/>
          </a:xfrm>
          <a:prstGeom prst="rect">
            <a:avLst/>
          </a:prstGeom>
          <a:solidFill>
            <a:schemeClr val="bg1">
              <a:lumMod val="75000"/>
            </a:schemeClr>
          </a:solidFill>
          <a:ln w="12700">
            <a:solidFill>
              <a:schemeClr val="tx1"/>
            </a:solidFill>
            <a:miter lim="800000"/>
            <a:headEnd/>
            <a:tailEnd/>
          </a:ln>
        </p:spPr>
        <p:txBody>
          <a:bodyPr lIns="0" tIns="0" rIns="45155" bIns="0" anchor="ctr"/>
          <a:lstStyle/>
          <a:p>
            <a:pPr marL="44450">
              <a:defRPr/>
            </a:pPr>
            <a:r>
              <a:rPr lang="en-US" sz="3200" dirty="0" smtClean="0">
                <a:solidFill>
                  <a:schemeClr val="tx1"/>
                </a:solidFill>
                <a:latin typeface="+mj-lt"/>
                <a:cs typeface="Arial" charset="0"/>
                <a:sym typeface="Arial" charset="0"/>
              </a:rPr>
              <a:t>Generate Matched Words</a:t>
            </a:r>
            <a:endParaRPr lang="en-US" sz="3200" dirty="0">
              <a:solidFill>
                <a:schemeClr val="tx1"/>
              </a:solidFill>
              <a:latin typeface="+mj-lt"/>
              <a:cs typeface="Arial" charset="0"/>
              <a:sym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9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9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6"/>
          <p:cNvSpPr>
            <a:spLocks noGrp="1" noChangeArrowheads="1"/>
          </p:cNvSpPr>
          <p:nvPr>
            <p:ph type="title"/>
          </p:nvPr>
        </p:nvSpPr>
        <p:spPr>
          <a:xfrm>
            <a:off x="1930400" y="452438"/>
            <a:ext cx="10210800" cy="1300162"/>
          </a:xfrm>
        </p:spPr>
        <p:txBody>
          <a:bodyPr rIns="166396"/>
          <a:lstStyle/>
          <a:p>
            <a:pPr marL="55563" indent="-55563" eaLnBrk="1" hangingPunct="1"/>
            <a:r>
              <a:rPr lang="en-US" dirty="0" smtClean="0"/>
              <a:t>Generative Model</a:t>
            </a:r>
          </a:p>
        </p:txBody>
      </p:sp>
      <p:grpSp>
        <p:nvGrpSpPr>
          <p:cNvPr id="92" name="Group 91"/>
          <p:cNvGrpSpPr/>
          <p:nvPr/>
        </p:nvGrpSpPr>
        <p:grpSpPr>
          <a:xfrm>
            <a:off x="2632022" y="6556398"/>
            <a:ext cx="6765978" cy="1231643"/>
            <a:chOff x="2632022" y="6556398"/>
            <a:chExt cx="6765978" cy="1231643"/>
          </a:xfrm>
        </p:grpSpPr>
        <p:sp>
          <p:nvSpPr>
            <p:cNvPr id="38" name="Rectangle 17"/>
            <p:cNvSpPr>
              <a:spLocks/>
            </p:cNvSpPr>
            <p:nvPr/>
          </p:nvSpPr>
          <p:spPr bwMode="auto">
            <a:xfrm>
              <a:off x="7874000" y="7127641"/>
              <a:ext cx="1524000" cy="660400"/>
            </a:xfrm>
            <a:prstGeom prst="rect">
              <a:avLst/>
            </a:prstGeom>
            <a:noFill/>
            <a:ln w="12700">
              <a:noFill/>
              <a:miter lim="800000"/>
              <a:headEnd/>
              <a:tailEnd/>
            </a:ln>
          </p:spPr>
          <p:txBody>
            <a:bodyPr lIns="0" tIns="0" rIns="52019" bIns="0"/>
            <a:lstStyle/>
            <a:p>
              <a:pPr marL="50800"/>
              <a:r>
                <a:rPr lang="en-US" sz="3600" dirty="0" err="1" smtClean="0">
                  <a:solidFill>
                    <a:schemeClr val="tx1"/>
                  </a:solidFill>
                  <a:latin typeface="+mn-lt"/>
                </a:rPr>
                <a:t>estado</a:t>
              </a:r>
              <a:endParaRPr lang="en-US" sz="3600" dirty="0">
                <a:solidFill>
                  <a:schemeClr val="tx1"/>
                </a:solidFill>
                <a:latin typeface="+mn-lt"/>
              </a:endParaRPr>
            </a:p>
          </p:txBody>
        </p:sp>
        <p:grpSp>
          <p:nvGrpSpPr>
            <p:cNvPr id="79" name="Group 78"/>
            <p:cNvGrpSpPr/>
            <p:nvPr/>
          </p:nvGrpSpPr>
          <p:grpSpPr>
            <a:xfrm>
              <a:off x="2632022" y="6556398"/>
              <a:ext cx="6308778" cy="1135960"/>
              <a:chOff x="2555822" y="6480198"/>
              <a:chExt cx="6308778" cy="1135960"/>
            </a:xfrm>
          </p:grpSpPr>
          <p:sp>
            <p:nvSpPr>
              <p:cNvPr id="20" name="Oval 19"/>
              <p:cNvSpPr/>
              <p:nvPr/>
            </p:nvSpPr>
            <p:spPr bwMode="auto">
              <a:xfrm>
                <a:off x="2555822" y="6480198"/>
                <a:ext cx="1277955" cy="113596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state</a:t>
                </a:r>
              </a:p>
            </p:txBody>
          </p:sp>
          <p:cxnSp>
            <p:nvCxnSpPr>
              <p:cNvPr id="34" name="Straight Connector 33"/>
              <p:cNvCxnSpPr>
                <a:stCxn id="20" idx="6"/>
              </p:cNvCxnSpPr>
              <p:nvPr/>
            </p:nvCxnSpPr>
            <p:spPr bwMode="auto">
              <a:xfrm flipV="1">
                <a:off x="3833777" y="6887600"/>
                <a:ext cx="5030823" cy="160578"/>
              </a:xfrm>
              <a:prstGeom prst="line">
                <a:avLst/>
              </a:prstGeom>
              <a:blipFill dpi="0" rotWithShape="0">
                <a:blip r:embed="rId6"/>
                <a:srcRect/>
                <a:tile tx="0" ty="0" sx="100000" sy="100000" flip="none" algn="tl"/>
              </a:blipFill>
              <a:ln w="25400" cap="flat" cmpd="sng" algn="ctr">
                <a:solidFill>
                  <a:srgbClr val="000000"/>
                </a:solidFill>
                <a:prstDash val="sysDash"/>
                <a:round/>
                <a:headEnd type="none" w="med" len="med"/>
                <a:tailEnd type="none" w="med" len="med"/>
              </a:ln>
              <a:effectLst/>
            </p:spPr>
          </p:cxnSp>
        </p:grpSp>
      </p:grpSp>
      <p:grpSp>
        <p:nvGrpSpPr>
          <p:cNvPr id="80" name="Group 79"/>
          <p:cNvGrpSpPr/>
          <p:nvPr/>
        </p:nvGrpSpPr>
        <p:grpSpPr>
          <a:xfrm>
            <a:off x="2006909" y="5849948"/>
            <a:ext cx="10058091" cy="2836852"/>
            <a:chOff x="2006909" y="5865589"/>
            <a:chExt cx="10058091" cy="2836852"/>
          </a:xfrm>
        </p:grpSpPr>
        <p:sp>
          <p:nvSpPr>
            <p:cNvPr id="23" name="Rectangle 17"/>
            <p:cNvSpPr>
              <a:spLocks/>
            </p:cNvSpPr>
            <p:nvPr/>
          </p:nvSpPr>
          <p:spPr bwMode="auto">
            <a:xfrm>
              <a:off x="3530600" y="7864241"/>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Source Space</a:t>
              </a:r>
              <a:endParaRPr lang="en-US" sz="5200" b="1" dirty="0">
                <a:solidFill>
                  <a:schemeClr val="tx1"/>
                </a:solidFill>
                <a:latin typeface="cmr10"/>
              </a:endParaRPr>
            </a:p>
            <a:p>
              <a:pPr marL="50800"/>
              <a:endParaRPr lang="en-US" dirty="0">
                <a:solidFill>
                  <a:schemeClr val="tx1"/>
                </a:solidFill>
              </a:endParaRPr>
            </a:p>
          </p:txBody>
        </p:sp>
        <p:sp>
          <p:nvSpPr>
            <p:cNvPr id="29" name="Rectangle 11"/>
            <p:cNvSpPr>
              <a:spLocks/>
            </p:cNvSpPr>
            <p:nvPr/>
          </p:nvSpPr>
          <p:spPr bwMode="auto">
            <a:xfrm>
              <a:off x="8483600" y="7864241"/>
              <a:ext cx="3581400" cy="838200"/>
            </a:xfrm>
            <a:prstGeom prst="rect">
              <a:avLst/>
            </a:prstGeom>
            <a:noFill/>
            <a:ln w="12700">
              <a:noFill/>
              <a:miter lim="800000"/>
              <a:headEnd/>
              <a:tailEnd/>
            </a:ln>
          </p:spPr>
          <p:txBody>
            <a:bodyPr lIns="0" tIns="0" rIns="52019" bIns="0"/>
            <a:lstStyle/>
            <a:p>
              <a:pPr marL="50800"/>
              <a:r>
                <a:rPr lang="en-US" dirty="0">
                  <a:solidFill>
                    <a:schemeClr val="tx1"/>
                  </a:solidFill>
                </a:rPr>
                <a:t>Target </a:t>
              </a:r>
              <a:r>
                <a:rPr lang="en-US" dirty="0" smtClean="0">
                  <a:solidFill>
                    <a:schemeClr val="tx1"/>
                  </a:solidFill>
                </a:rPr>
                <a:t> Space </a:t>
              </a:r>
            </a:p>
          </p:txBody>
        </p:sp>
        <p:sp>
          <p:nvSpPr>
            <p:cNvPr id="31" name="Rectangle 30"/>
            <p:cNvSpPr/>
            <p:nvPr/>
          </p:nvSpPr>
          <p:spPr bwMode="auto">
            <a:xfrm rot="8752368">
              <a:off x="7753177" y="5865589"/>
              <a:ext cx="2710543" cy="1771863"/>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39" name="Rectangle 38"/>
            <p:cNvSpPr/>
            <p:nvPr/>
          </p:nvSpPr>
          <p:spPr bwMode="auto">
            <a:xfrm rot="19554327">
              <a:off x="2006909" y="6261874"/>
              <a:ext cx="2710543" cy="1771863"/>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grpSp>
      <p:grpSp>
        <p:nvGrpSpPr>
          <p:cNvPr id="87" name="Group 86"/>
          <p:cNvGrpSpPr/>
          <p:nvPr/>
        </p:nvGrpSpPr>
        <p:grpSpPr>
          <a:xfrm>
            <a:off x="4937265" y="2495337"/>
            <a:ext cx="5832335" cy="1771863"/>
            <a:chOff x="4937265" y="2497507"/>
            <a:chExt cx="5832335" cy="1771863"/>
          </a:xfrm>
        </p:grpSpPr>
        <p:sp>
          <p:nvSpPr>
            <p:cNvPr id="36" name="Rectangle 35"/>
            <p:cNvSpPr/>
            <p:nvPr/>
          </p:nvSpPr>
          <p:spPr bwMode="auto">
            <a:xfrm rot="19554327">
              <a:off x="4937265" y="2497507"/>
              <a:ext cx="2710543" cy="1771863"/>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40" name="Oval 39"/>
            <p:cNvSpPr/>
            <p:nvPr/>
          </p:nvSpPr>
          <p:spPr bwMode="auto">
            <a:xfrm>
              <a:off x="6159500" y="2971800"/>
              <a:ext cx="685800" cy="609600"/>
            </a:xfrm>
            <a:prstGeom prst="ellipse">
              <a:avLst/>
            </a:prstGeom>
            <a:solidFill>
              <a:schemeClr val="accent3"/>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41" name="Rectangle 17"/>
            <p:cNvSpPr>
              <a:spLocks/>
            </p:cNvSpPr>
            <p:nvPr/>
          </p:nvSpPr>
          <p:spPr bwMode="auto">
            <a:xfrm>
              <a:off x="7721600" y="3581400"/>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Latent Space</a:t>
              </a:r>
              <a:endParaRPr lang="en-US" sz="5200" b="1" dirty="0">
                <a:solidFill>
                  <a:schemeClr val="tx1"/>
                </a:solidFill>
                <a:latin typeface="cmr10"/>
              </a:endParaRPr>
            </a:p>
            <a:p>
              <a:pPr marL="50800"/>
              <a:endParaRPr lang="en-US" dirty="0">
                <a:solidFill>
                  <a:schemeClr val="tx1"/>
                </a:solidFill>
              </a:endParaRPr>
            </a:p>
          </p:txBody>
        </p:sp>
      </p:grpSp>
      <p:grpSp>
        <p:nvGrpSpPr>
          <p:cNvPr id="89" name="Group 88"/>
          <p:cNvGrpSpPr/>
          <p:nvPr/>
        </p:nvGrpSpPr>
        <p:grpSpPr>
          <a:xfrm>
            <a:off x="917575" y="8686800"/>
            <a:ext cx="11439525" cy="762000"/>
            <a:chOff x="917575" y="8861425"/>
            <a:chExt cx="11439525" cy="762000"/>
          </a:xfrm>
        </p:grpSpPr>
        <p:pic>
          <p:nvPicPr>
            <p:cNvPr id="66" name="Picture 65" descr="TP_tmp.png"/>
            <p:cNvPicPr>
              <a:picLocks noChangeAspect="1"/>
            </p:cNvPicPr>
            <p:nvPr>
              <p:custDataLst>
                <p:tags r:id="rId3"/>
              </p:custDataLst>
            </p:nvPr>
          </p:nvPicPr>
          <p:blipFill>
            <a:blip r:embed="rId7"/>
            <a:srcRect/>
            <a:stretch>
              <a:fillRect/>
            </a:stretch>
          </p:blipFill>
          <p:spPr bwMode="auto">
            <a:xfrm>
              <a:off x="917575" y="8861425"/>
              <a:ext cx="5051425" cy="739775"/>
            </a:xfrm>
            <a:prstGeom prst="rect">
              <a:avLst/>
            </a:prstGeom>
            <a:noFill/>
            <a:ln w="9525">
              <a:noFill/>
              <a:miter lim="800000"/>
              <a:headEnd/>
              <a:tailEnd/>
            </a:ln>
          </p:spPr>
        </p:pic>
        <p:pic>
          <p:nvPicPr>
            <p:cNvPr id="67" name="Picture 66" descr="TP_tmp.png"/>
            <p:cNvPicPr>
              <a:picLocks noChangeAspect="1"/>
            </p:cNvPicPr>
            <p:nvPr>
              <p:custDataLst>
                <p:tags r:id="rId4"/>
              </p:custDataLst>
            </p:nvPr>
          </p:nvPicPr>
          <p:blipFill>
            <a:blip r:embed="rId8"/>
            <a:srcRect/>
            <a:stretch>
              <a:fillRect/>
            </a:stretch>
          </p:blipFill>
          <p:spPr bwMode="auto">
            <a:xfrm>
              <a:off x="7416800" y="8883650"/>
              <a:ext cx="4940300" cy="739775"/>
            </a:xfrm>
            <a:prstGeom prst="rect">
              <a:avLst/>
            </a:prstGeom>
            <a:noFill/>
            <a:ln w="9525">
              <a:noFill/>
              <a:miter lim="800000"/>
              <a:headEnd/>
              <a:tailEnd/>
            </a:ln>
          </p:spPr>
        </p:pic>
      </p:grpSp>
      <p:pic>
        <p:nvPicPr>
          <p:cNvPr id="68" name="Picture 67" descr="TP_tmp.png"/>
          <p:cNvPicPr>
            <a:picLocks noChangeAspect="1"/>
          </p:cNvPicPr>
          <p:nvPr>
            <p:custDataLst>
              <p:tags r:id="rId1"/>
            </p:custDataLst>
          </p:nvPr>
        </p:nvPicPr>
        <p:blipFill>
          <a:blip r:embed="rId9"/>
          <a:srcRect/>
          <a:stretch>
            <a:fillRect/>
          </a:stretch>
        </p:blipFill>
        <p:spPr bwMode="auto">
          <a:xfrm>
            <a:off x="4902200" y="5410200"/>
            <a:ext cx="2913857" cy="561622"/>
          </a:xfrm>
          <a:prstGeom prst="rect">
            <a:avLst/>
          </a:prstGeom>
          <a:noFill/>
          <a:ln w="9525">
            <a:noFill/>
            <a:miter lim="800000"/>
            <a:headEnd/>
            <a:tailEnd/>
          </a:ln>
        </p:spPr>
      </p:pic>
      <p:grpSp>
        <p:nvGrpSpPr>
          <p:cNvPr id="88" name="Group 87"/>
          <p:cNvGrpSpPr/>
          <p:nvPr/>
        </p:nvGrpSpPr>
        <p:grpSpPr>
          <a:xfrm>
            <a:off x="3722826" y="3489955"/>
            <a:ext cx="5376584" cy="3232799"/>
            <a:chOff x="3722826" y="3489955"/>
            <a:chExt cx="5376584" cy="3232799"/>
          </a:xfrm>
        </p:grpSpPr>
        <p:cxnSp>
          <p:nvCxnSpPr>
            <p:cNvPr id="70" name="Straight Arrow Connector 69"/>
            <p:cNvCxnSpPr>
              <a:stCxn id="40" idx="3"/>
              <a:endCxn id="20" idx="7"/>
            </p:cNvCxnSpPr>
            <p:nvPr/>
          </p:nvCxnSpPr>
          <p:spPr bwMode="auto">
            <a:xfrm rot="5400000">
              <a:off x="3374980" y="3837801"/>
              <a:ext cx="3232799" cy="2537108"/>
            </a:xfrm>
            <a:prstGeom prst="straightConnector1">
              <a:avLst/>
            </a:prstGeom>
            <a:blipFill dpi="0" rotWithShape="0">
              <a:blip r:embed="rId6"/>
              <a:srcRect/>
              <a:tile tx="0" ty="0" sx="100000" sy="100000" flip="none" algn="tl"/>
            </a:blipFill>
            <a:ln w="38100" cap="flat" cmpd="sng" algn="ctr">
              <a:solidFill>
                <a:srgbClr val="000000"/>
              </a:solidFill>
              <a:prstDash val="solid"/>
              <a:round/>
              <a:headEnd type="none" w="med" len="med"/>
              <a:tailEnd type="arrow"/>
            </a:ln>
            <a:effectLst/>
          </p:spPr>
        </p:cxnSp>
        <p:cxnSp>
          <p:nvCxnSpPr>
            <p:cNvPr id="73" name="Straight Arrow Connector 72"/>
            <p:cNvCxnSpPr>
              <a:stCxn id="40" idx="5"/>
              <a:endCxn id="95" idx="1"/>
            </p:cNvCxnSpPr>
            <p:nvPr/>
          </p:nvCxnSpPr>
          <p:spPr bwMode="auto">
            <a:xfrm rot="16200000" flipH="1">
              <a:off x="6415278" y="3819544"/>
              <a:ext cx="3013721" cy="2354543"/>
            </a:xfrm>
            <a:prstGeom prst="straightConnector1">
              <a:avLst/>
            </a:prstGeom>
            <a:blipFill dpi="0" rotWithShape="0">
              <a:blip r:embed="rId6"/>
              <a:srcRect/>
              <a:tile tx="0" ty="0" sx="100000" sy="100000" flip="none" algn="tl"/>
            </a:blipFill>
            <a:ln w="38100" cap="flat" cmpd="sng" algn="ctr">
              <a:solidFill>
                <a:srgbClr val="000000"/>
              </a:solidFill>
              <a:prstDash val="solid"/>
              <a:round/>
              <a:headEnd type="none" w="med" len="med"/>
              <a:tailEnd type="arrow"/>
            </a:ln>
            <a:effectLst/>
          </p:spPr>
        </p:cxnSp>
      </p:grpSp>
      <p:pic>
        <p:nvPicPr>
          <p:cNvPr id="78" name="Picture 77" descr="TP_tmp.png"/>
          <p:cNvPicPr>
            <a:picLocks noChangeAspect="1"/>
          </p:cNvPicPr>
          <p:nvPr>
            <p:custDataLst>
              <p:tags r:id="rId2"/>
            </p:custDataLst>
          </p:nvPr>
        </p:nvPicPr>
        <p:blipFill>
          <a:blip r:embed="rId10"/>
          <a:srcRect/>
          <a:stretch>
            <a:fillRect/>
          </a:stretch>
        </p:blipFill>
        <p:spPr bwMode="auto">
          <a:xfrm>
            <a:off x="7874000" y="2133600"/>
            <a:ext cx="3067050" cy="681038"/>
          </a:xfrm>
          <a:prstGeom prst="rect">
            <a:avLst/>
          </a:prstGeom>
          <a:noFill/>
          <a:ln w="9525">
            <a:noFill/>
            <a:miter lim="800000"/>
            <a:headEnd/>
            <a:tailEnd/>
          </a:ln>
        </p:spPr>
      </p:pic>
      <p:grpSp>
        <p:nvGrpSpPr>
          <p:cNvPr id="93" name="Group 92"/>
          <p:cNvGrpSpPr/>
          <p:nvPr/>
        </p:nvGrpSpPr>
        <p:grpSpPr>
          <a:xfrm rot="713956">
            <a:off x="177264" y="2362200"/>
            <a:ext cx="3429000" cy="1830388"/>
            <a:chOff x="101600" y="2362200"/>
            <a:chExt cx="3429000" cy="1830388"/>
          </a:xfrm>
        </p:grpSpPr>
        <p:sp>
          <p:nvSpPr>
            <p:cNvPr id="65" name="TextBox 64"/>
            <p:cNvSpPr txBox="1"/>
            <p:nvPr/>
          </p:nvSpPr>
          <p:spPr>
            <a:xfrm>
              <a:off x="101600" y="2362200"/>
              <a:ext cx="3429000" cy="492443"/>
            </a:xfrm>
            <a:prstGeom prst="rect">
              <a:avLst/>
            </a:prstGeom>
            <a:noFill/>
          </p:spPr>
          <p:txBody>
            <a:bodyPr wrap="square" rtlCol="0">
              <a:spAutoFit/>
            </a:bodyPr>
            <a:lstStyle/>
            <a:p>
              <a:r>
                <a:rPr lang="en-US" sz="2600" u="sng" dirty="0" smtClean="0"/>
                <a:t>Orthographic Features</a:t>
              </a:r>
              <a:endParaRPr lang="en-US" sz="2600" u="sng" dirty="0"/>
            </a:p>
          </p:txBody>
        </p:sp>
        <p:sp>
          <p:nvSpPr>
            <p:cNvPr id="46" name="Rectangle 45"/>
            <p:cNvSpPr/>
            <p:nvPr/>
          </p:nvSpPr>
          <p:spPr bwMode="auto">
            <a:xfrm>
              <a:off x="1854200" y="28194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47" name="Rectangle 46"/>
            <p:cNvSpPr/>
            <p:nvPr/>
          </p:nvSpPr>
          <p:spPr bwMode="auto">
            <a:xfrm>
              <a:off x="1854200" y="32766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1.0</a:t>
              </a:r>
            </a:p>
          </p:txBody>
        </p:sp>
        <p:sp>
          <p:nvSpPr>
            <p:cNvPr id="48" name="Rectangle 47"/>
            <p:cNvSpPr/>
            <p:nvPr/>
          </p:nvSpPr>
          <p:spPr bwMode="auto">
            <a:xfrm>
              <a:off x="1854200" y="3733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54" name="Straight Connector 53"/>
            <p:cNvCxnSpPr/>
            <p:nvPr/>
          </p:nvCxnSpPr>
          <p:spPr bwMode="auto">
            <a:xfrm rot="10800000">
              <a:off x="482600" y="3276600"/>
              <a:ext cx="1371600" cy="1588"/>
            </a:xfrm>
            <a:prstGeom prst="line">
              <a:avLst/>
            </a:prstGeom>
            <a:blipFill dpi="0" rotWithShape="0">
              <a:blip r:embed="rId6"/>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56" name="Straight Connector 55"/>
            <p:cNvCxnSpPr/>
            <p:nvPr/>
          </p:nvCxnSpPr>
          <p:spPr bwMode="auto">
            <a:xfrm rot="10800000">
              <a:off x="482600" y="3732211"/>
              <a:ext cx="1371600" cy="1588"/>
            </a:xfrm>
            <a:prstGeom prst="line">
              <a:avLst/>
            </a:prstGeom>
            <a:blipFill dpi="0" rotWithShape="0">
              <a:blip r:embed="rId6"/>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57" name="Straight Connector 56"/>
            <p:cNvCxnSpPr/>
            <p:nvPr/>
          </p:nvCxnSpPr>
          <p:spPr bwMode="auto">
            <a:xfrm rot="10800000">
              <a:off x="482600" y="4191000"/>
              <a:ext cx="1371600" cy="1588"/>
            </a:xfrm>
            <a:prstGeom prst="line">
              <a:avLst/>
            </a:prstGeom>
            <a:blipFill dpi="0" rotWithShape="0">
              <a:blip r:embed="rId6"/>
              <a:srcRect/>
              <a:tile tx="0" ty="0" sx="100000" sy="100000" flip="none" algn="tl"/>
            </a:blipFill>
            <a:ln w="25400" cap="flat" cmpd="sng" algn="ctr">
              <a:solidFill>
                <a:srgbClr val="000000"/>
              </a:solidFill>
              <a:prstDash val="solid"/>
              <a:round/>
              <a:headEnd type="none" w="med" len="med"/>
              <a:tailEnd type="none" w="med" len="med"/>
            </a:ln>
            <a:effectLst/>
          </p:spPr>
        </p:cxnSp>
        <p:sp>
          <p:nvSpPr>
            <p:cNvPr id="61" name="TextBox 60"/>
            <p:cNvSpPr txBox="1"/>
            <p:nvPr/>
          </p:nvSpPr>
          <p:spPr>
            <a:xfrm>
              <a:off x="558800" y="2743200"/>
              <a:ext cx="1219200" cy="492443"/>
            </a:xfrm>
            <a:prstGeom prst="rect">
              <a:avLst/>
            </a:prstGeom>
            <a:noFill/>
          </p:spPr>
          <p:txBody>
            <a:bodyPr wrap="square" rtlCol="0">
              <a:spAutoFit/>
            </a:bodyPr>
            <a:lstStyle/>
            <a:p>
              <a:r>
                <a:rPr lang="en-US" sz="2600" dirty="0" smtClean="0"/>
                <a:t>#</a:t>
              </a:r>
              <a:r>
                <a:rPr lang="en-US" sz="2600" dirty="0" err="1" smtClean="0"/>
                <a:t>st</a:t>
              </a:r>
              <a:endParaRPr lang="en-US" sz="2600" dirty="0"/>
            </a:p>
          </p:txBody>
        </p:sp>
        <p:sp>
          <p:nvSpPr>
            <p:cNvPr id="62" name="TextBox 61"/>
            <p:cNvSpPr txBox="1"/>
            <p:nvPr/>
          </p:nvSpPr>
          <p:spPr>
            <a:xfrm>
              <a:off x="558800" y="3241357"/>
              <a:ext cx="1219200" cy="492443"/>
            </a:xfrm>
            <a:prstGeom prst="rect">
              <a:avLst/>
            </a:prstGeom>
            <a:noFill/>
          </p:spPr>
          <p:txBody>
            <a:bodyPr wrap="square" rtlCol="0">
              <a:spAutoFit/>
            </a:bodyPr>
            <a:lstStyle/>
            <a:p>
              <a:r>
                <a:rPr lang="en-US" sz="2600" dirty="0" smtClean="0"/>
                <a:t>tat</a:t>
              </a:r>
              <a:endParaRPr lang="en-US" sz="2600" dirty="0"/>
            </a:p>
          </p:txBody>
        </p:sp>
        <p:sp>
          <p:nvSpPr>
            <p:cNvPr id="63" name="TextBox 62"/>
            <p:cNvSpPr txBox="1"/>
            <p:nvPr/>
          </p:nvSpPr>
          <p:spPr>
            <a:xfrm>
              <a:off x="558800" y="3698557"/>
              <a:ext cx="1219200" cy="492443"/>
            </a:xfrm>
            <a:prstGeom prst="rect">
              <a:avLst/>
            </a:prstGeom>
            <a:noFill/>
          </p:spPr>
          <p:txBody>
            <a:bodyPr wrap="square" rtlCol="0">
              <a:spAutoFit/>
            </a:bodyPr>
            <a:lstStyle/>
            <a:p>
              <a:r>
                <a:rPr lang="en-US" sz="2600" dirty="0" err="1" smtClean="0"/>
                <a:t>te</a:t>
              </a:r>
              <a:r>
                <a:rPr lang="en-US" sz="2600" dirty="0" smtClean="0"/>
                <a:t>#</a:t>
              </a:r>
              <a:endParaRPr lang="en-US" sz="2600" dirty="0"/>
            </a:p>
          </p:txBody>
        </p:sp>
      </p:grpSp>
      <p:grpSp>
        <p:nvGrpSpPr>
          <p:cNvPr id="94" name="Group 93"/>
          <p:cNvGrpSpPr/>
          <p:nvPr/>
        </p:nvGrpSpPr>
        <p:grpSpPr>
          <a:xfrm rot="713956">
            <a:off x="558264" y="4308157"/>
            <a:ext cx="2362200" cy="1941831"/>
            <a:chOff x="482600" y="4308157"/>
            <a:chExt cx="2362200" cy="1941831"/>
          </a:xfrm>
        </p:grpSpPr>
        <p:sp>
          <p:nvSpPr>
            <p:cNvPr id="51" name="Rectangle 50"/>
            <p:cNvSpPr/>
            <p:nvPr/>
          </p:nvSpPr>
          <p:spPr bwMode="auto">
            <a:xfrm>
              <a:off x="1854200" y="53340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5</a:t>
              </a:r>
              <a:r>
                <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.0</a:t>
              </a:r>
            </a:p>
          </p:txBody>
        </p:sp>
        <p:sp>
          <p:nvSpPr>
            <p:cNvPr id="50" name="Rectangle 49"/>
            <p:cNvSpPr/>
            <p:nvPr/>
          </p:nvSpPr>
          <p:spPr bwMode="auto">
            <a:xfrm>
              <a:off x="1854200" y="4876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20.0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52" name="Rectangle 51"/>
            <p:cNvSpPr/>
            <p:nvPr/>
          </p:nvSpPr>
          <p:spPr bwMode="auto">
            <a:xfrm>
              <a:off x="1854200" y="57912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58" name="Straight Connector 57"/>
            <p:cNvCxnSpPr/>
            <p:nvPr/>
          </p:nvCxnSpPr>
          <p:spPr bwMode="auto">
            <a:xfrm rot="10800000">
              <a:off x="482600" y="5334000"/>
              <a:ext cx="1371600" cy="1588"/>
            </a:xfrm>
            <a:prstGeom prst="line">
              <a:avLst/>
            </a:prstGeom>
            <a:blipFill dpi="0" rotWithShape="0">
              <a:blip r:embed="rId6"/>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59" name="Straight Connector 58"/>
            <p:cNvCxnSpPr/>
            <p:nvPr/>
          </p:nvCxnSpPr>
          <p:spPr bwMode="auto">
            <a:xfrm rot="10800000">
              <a:off x="482600" y="5791200"/>
              <a:ext cx="1371600" cy="1588"/>
            </a:xfrm>
            <a:prstGeom prst="line">
              <a:avLst/>
            </a:prstGeom>
            <a:blipFill dpi="0" rotWithShape="0">
              <a:blip r:embed="rId6"/>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60" name="Straight Connector 59"/>
            <p:cNvCxnSpPr/>
            <p:nvPr/>
          </p:nvCxnSpPr>
          <p:spPr bwMode="auto">
            <a:xfrm rot="10800000">
              <a:off x="482600" y="6248400"/>
              <a:ext cx="1371600" cy="1588"/>
            </a:xfrm>
            <a:prstGeom prst="line">
              <a:avLst/>
            </a:prstGeom>
            <a:blipFill dpi="0" rotWithShape="0">
              <a:blip r:embed="rId6"/>
              <a:srcRect/>
              <a:tile tx="0" ty="0" sx="100000" sy="100000" flip="none" algn="tl"/>
            </a:blipFill>
            <a:ln w="25400" cap="flat" cmpd="sng" algn="ctr">
              <a:solidFill>
                <a:srgbClr val="000000"/>
              </a:solidFill>
              <a:prstDash val="solid"/>
              <a:round/>
              <a:headEnd type="none" w="med" len="med"/>
              <a:tailEnd type="none" w="med" len="med"/>
            </a:ln>
            <a:effectLst/>
          </p:spPr>
        </p:cxnSp>
        <p:sp>
          <p:nvSpPr>
            <p:cNvPr id="64" name="TextBox 63"/>
            <p:cNvSpPr txBox="1"/>
            <p:nvPr/>
          </p:nvSpPr>
          <p:spPr>
            <a:xfrm>
              <a:off x="482600" y="4308157"/>
              <a:ext cx="2362200" cy="492443"/>
            </a:xfrm>
            <a:prstGeom prst="rect">
              <a:avLst/>
            </a:prstGeom>
            <a:noFill/>
          </p:spPr>
          <p:txBody>
            <a:bodyPr wrap="square" rtlCol="0">
              <a:spAutoFit/>
            </a:bodyPr>
            <a:lstStyle/>
            <a:p>
              <a:r>
                <a:rPr lang="en-US" sz="2600" u="sng" dirty="0" smtClean="0"/>
                <a:t>Context Features</a:t>
              </a:r>
              <a:endParaRPr lang="en-US" sz="2600" u="sng" dirty="0"/>
            </a:p>
          </p:txBody>
        </p:sp>
        <p:sp>
          <p:nvSpPr>
            <p:cNvPr id="81" name="TextBox 80"/>
            <p:cNvSpPr txBox="1"/>
            <p:nvPr/>
          </p:nvSpPr>
          <p:spPr>
            <a:xfrm>
              <a:off x="558800" y="4841557"/>
              <a:ext cx="1219200" cy="492443"/>
            </a:xfrm>
            <a:prstGeom prst="rect">
              <a:avLst/>
            </a:prstGeom>
            <a:noFill/>
          </p:spPr>
          <p:txBody>
            <a:bodyPr wrap="square" rtlCol="0">
              <a:spAutoFit/>
            </a:bodyPr>
            <a:lstStyle/>
            <a:p>
              <a:r>
                <a:rPr lang="en-US" sz="2600" dirty="0" smtClean="0"/>
                <a:t>world</a:t>
              </a:r>
              <a:endParaRPr lang="en-US" sz="2600" dirty="0"/>
            </a:p>
          </p:txBody>
        </p:sp>
        <p:sp>
          <p:nvSpPr>
            <p:cNvPr id="82" name="TextBox 81"/>
            <p:cNvSpPr txBox="1"/>
            <p:nvPr/>
          </p:nvSpPr>
          <p:spPr>
            <a:xfrm>
              <a:off x="558800" y="5257800"/>
              <a:ext cx="1219200" cy="492443"/>
            </a:xfrm>
            <a:prstGeom prst="rect">
              <a:avLst/>
            </a:prstGeom>
            <a:noFill/>
          </p:spPr>
          <p:txBody>
            <a:bodyPr wrap="square" rtlCol="0">
              <a:spAutoFit/>
            </a:bodyPr>
            <a:lstStyle/>
            <a:p>
              <a:r>
                <a:rPr lang="en-US" sz="2600" dirty="0" smtClean="0"/>
                <a:t>politics</a:t>
              </a:r>
              <a:endParaRPr lang="en-US" sz="2600" dirty="0"/>
            </a:p>
          </p:txBody>
        </p:sp>
        <p:sp>
          <p:nvSpPr>
            <p:cNvPr id="83" name="TextBox 82"/>
            <p:cNvSpPr txBox="1"/>
            <p:nvPr/>
          </p:nvSpPr>
          <p:spPr>
            <a:xfrm>
              <a:off x="558800" y="5715000"/>
              <a:ext cx="1219200" cy="492443"/>
            </a:xfrm>
            <a:prstGeom prst="rect">
              <a:avLst/>
            </a:prstGeom>
            <a:noFill/>
          </p:spPr>
          <p:txBody>
            <a:bodyPr wrap="square" rtlCol="0">
              <a:spAutoFit/>
            </a:bodyPr>
            <a:lstStyle/>
            <a:p>
              <a:r>
                <a:rPr lang="en-US" sz="2600" dirty="0" smtClean="0"/>
                <a:t>society</a:t>
              </a:r>
              <a:endParaRPr lang="en-US" sz="2600" dirty="0"/>
            </a:p>
          </p:txBody>
        </p:sp>
      </p:grpSp>
      <p:cxnSp>
        <p:nvCxnSpPr>
          <p:cNvPr id="97" name="Straight Connector 96"/>
          <p:cNvCxnSpPr>
            <a:endCxn id="20" idx="0"/>
          </p:cNvCxnSpPr>
          <p:nvPr/>
        </p:nvCxnSpPr>
        <p:spPr bwMode="auto">
          <a:xfrm rot="5400000">
            <a:off x="1366417" y="4574781"/>
            <a:ext cx="3886200" cy="77034"/>
          </a:xfrm>
          <a:prstGeom prst="line">
            <a:avLst/>
          </a:prstGeom>
          <a:blipFill dpi="0" rotWithShape="0">
            <a:blip r:embed="rId6"/>
            <a:srcRect/>
            <a:tile tx="0" ty="0" sx="100000" sy="100000" flip="none" algn="tl"/>
          </a:blipFill>
          <a:ln w="12700" cap="flat" cmpd="sng" algn="ctr">
            <a:solidFill>
              <a:srgbClr val="000000"/>
            </a:solidFill>
            <a:prstDash val="solid"/>
            <a:round/>
            <a:headEnd type="none" w="med" len="med"/>
            <a:tailEnd type="none" w="med" len="med"/>
          </a:ln>
          <a:effectLst/>
        </p:spPr>
      </p:cxnSp>
      <p:cxnSp>
        <p:nvCxnSpPr>
          <p:cNvPr id="99" name="Straight Connector 98"/>
          <p:cNvCxnSpPr>
            <a:stCxn id="20" idx="2"/>
          </p:cNvCxnSpPr>
          <p:nvPr/>
        </p:nvCxnSpPr>
        <p:spPr bwMode="auto">
          <a:xfrm rot="10800000">
            <a:off x="300038" y="6327798"/>
            <a:ext cx="2331985" cy="796580"/>
          </a:xfrm>
          <a:prstGeom prst="line">
            <a:avLst/>
          </a:prstGeom>
          <a:blipFill dpi="0" rotWithShape="0">
            <a:blip r:embed="rId6"/>
            <a:srcRect/>
            <a:tile tx="0" ty="0" sx="100000" sy="100000" flip="none" algn="tl"/>
          </a:blipFill>
          <a:ln w="12700" cap="flat" cmpd="sng" algn="ctr">
            <a:solidFill>
              <a:srgbClr val="000000"/>
            </a:solidFill>
            <a:prstDash val="solid"/>
            <a:round/>
            <a:headEnd type="none" w="med" len="med"/>
            <a:tailEnd type="none" w="med" len="med"/>
          </a:ln>
          <a:effectLst/>
        </p:spPr>
      </p:cxnSp>
      <p:sp>
        <p:nvSpPr>
          <p:cNvPr id="53" name="Rectangle 19"/>
          <p:cNvSpPr>
            <a:spLocks/>
          </p:cNvSpPr>
          <p:nvPr/>
        </p:nvSpPr>
        <p:spPr bwMode="auto">
          <a:xfrm>
            <a:off x="3911600" y="8783638"/>
            <a:ext cx="4965700" cy="557212"/>
          </a:xfrm>
          <a:prstGeom prst="rect">
            <a:avLst/>
          </a:prstGeom>
          <a:solidFill>
            <a:schemeClr val="bg1">
              <a:lumMod val="75000"/>
            </a:schemeClr>
          </a:solidFill>
          <a:ln w="12700">
            <a:solidFill>
              <a:schemeClr val="tx1"/>
            </a:solidFill>
            <a:miter lim="800000"/>
            <a:headEnd/>
            <a:tailEnd/>
          </a:ln>
        </p:spPr>
        <p:txBody>
          <a:bodyPr lIns="0" tIns="0" rIns="45155" bIns="0" anchor="ctr"/>
          <a:lstStyle/>
          <a:p>
            <a:pPr marL="44450">
              <a:defRPr/>
            </a:pPr>
            <a:r>
              <a:rPr lang="en-US" sz="3200" dirty="0" smtClean="0">
                <a:solidFill>
                  <a:schemeClr val="tx1"/>
                </a:solidFill>
                <a:latin typeface="+mj-lt"/>
                <a:cs typeface="Arial" charset="0"/>
                <a:sym typeface="Arial" charset="0"/>
              </a:rPr>
              <a:t>Generate Matched Words</a:t>
            </a:r>
            <a:endParaRPr lang="en-US" sz="3200" dirty="0">
              <a:solidFill>
                <a:schemeClr val="tx1"/>
              </a:solidFill>
              <a:latin typeface="+mj-lt"/>
              <a:cs typeface="Arial" charset="0"/>
              <a:sym typeface="Arial" charset="0"/>
            </a:endParaRPr>
          </a:p>
        </p:txBody>
      </p:sp>
      <p:sp>
        <p:nvSpPr>
          <p:cNvPr id="95" name="Oval 94"/>
          <p:cNvSpPr/>
          <p:nvPr/>
        </p:nvSpPr>
        <p:spPr bwMode="auto">
          <a:xfrm>
            <a:off x="8912258" y="6337320"/>
            <a:ext cx="1277955" cy="113596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state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9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9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9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9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a:xfrm>
            <a:off x="1930400" y="452438"/>
            <a:ext cx="10210800" cy="1300162"/>
          </a:xfrm>
        </p:spPr>
        <p:txBody>
          <a:bodyPr/>
          <a:lstStyle/>
          <a:p>
            <a:r>
              <a:rPr lang="en-US" dirty="0" smtClean="0"/>
              <a:t>Translation Lexicon Induction</a:t>
            </a:r>
          </a:p>
        </p:txBody>
      </p:sp>
      <p:sp>
        <p:nvSpPr>
          <p:cNvPr id="8" name="Flowchart: Magnetic Disk 7"/>
          <p:cNvSpPr/>
          <p:nvPr/>
        </p:nvSpPr>
        <p:spPr bwMode="auto">
          <a:xfrm>
            <a:off x="441242" y="3984642"/>
            <a:ext cx="1828800" cy="2133600"/>
          </a:xfrm>
          <a:prstGeom prst="flowChartMagneticDisk">
            <a:avLst/>
          </a:prstGeom>
          <a:solidFill>
            <a:schemeClr val="accent1">
              <a:lumMod val="40000"/>
              <a:lumOff val="60000"/>
            </a:schemeClr>
          </a:solidFill>
          <a:ln w="25400" cap="flat" cmpd="sng" algn="ctr">
            <a:solidFill>
              <a:srgbClr val="000000"/>
            </a:solidFill>
            <a:prstDash val="solid"/>
            <a:round/>
            <a:headEnd type="none" w="med" len="med"/>
            <a:tailEnd type="none" w="med" len="med"/>
          </a:ln>
          <a:effectLst/>
        </p:spPr>
        <p:txBody>
          <a:bodyPr/>
          <a:lstStyle/>
          <a:p>
            <a:pPr>
              <a:defRPr/>
            </a:pPr>
            <a:r>
              <a:rPr lang="en-US" dirty="0" smtClean="0"/>
              <a:t>Source</a:t>
            </a:r>
          </a:p>
          <a:p>
            <a:pPr>
              <a:defRPr/>
            </a:pPr>
            <a:r>
              <a:rPr lang="en-US" dirty="0" smtClean="0"/>
              <a:t>Text</a:t>
            </a:r>
            <a:endParaRPr lang="en-US" dirty="0"/>
          </a:p>
        </p:txBody>
      </p:sp>
      <p:sp>
        <p:nvSpPr>
          <p:cNvPr id="67591" name="Flowchart: Magnetic Disk 8"/>
          <p:cNvSpPr>
            <a:spLocks noChangeArrowheads="1"/>
          </p:cNvSpPr>
          <p:nvPr/>
        </p:nvSpPr>
        <p:spPr bwMode="auto">
          <a:xfrm>
            <a:off x="10734758" y="3984642"/>
            <a:ext cx="1828800" cy="2133600"/>
          </a:xfrm>
          <a:prstGeom prst="flowChartMagneticDisk">
            <a:avLst/>
          </a:prstGeom>
          <a:solidFill>
            <a:srgbClr val="FF9999"/>
          </a:solidFill>
          <a:ln w="25400" algn="ctr">
            <a:solidFill>
              <a:srgbClr val="000000"/>
            </a:solidFill>
            <a:round/>
            <a:headEnd/>
            <a:tailEnd/>
          </a:ln>
        </p:spPr>
        <p:txBody>
          <a:bodyPr/>
          <a:lstStyle/>
          <a:p>
            <a:r>
              <a:rPr lang="en-US" dirty="0" smtClean="0"/>
              <a:t>Target</a:t>
            </a:r>
            <a:endParaRPr lang="en-US" dirty="0"/>
          </a:p>
          <a:p>
            <a:r>
              <a:rPr lang="en-US" dirty="0"/>
              <a:t>Text</a:t>
            </a:r>
          </a:p>
        </p:txBody>
      </p:sp>
      <p:grpSp>
        <p:nvGrpSpPr>
          <p:cNvPr id="2" name="Group 95"/>
          <p:cNvGrpSpPr/>
          <p:nvPr/>
        </p:nvGrpSpPr>
        <p:grpSpPr>
          <a:xfrm>
            <a:off x="1651000" y="2209800"/>
            <a:ext cx="4165600" cy="5638800"/>
            <a:chOff x="1549400" y="2209800"/>
            <a:chExt cx="4165600" cy="5638800"/>
          </a:xfrm>
        </p:grpSpPr>
        <p:sp>
          <p:nvSpPr>
            <p:cNvPr id="36" name="Oval 35"/>
            <p:cNvSpPr/>
            <p:nvPr/>
          </p:nvSpPr>
          <p:spPr bwMode="auto">
            <a:xfrm>
              <a:off x="2463800" y="3886200"/>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state</a:t>
              </a:r>
            </a:p>
          </p:txBody>
        </p:sp>
        <p:sp>
          <p:nvSpPr>
            <p:cNvPr id="37" name="Oval 36"/>
            <p:cNvSpPr/>
            <p:nvPr/>
          </p:nvSpPr>
          <p:spPr bwMode="auto">
            <a:xfrm>
              <a:off x="2463800" y="5257800"/>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world</a:t>
              </a:r>
            </a:p>
          </p:txBody>
        </p:sp>
        <p:sp>
          <p:nvSpPr>
            <p:cNvPr id="38" name="Oval 37"/>
            <p:cNvSpPr/>
            <p:nvPr/>
          </p:nvSpPr>
          <p:spPr bwMode="auto">
            <a:xfrm>
              <a:off x="2463800" y="6629400"/>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name</a:t>
              </a:r>
            </a:p>
          </p:txBody>
        </p:sp>
        <p:sp>
          <p:nvSpPr>
            <p:cNvPr id="51" name="Rectangle 17"/>
            <p:cNvSpPr>
              <a:spLocks/>
            </p:cNvSpPr>
            <p:nvPr/>
          </p:nvSpPr>
          <p:spPr bwMode="auto">
            <a:xfrm>
              <a:off x="1549400" y="2209800"/>
              <a:ext cx="4165600" cy="1270000"/>
            </a:xfrm>
            <a:prstGeom prst="rect">
              <a:avLst/>
            </a:prstGeom>
            <a:noFill/>
            <a:ln w="12700">
              <a:noFill/>
              <a:miter lim="800000"/>
              <a:headEnd/>
              <a:tailEnd/>
            </a:ln>
          </p:spPr>
          <p:txBody>
            <a:bodyPr lIns="0" tIns="0" rIns="52019" bIns="0"/>
            <a:lstStyle/>
            <a:p>
              <a:pPr marL="50800"/>
              <a:r>
                <a:rPr lang="en-US" dirty="0">
                  <a:solidFill>
                    <a:schemeClr val="tx1"/>
                  </a:solidFill>
                </a:rPr>
                <a:t>Source  </a:t>
              </a:r>
              <a:r>
                <a:rPr lang="en-US" dirty="0" smtClean="0">
                  <a:solidFill>
                    <a:schemeClr val="tx1"/>
                  </a:solidFill>
                </a:rPr>
                <a:t>Words </a:t>
              </a:r>
            </a:p>
            <a:p>
              <a:pPr marL="50800"/>
              <a:r>
                <a:rPr lang="en-US" sz="5200" b="1" dirty="0" smtClean="0">
                  <a:solidFill>
                    <a:schemeClr val="tx1"/>
                  </a:solidFill>
                  <a:latin typeface="cmr10"/>
                </a:rPr>
                <a:t>s</a:t>
              </a:r>
              <a:endParaRPr lang="en-US" sz="5200" b="1" dirty="0">
                <a:solidFill>
                  <a:schemeClr val="tx1"/>
                </a:solidFill>
                <a:latin typeface="cmr10"/>
              </a:endParaRPr>
            </a:p>
            <a:p>
              <a:pPr marL="50800"/>
              <a:endParaRPr lang="en-US" dirty="0">
                <a:solidFill>
                  <a:schemeClr val="tx1"/>
                </a:solidFill>
              </a:endParaRPr>
            </a:p>
          </p:txBody>
        </p:sp>
      </p:grpSp>
      <p:grpSp>
        <p:nvGrpSpPr>
          <p:cNvPr id="3" name="Group 82"/>
          <p:cNvGrpSpPr/>
          <p:nvPr/>
        </p:nvGrpSpPr>
        <p:grpSpPr>
          <a:xfrm>
            <a:off x="7137400" y="2209800"/>
            <a:ext cx="4165600" cy="5638800"/>
            <a:chOff x="7239000" y="2209800"/>
            <a:chExt cx="4165600" cy="5638800"/>
          </a:xfrm>
        </p:grpSpPr>
        <p:sp>
          <p:nvSpPr>
            <p:cNvPr id="25" name="Oval 24"/>
            <p:cNvSpPr/>
            <p:nvPr/>
          </p:nvSpPr>
          <p:spPr bwMode="auto">
            <a:xfrm>
              <a:off x="8331200" y="3886200"/>
              <a:ext cx="2209800" cy="12192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rgbClr val="000000"/>
                  </a:solidFill>
                  <a:effectLst/>
                  <a:latin typeface="Arial Narrow" pitchFamily="34" charset="0"/>
                  <a:ea typeface="ヒラギノ角ゴ Pro W3" pitchFamily="-80" charset="-128"/>
                  <a:sym typeface="Arial Narrow" pitchFamily="34" charset="0"/>
                </a:rPr>
                <a:t>estado</a:t>
              </a: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27" name="Oval 26"/>
            <p:cNvSpPr/>
            <p:nvPr/>
          </p:nvSpPr>
          <p:spPr bwMode="auto">
            <a:xfrm>
              <a:off x="8331200" y="5257800"/>
              <a:ext cx="2209800" cy="12192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3900" dirty="0" err="1" smtClean="0"/>
                <a:t>nombre</a:t>
              </a:r>
              <a:endParaRPr lang="en-US" sz="3900" dirty="0" smtClean="0"/>
            </a:p>
          </p:txBody>
        </p:sp>
        <p:sp>
          <p:nvSpPr>
            <p:cNvPr id="29" name="Oval 28"/>
            <p:cNvSpPr/>
            <p:nvPr/>
          </p:nvSpPr>
          <p:spPr bwMode="auto">
            <a:xfrm>
              <a:off x="8331200" y="6629400"/>
              <a:ext cx="2209800" cy="12192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rgbClr val="000000"/>
                  </a:solidFill>
                  <a:effectLst/>
                  <a:latin typeface="Arial Narrow" pitchFamily="34" charset="0"/>
                  <a:ea typeface="ヒラギノ角ゴ Pro W3" pitchFamily="-80" charset="-128"/>
                  <a:sym typeface="Arial Narrow" pitchFamily="34" charset="0"/>
                </a:rPr>
                <a:t>mundo</a:t>
              </a: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52" name="Rectangle 11"/>
            <p:cNvSpPr>
              <a:spLocks/>
            </p:cNvSpPr>
            <p:nvPr/>
          </p:nvSpPr>
          <p:spPr bwMode="auto">
            <a:xfrm>
              <a:off x="7239000" y="2209800"/>
              <a:ext cx="4165600" cy="1270000"/>
            </a:xfrm>
            <a:prstGeom prst="rect">
              <a:avLst/>
            </a:prstGeom>
            <a:noFill/>
            <a:ln w="12700">
              <a:noFill/>
              <a:miter lim="800000"/>
              <a:headEnd/>
              <a:tailEnd/>
            </a:ln>
          </p:spPr>
          <p:txBody>
            <a:bodyPr lIns="0" tIns="0" rIns="52019" bIns="0"/>
            <a:lstStyle/>
            <a:p>
              <a:pPr marL="50800"/>
              <a:r>
                <a:rPr lang="en-US" dirty="0">
                  <a:solidFill>
                    <a:schemeClr val="tx1"/>
                  </a:solidFill>
                </a:rPr>
                <a:t>Target  Words </a:t>
              </a:r>
              <a:endParaRPr lang="en-US" dirty="0" smtClean="0">
                <a:solidFill>
                  <a:schemeClr val="tx1"/>
                </a:solidFill>
              </a:endParaRPr>
            </a:p>
            <a:p>
              <a:pPr marL="50800"/>
              <a:r>
                <a:rPr lang="en-US" sz="5200" dirty="0" smtClean="0">
                  <a:solidFill>
                    <a:schemeClr val="tx1"/>
                  </a:solidFill>
                  <a:latin typeface="cmr10"/>
                </a:rPr>
                <a:t>t</a:t>
              </a:r>
              <a:endParaRPr lang="en-US" sz="5200" dirty="0">
                <a:solidFill>
                  <a:schemeClr val="tx1"/>
                </a:solidFill>
                <a:latin typeface="cmr10"/>
              </a:endParaRPr>
            </a:p>
          </p:txBody>
        </p:sp>
      </p:grpSp>
      <p:grpSp>
        <p:nvGrpSpPr>
          <p:cNvPr id="4" name="Group 87"/>
          <p:cNvGrpSpPr/>
          <p:nvPr/>
        </p:nvGrpSpPr>
        <p:grpSpPr>
          <a:xfrm>
            <a:off x="4394200" y="2921000"/>
            <a:ext cx="4165600" cy="4318000"/>
            <a:chOff x="4394200" y="2921000"/>
            <a:chExt cx="4165600" cy="4318000"/>
          </a:xfrm>
        </p:grpSpPr>
        <p:sp>
          <p:nvSpPr>
            <p:cNvPr id="76" name="Rectangle 17"/>
            <p:cNvSpPr>
              <a:spLocks/>
            </p:cNvSpPr>
            <p:nvPr/>
          </p:nvSpPr>
          <p:spPr bwMode="auto">
            <a:xfrm>
              <a:off x="4394200" y="2921000"/>
              <a:ext cx="4165600" cy="1270000"/>
            </a:xfrm>
            <a:prstGeom prst="rect">
              <a:avLst/>
            </a:prstGeom>
            <a:noFill/>
            <a:ln w="12700">
              <a:noFill/>
              <a:miter lim="800000"/>
              <a:headEnd/>
              <a:tailEnd/>
            </a:ln>
          </p:spPr>
          <p:txBody>
            <a:bodyPr lIns="0" tIns="0" rIns="52019" bIns="0"/>
            <a:lstStyle/>
            <a:p>
              <a:pPr marL="50800"/>
              <a:r>
                <a:rPr lang="en-US" dirty="0" smtClean="0">
                  <a:solidFill>
                    <a:schemeClr val="tx1"/>
                  </a:solidFill>
                </a:rPr>
                <a:t>Matching</a:t>
              </a:r>
            </a:p>
            <a:p>
              <a:pPr marL="50800"/>
              <a:r>
                <a:rPr lang="en-US" sz="5200" dirty="0" smtClean="0">
                  <a:solidFill>
                    <a:schemeClr val="tx1"/>
                  </a:solidFill>
                  <a:latin typeface="cmr10"/>
                </a:rPr>
                <a:t>m</a:t>
              </a:r>
              <a:endParaRPr lang="en-US" sz="5200" dirty="0">
                <a:solidFill>
                  <a:schemeClr val="tx1"/>
                </a:solidFill>
                <a:latin typeface="cmr10"/>
              </a:endParaRPr>
            </a:p>
          </p:txBody>
        </p:sp>
        <p:grpSp>
          <p:nvGrpSpPr>
            <p:cNvPr id="5" name="Group 86"/>
            <p:cNvGrpSpPr/>
            <p:nvPr/>
          </p:nvGrpSpPr>
          <p:grpSpPr>
            <a:xfrm>
              <a:off x="4622800" y="4495800"/>
              <a:ext cx="3606800" cy="2743200"/>
              <a:chOff x="4622800" y="4495800"/>
              <a:chExt cx="3606800" cy="2743200"/>
            </a:xfrm>
          </p:grpSpPr>
          <p:cxnSp>
            <p:nvCxnSpPr>
              <p:cNvPr id="41" name="Straight Connector 40"/>
              <p:cNvCxnSpPr>
                <a:stCxn id="36" idx="6"/>
                <a:endCxn id="25" idx="2"/>
              </p:cNvCxnSpPr>
              <p:nvPr/>
            </p:nvCxnSpPr>
            <p:spPr bwMode="auto">
              <a:xfrm>
                <a:off x="4622800" y="4495800"/>
                <a:ext cx="3606800" cy="1588"/>
              </a:xfrm>
              <a:prstGeom prst="line">
                <a:avLst/>
              </a:prstGeom>
              <a:blipFill dpi="0" rotWithShape="0">
                <a:blip r:embed="rId2"/>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45" name="Straight Connector 44"/>
              <p:cNvCxnSpPr>
                <a:stCxn id="38" idx="6"/>
                <a:endCxn id="27" idx="2"/>
              </p:cNvCxnSpPr>
              <p:nvPr/>
            </p:nvCxnSpPr>
            <p:spPr bwMode="auto">
              <a:xfrm flipV="1">
                <a:off x="4622800" y="5867400"/>
                <a:ext cx="3606800" cy="1371600"/>
              </a:xfrm>
              <a:prstGeom prst="line">
                <a:avLst/>
              </a:prstGeom>
              <a:blipFill dpi="0" rotWithShape="0">
                <a:blip r:embed="rId2"/>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78" name="Straight Connector 77"/>
              <p:cNvCxnSpPr>
                <a:stCxn id="37" idx="6"/>
                <a:endCxn id="29" idx="2"/>
              </p:cNvCxnSpPr>
              <p:nvPr/>
            </p:nvCxnSpPr>
            <p:spPr bwMode="auto">
              <a:xfrm>
                <a:off x="4622800" y="5867400"/>
                <a:ext cx="3606800" cy="1371600"/>
              </a:xfrm>
              <a:prstGeom prst="line">
                <a:avLst/>
              </a:prstGeom>
              <a:blipFill dpi="0" rotWithShape="0">
                <a:blip r:embed="rId2"/>
                <a:srcRect/>
                <a:tile tx="0" ty="0" sx="100000" sy="100000" flip="none" algn="tl"/>
              </a:blipFill>
              <a:ln w="25400" cap="flat" cmpd="sng" algn="ctr">
                <a:solidFill>
                  <a:srgbClr val="000000"/>
                </a:solidFill>
                <a:prstDash val="sysDash"/>
                <a:round/>
                <a:headEnd type="none" w="med" len="med"/>
                <a:tailEnd type="none" w="med" len="med"/>
              </a:ln>
              <a:effectLst/>
            </p:spPr>
          </p:cxn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3"/>
          <p:cNvSpPr>
            <a:spLocks noGrp="1"/>
          </p:cNvSpPr>
          <p:nvPr>
            <p:ph type="title"/>
          </p:nvPr>
        </p:nvSpPr>
        <p:spPr>
          <a:xfrm>
            <a:off x="1930400" y="452438"/>
            <a:ext cx="10210800" cy="1300162"/>
          </a:xfrm>
        </p:spPr>
        <p:txBody>
          <a:bodyPr/>
          <a:lstStyle/>
          <a:p>
            <a:r>
              <a:rPr lang="en-US" smtClean="0"/>
              <a:t>Generative Model</a:t>
            </a:r>
          </a:p>
        </p:txBody>
      </p:sp>
      <p:sp>
        <p:nvSpPr>
          <p:cNvPr id="5" name="Content Placeholder 4"/>
          <p:cNvSpPr>
            <a:spLocks noGrp="1"/>
          </p:cNvSpPr>
          <p:nvPr>
            <p:ph idx="1"/>
          </p:nvPr>
        </p:nvSpPr>
        <p:spPr/>
        <p:txBody>
          <a:bodyPr/>
          <a:lstStyle/>
          <a:p>
            <a:pPr>
              <a:defRPr/>
            </a:pPr>
            <a:r>
              <a:rPr lang="en-US" dirty="0" smtClean="0"/>
              <a:t>For each matched word pair:</a:t>
            </a:r>
          </a:p>
          <a:p>
            <a:pPr>
              <a:defRPr/>
            </a:pPr>
            <a:endParaRPr lang="en-US" sz="6000" dirty="0" smtClean="0"/>
          </a:p>
          <a:p>
            <a:pPr>
              <a:defRPr/>
            </a:pPr>
            <a:endParaRPr lang="en-US" dirty="0" smtClean="0"/>
          </a:p>
          <a:p>
            <a:pPr>
              <a:defRPr/>
            </a:pPr>
            <a:endParaRPr lang="en-US" sz="5400" dirty="0" smtClean="0"/>
          </a:p>
          <a:p>
            <a:pPr>
              <a:defRPr/>
            </a:pPr>
            <a:r>
              <a:rPr lang="en-US" dirty="0" smtClean="0"/>
              <a:t>For each unmatched source word:</a:t>
            </a:r>
          </a:p>
          <a:p>
            <a:pPr>
              <a:defRPr/>
            </a:pPr>
            <a:endParaRPr lang="en-US" dirty="0" smtClean="0"/>
          </a:p>
          <a:p>
            <a:pPr>
              <a:defRPr/>
            </a:pPr>
            <a:endParaRPr lang="en-US" sz="1800" dirty="0" smtClean="0"/>
          </a:p>
          <a:p>
            <a:pPr>
              <a:defRPr/>
            </a:pPr>
            <a:r>
              <a:rPr lang="en-US" dirty="0" smtClean="0"/>
              <a:t>For each unmatched target word:</a:t>
            </a:r>
            <a:endParaRPr lang="en-US" dirty="0"/>
          </a:p>
        </p:txBody>
      </p:sp>
      <p:pic>
        <p:nvPicPr>
          <p:cNvPr id="72708" name="Picture 7" descr="TP_tmp.png"/>
          <p:cNvPicPr>
            <a:picLocks noChangeAspect="1"/>
          </p:cNvPicPr>
          <p:nvPr>
            <p:custDataLst>
              <p:tags r:id="rId1"/>
            </p:custDataLst>
          </p:nvPr>
        </p:nvPicPr>
        <p:blipFill>
          <a:blip r:embed="rId7"/>
          <a:srcRect/>
          <a:stretch>
            <a:fillRect/>
          </a:stretch>
        </p:blipFill>
        <p:spPr bwMode="auto">
          <a:xfrm>
            <a:off x="3454400" y="3146425"/>
            <a:ext cx="3067050" cy="682625"/>
          </a:xfrm>
          <a:prstGeom prst="rect">
            <a:avLst/>
          </a:prstGeom>
          <a:noFill/>
          <a:ln w="9525">
            <a:noFill/>
            <a:miter lim="800000"/>
            <a:headEnd/>
            <a:tailEnd/>
          </a:ln>
        </p:spPr>
      </p:pic>
      <p:pic>
        <p:nvPicPr>
          <p:cNvPr id="72709" name="Picture 8" descr="TP_tmp.png"/>
          <p:cNvPicPr>
            <a:picLocks noChangeAspect="1"/>
          </p:cNvPicPr>
          <p:nvPr>
            <p:custDataLst>
              <p:tags r:id="rId2"/>
            </p:custDataLst>
          </p:nvPr>
        </p:nvPicPr>
        <p:blipFill>
          <a:blip r:embed="rId8"/>
          <a:srcRect/>
          <a:stretch>
            <a:fillRect/>
          </a:stretch>
        </p:blipFill>
        <p:spPr bwMode="auto">
          <a:xfrm>
            <a:off x="3073400" y="3832225"/>
            <a:ext cx="5053013" cy="739775"/>
          </a:xfrm>
          <a:prstGeom prst="rect">
            <a:avLst/>
          </a:prstGeom>
          <a:noFill/>
          <a:ln w="9525">
            <a:noFill/>
            <a:miter lim="800000"/>
            <a:headEnd/>
            <a:tailEnd/>
          </a:ln>
        </p:spPr>
      </p:pic>
      <p:pic>
        <p:nvPicPr>
          <p:cNvPr id="72710" name="Picture 9" descr="TP_tmp.png"/>
          <p:cNvPicPr>
            <a:picLocks noChangeAspect="1"/>
          </p:cNvPicPr>
          <p:nvPr>
            <p:custDataLst>
              <p:tags r:id="rId3"/>
            </p:custDataLst>
          </p:nvPr>
        </p:nvPicPr>
        <p:blipFill>
          <a:blip r:embed="rId9"/>
          <a:srcRect/>
          <a:stretch>
            <a:fillRect/>
          </a:stretch>
        </p:blipFill>
        <p:spPr bwMode="auto">
          <a:xfrm>
            <a:off x="3073400" y="4594225"/>
            <a:ext cx="4940300" cy="739775"/>
          </a:xfrm>
          <a:prstGeom prst="rect">
            <a:avLst/>
          </a:prstGeom>
          <a:noFill/>
          <a:ln w="9525">
            <a:noFill/>
            <a:miter lim="800000"/>
            <a:headEnd/>
            <a:tailEnd/>
          </a:ln>
        </p:spPr>
      </p:pic>
      <p:pic>
        <p:nvPicPr>
          <p:cNvPr id="72711" name="Picture 11" descr="TP_tmp.png"/>
          <p:cNvPicPr>
            <a:picLocks noChangeAspect="1"/>
          </p:cNvPicPr>
          <p:nvPr>
            <p:custDataLst>
              <p:tags r:id="rId4"/>
            </p:custDataLst>
          </p:nvPr>
        </p:nvPicPr>
        <p:blipFill>
          <a:blip r:embed="rId10"/>
          <a:srcRect/>
          <a:stretch>
            <a:fillRect/>
          </a:stretch>
        </p:blipFill>
        <p:spPr bwMode="auto">
          <a:xfrm>
            <a:off x="2997200" y="6346825"/>
            <a:ext cx="3859213" cy="739775"/>
          </a:xfrm>
          <a:prstGeom prst="rect">
            <a:avLst/>
          </a:prstGeom>
          <a:noFill/>
          <a:ln w="9525">
            <a:noFill/>
            <a:miter lim="800000"/>
            <a:headEnd/>
            <a:tailEnd/>
          </a:ln>
        </p:spPr>
      </p:pic>
      <p:pic>
        <p:nvPicPr>
          <p:cNvPr id="72712" name="Picture 13" descr="TP_tmp.png"/>
          <p:cNvPicPr>
            <a:picLocks noChangeAspect="1"/>
          </p:cNvPicPr>
          <p:nvPr>
            <p:custDataLst>
              <p:tags r:id="rId5"/>
            </p:custDataLst>
          </p:nvPr>
        </p:nvPicPr>
        <p:blipFill>
          <a:blip r:embed="rId11"/>
          <a:srcRect/>
          <a:stretch>
            <a:fillRect/>
          </a:stretch>
        </p:blipFill>
        <p:spPr bwMode="auto">
          <a:xfrm>
            <a:off x="2921000" y="8101013"/>
            <a:ext cx="3746500" cy="73818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27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3"/>
          <p:cNvSpPr>
            <a:spLocks noGrp="1"/>
          </p:cNvSpPr>
          <p:nvPr>
            <p:ph type="title"/>
          </p:nvPr>
        </p:nvSpPr>
        <p:spPr>
          <a:xfrm>
            <a:off x="1930400" y="452438"/>
            <a:ext cx="10210800" cy="1300162"/>
          </a:xfrm>
        </p:spPr>
        <p:txBody>
          <a:bodyPr/>
          <a:lstStyle/>
          <a:p>
            <a:r>
              <a:rPr lang="en-US" smtClean="0"/>
              <a:t>Results: Accuracy</a:t>
            </a:r>
          </a:p>
        </p:txBody>
      </p:sp>
      <p:sp>
        <p:nvSpPr>
          <p:cNvPr id="5" name="Content Placeholder 4"/>
          <p:cNvSpPr>
            <a:spLocks noGrp="1"/>
          </p:cNvSpPr>
          <p:nvPr>
            <p:ph idx="1"/>
          </p:nvPr>
        </p:nvSpPr>
        <p:spPr/>
        <p:txBody>
          <a:bodyPr/>
          <a:lstStyle/>
          <a:p>
            <a:pPr>
              <a:defRPr/>
            </a:pPr>
            <a:endParaRPr lang="en-US"/>
          </a:p>
        </p:txBody>
      </p:sp>
      <p:pic>
        <p:nvPicPr>
          <p:cNvPr id="75780" name="Picture 2"/>
          <p:cNvPicPr>
            <a:picLocks noChangeAspect="1"/>
          </p:cNvPicPr>
          <p:nvPr/>
        </p:nvPicPr>
        <p:blipFill>
          <a:blip r:embed="rId2"/>
          <a:srcRect/>
          <a:stretch>
            <a:fillRect/>
          </a:stretch>
        </p:blipFill>
        <p:spPr bwMode="auto">
          <a:xfrm>
            <a:off x="596900" y="2101812"/>
            <a:ext cx="11811000" cy="7118350"/>
          </a:xfrm>
          <a:prstGeom prst="rect">
            <a:avLst/>
          </a:prstGeom>
          <a:noFill/>
          <a:ln w="25400">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Variation</a:t>
            </a:r>
            <a:endParaRPr lang="en-US" dirty="0"/>
          </a:p>
        </p:txBody>
      </p:sp>
      <p:sp>
        <p:nvSpPr>
          <p:cNvPr id="3" name="Content Placeholder 2"/>
          <p:cNvSpPr>
            <a:spLocks noGrp="1"/>
          </p:cNvSpPr>
          <p:nvPr>
            <p:ph idx="1"/>
          </p:nvPr>
        </p:nvSpPr>
        <p:spPr>
          <a:xfrm>
            <a:off x="650875" y="1882734"/>
            <a:ext cx="11703050" cy="6435725"/>
          </a:xfrm>
        </p:spPr>
        <p:txBody>
          <a:bodyPr/>
          <a:lstStyle/>
          <a:p>
            <a:pPr>
              <a:buNone/>
            </a:pPr>
            <a:endParaRPr lang="en-US" dirty="0" smtClean="0"/>
          </a:p>
          <a:p>
            <a:r>
              <a:rPr lang="en-US" dirty="0" smtClean="0"/>
              <a:t>Disjoint Sentences</a:t>
            </a:r>
          </a:p>
        </p:txBody>
      </p:sp>
      <p:graphicFrame>
        <p:nvGraphicFramePr>
          <p:cNvPr id="52" name="Chart 51"/>
          <p:cNvGraphicFramePr/>
          <p:nvPr/>
        </p:nvGraphicFramePr>
        <p:xfrm>
          <a:off x="2558996" y="4000488"/>
          <a:ext cx="7448652" cy="4965768"/>
        </p:xfrm>
        <a:graphic>
          <a:graphicData uri="http://schemas.openxmlformats.org/drawingml/2006/chart">
            <c:chart xmlns:c="http://schemas.openxmlformats.org/drawingml/2006/chart" xmlns:r="http://schemas.openxmlformats.org/officeDocument/2006/relationships" r:id="rId2"/>
          </a:graphicData>
        </a:graphic>
      </p:graphicFrame>
      <p:grpSp>
        <p:nvGrpSpPr>
          <p:cNvPr id="87" name="Group 134"/>
          <p:cNvGrpSpPr/>
          <p:nvPr/>
        </p:nvGrpSpPr>
        <p:grpSpPr>
          <a:xfrm>
            <a:off x="7305686" y="2247864"/>
            <a:ext cx="3140118" cy="1261844"/>
            <a:chOff x="3354287" y="3489306"/>
            <a:chExt cx="6178692" cy="2482884"/>
          </a:xfrm>
        </p:grpSpPr>
        <p:grpSp>
          <p:nvGrpSpPr>
            <p:cNvPr id="88" name="Group 181"/>
            <p:cNvGrpSpPr/>
            <p:nvPr/>
          </p:nvGrpSpPr>
          <p:grpSpPr>
            <a:xfrm>
              <a:off x="3354287" y="3525819"/>
              <a:ext cx="1870158" cy="2446371"/>
              <a:chOff x="1463606" y="2430429"/>
              <a:chExt cx="1752624" cy="2446371"/>
            </a:xfrm>
          </p:grpSpPr>
          <p:grpSp>
            <p:nvGrpSpPr>
              <p:cNvPr id="111" name="Group 139"/>
              <p:cNvGrpSpPr/>
              <p:nvPr/>
            </p:nvGrpSpPr>
            <p:grpSpPr>
              <a:xfrm>
                <a:off x="1463606" y="2430429"/>
                <a:ext cx="1752624" cy="2446371"/>
                <a:chOff x="-1241453" y="2466942"/>
                <a:chExt cx="1952709" cy="2446371"/>
              </a:xfrm>
            </p:grpSpPr>
            <p:sp>
              <p:nvSpPr>
                <p:cNvPr id="120" name="Rectangle 119"/>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21" name="Straight Connector 120"/>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12" name="Straight Connector 111"/>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13" name="Straight Connector 112"/>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14" name="Straight Connector 113"/>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15" name="Straight Connector 114"/>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89" name="Group 217"/>
            <p:cNvGrpSpPr/>
            <p:nvPr/>
          </p:nvGrpSpPr>
          <p:grpSpPr>
            <a:xfrm>
              <a:off x="7780355" y="3489306"/>
              <a:ext cx="1752624" cy="2446371"/>
              <a:chOff x="1463606" y="2430429"/>
              <a:chExt cx="1752624" cy="2446371"/>
            </a:xfrm>
          </p:grpSpPr>
          <p:sp>
            <p:nvSpPr>
              <p:cNvPr id="109" name="Rectangle 108"/>
              <p:cNvSpPr/>
              <p:nvPr/>
            </p:nvSpPr>
            <p:spPr bwMode="auto">
              <a:xfrm>
                <a:off x="1463606" y="2430429"/>
                <a:ext cx="1752624"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05" name="Straight Connector 104"/>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06" name="Straight Connector 105"/>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07" name="Straight Connector 106"/>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08" name="Straight Connector 107"/>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90" name="Group 261"/>
            <p:cNvGrpSpPr/>
            <p:nvPr/>
          </p:nvGrpSpPr>
          <p:grpSpPr>
            <a:xfrm>
              <a:off x="5297470" y="3817923"/>
              <a:ext cx="2409859" cy="1789137"/>
              <a:chOff x="5297470" y="3817923"/>
              <a:chExt cx="2409859" cy="1789137"/>
            </a:xfrm>
          </p:grpSpPr>
          <p:cxnSp>
            <p:nvCxnSpPr>
              <p:cNvPr id="91" name="Straight Connector 90"/>
              <p:cNvCxnSpPr/>
              <p:nvPr/>
            </p:nvCxnSpPr>
            <p:spPr bwMode="auto">
              <a:xfrm>
                <a:off x="5305466" y="4256079"/>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auto">
              <a:xfrm>
                <a:off x="5301468" y="4037001"/>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auto">
              <a:xfrm>
                <a:off x="5301468" y="3817923"/>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5301468" y="4913313"/>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auto">
              <a:xfrm>
                <a:off x="5297470" y="4694235"/>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auto">
              <a:xfrm>
                <a:off x="5297470" y="4475157"/>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bwMode="auto">
              <a:xfrm>
                <a:off x="5301469" y="5351469"/>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auto">
              <a:xfrm>
                <a:off x="5297471" y="5132391"/>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auto">
              <a:xfrm>
                <a:off x="5297471" y="5605472"/>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Variation</a:t>
            </a:r>
            <a:endParaRPr lang="en-US" dirty="0"/>
          </a:p>
        </p:txBody>
      </p:sp>
      <p:sp>
        <p:nvSpPr>
          <p:cNvPr id="3" name="Content Placeholder 2"/>
          <p:cNvSpPr>
            <a:spLocks noGrp="1"/>
          </p:cNvSpPr>
          <p:nvPr>
            <p:ph idx="1"/>
          </p:nvPr>
        </p:nvSpPr>
        <p:spPr>
          <a:xfrm>
            <a:off x="650875" y="1882734"/>
            <a:ext cx="11703050" cy="6435725"/>
          </a:xfrm>
        </p:spPr>
        <p:txBody>
          <a:bodyPr/>
          <a:lstStyle/>
          <a:p>
            <a:pPr>
              <a:buNone/>
            </a:pPr>
            <a:endParaRPr lang="en-US" dirty="0" smtClean="0"/>
          </a:p>
          <a:p>
            <a:r>
              <a:rPr lang="en-US" dirty="0" smtClean="0"/>
              <a:t>Unrelated</a:t>
            </a:r>
          </a:p>
        </p:txBody>
      </p:sp>
      <p:grpSp>
        <p:nvGrpSpPr>
          <p:cNvPr id="5" name="Group 181"/>
          <p:cNvGrpSpPr/>
          <p:nvPr/>
        </p:nvGrpSpPr>
        <p:grpSpPr>
          <a:xfrm>
            <a:off x="7305686" y="2266421"/>
            <a:ext cx="950447" cy="1243287"/>
            <a:chOff x="1463606" y="2430429"/>
            <a:chExt cx="1752624" cy="2446371"/>
          </a:xfrm>
        </p:grpSpPr>
        <p:grpSp>
          <p:nvGrpSpPr>
            <p:cNvPr id="6" name="Group 139"/>
            <p:cNvGrpSpPr/>
            <p:nvPr/>
          </p:nvGrpSpPr>
          <p:grpSpPr>
            <a:xfrm>
              <a:off x="1463606" y="2430429"/>
              <a:ext cx="1752624" cy="2446371"/>
              <a:chOff x="-1241453" y="2466942"/>
              <a:chExt cx="1952709" cy="2446371"/>
            </a:xfrm>
          </p:grpSpPr>
          <p:sp>
            <p:nvSpPr>
              <p:cNvPr id="168" name="Rectangle 167"/>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69" name="Straight Connector 168"/>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60" name="Straight Connector 159"/>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1" name="Straight Connector 160"/>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2" name="Straight Connector 161"/>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3" name="Straight Connector 162"/>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4" name="Straight Connector 163"/>
            <p:cNvCxnSpPr/>
            <p:nvPr/>
          </p:nvCxnSpPr>
          <p:spPr bwMode="auto">
            <a:xfrm>
              <a:off x="1631965" y="3816335"/>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5" name="Straight Connector 164"/>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6" name="Straight Connector 165"/>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7" name="Straight Connector 166"/>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7" name="Group 217"/>
          <p:cNvGrpSpPr/>
          <p:nvPr/>
        </p:nvGrpSpPr>
        <p:grpSpPr>
          <a:xfrm>
            <a:off x="9555090" y="2247864"/>
            <a:ext cx="890714" cy="1243287"/>
            <a:chOff x="1463606" y="2430429"/>
            <a:chExt cx="1752624" cy="2446371"/>
          </a:xfrm>
        </p:grpSpPr>
        <p:grpSp>
          <p:nvGrpSpPr>
            <p:cNvPr id="8" name="Group 139"/>
            <p:cNvGrpSpPr/>
            <p:nvPr/>
          </p:nvGrpSpPr>
          <p:grpSpPr>
            <a:xfrm>
              <a:off x="1463606" y="2430429"/>
              <a:ext cx="1752624" cy="2446371"/>
              <a:chOff x="-1241453" y="2466942"/>
              <a:chExt cx="1952709" cy="2446371"/>
            </a:xfrm>
          </p:grpSpPr>
          <p:sp>
            <p:nvSpPr>
              <p:cNvPr id="157" name="Rectangle 156"/>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58" name="Straight Connector 157"/>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49" name="Straight Connector 148"/>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50" name="Straight Connector 149"/>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51" name="Straight Connector 150"/>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52" name="Straight Connector 151"/>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53" name="Straight Connector 152"/>
            <p:cNvCxnSpPr/>
            <p:nvPr/>
          </p:nvCxnSpPr>
          <p:spPr bwMode="auto">
            <a:xfrm>
              <a:off x="1609658" y="3852848"/>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54" name="Straight Connector 153"/>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55" name="Straight Connector 154"/>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56" name="Straight Connector 155"/>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aphicFrame>
        <p:nvGraphicFramePr>
          <p:cNvPr id="52" name="Chart 51"/>
          <p:cNvGraphicFramePr/>
          <p:nvPr/>
        </p:nvGraphicFramePr>
        <p:xfrm>
          <a:off x="2558996" y="4000488"/>
          <a:ext cx="7448652" cy="4965768"/>
        </p:xfrm>
        <a:graphic>
          <a:graphicData uri="http://schemas.openxmlformats.org/drawingml/2006/chart">
            <c:chart xmlns:c="http://schemas.openxmlformats.org/drawingml/2006/chart" xmlns:r="http://schemas.openxmlformats.org/officeDocument/2006/relationships" r:id="rId3"/>
          </a:graphicData>
        </a:graphic>
      </p:graphicFrame>
      <p:sp>
        <p:nvSpPr>
          <p:cNvPr id="40" name="TextBox 39"/>
          <p:cNvSpPr txBox="1"/>
          <p:nvPr/>
        </p:nvSpPr>
        <p:spPr>
          <a:xfrm>
            <a:off x="8793513" y="2393916"/>
            <a:ext cx="45719" cy="923330"/>
          </a:xfrm>
          <a:prstGeom prst="rect">
            <a:avLst/>
          </a:prstGeom>
          <a:noFill/>
        </p:spPr>
        <p:txBody>
          <a:bodyPr wrap="square" rtlCol="0">
            <a:spAutoFit/>
          </a:bodyPr>
          <a:lstStyle/>
          <a:p>
            <a:r>
              <a:rPr lang="en-US" sz="5400" b="1" dirty="0" smtClean="0"/>
              <a:t>?</a:t>
            </a:r>
            <a:endParaRPr lang="en-US" b="1"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6"/>
          <p:cNvSpPr>
            <a:spLocks noGrp="1" noChangeArrowheads="1"/>
          </p:cNvSpPr>
          <p:nvPr>
            <p:ph type="title"/>
          </p:nvPr>
        </p:nvSpPr>
        <p:spPr>
          <a:xfrm>
            <a:off x="1930400" y="452438"/>
            <a:ext cx="10210800" cy="1300162"/>
          </a:xfrm>
        </p:spPr>
        <p:txBody>
          <a:bodyPr rIns="166396"/>
          <a:lstStyle/>
          <a:p>
            <a:pPr marL="55563" indent="-55563" eaLnBrk="1" hangingPunct="1"/>
            <a:r>
              <a:rPr lang="en-US" dirty="0" smtClean="0"/>
              <a:t>Data Representation</a:t>
            </a:r>
          </a:p>
        </p:txBody>
      </p:sp>
      <p:sp>
        <p:nvSpPr>
          <p:cNvPr id="15" name="Oval 14"/>
          <p:cNvSpPr/>
          <p:nvPr/>
        </p:nvSpPr>
        <p:spPr bwMode="auto">
          <a:xfrm>
            <a:off x="2814587" y="2795559"/>
            <a:ext cx="2921040" cy="1730986"/>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state</a:t>
            </a:r>
          </a:p>
        </p:txBody>
      </p:sp>
      <p:sp>
        <p:nvSpPr>
          <p:cNvPr id="119" name="Flowchart: Magnetic Disk 118"/>
          <p:cNvSpPr/>
          <p:nvPr/>
        </p:nvSpPr>
        <p:spPr bwMode="auto">
          <a:xfrm>
            <a:off x="2851099" y="5132390"/>
            <a:ext cx="2665449" cy="3109691"/>
          </a:xfrm>
          <a:prstGeom prst="flowChartMagneticDisk">
            <a:avLst/>
          </a:prstGeom>
          <a:solidFill>
            <a:schemeClr val="accent1">
              <a:lumMod val="40000"/>
              <a:lumOff val="60000"/>
            </a:schemeClr>
          </a:solidFill>
          <a:ln w="25400" cap="flat" cmpd="sng" algn="ctr">
            <a:solidFill>
              <a:srgbClr val="000000"/>
            </a:solidFill>
            <a:prstDash val="solid"/>
            <a:round/>
            <a:headEnd type="none" w="med" len="med"/>
            <a:tailEnd type="none" w="med" len="med"/>
          </a:ln>
          <a:effectLst/>
        </p:spPr>
        <p:txBody>
          <a:bodyPr/>
          <a:lstStyle/>
          <a:p>
            <a:pPr>
              <a:defRPr/>
            </a:pPr>
            <a:r>
              <a:rPr lang="en-US" sz="5400" dirty="0" smtClean="0"/>
              <a:t>Source</a:t>
            </a:r>
          </a:p>
          <a:p>
            <a:pPr>
              <a:defRPr/>
            </a:pPr>
            <a:r>
              <a:rPr lang="en-US" sz="5400" dirty="0" smtClean="0"/>
              <a:t>Text</a:t>
            </a:r>
            <a:endParaRPr lang="en-US" sz="5400" dirty="0"/>
          </a:p>
        </p:txBody>
      </p:sp>
      <p:sp>
        <p:nvSpPr>
          <p:cNvPr id="67" name="Rectangle 66"/>
          <p:cNvSpPr/>
          <p:nvPr/>
        </p:nvSpPr>
        <p:spPr bwMode="auto">
          <a:xfrm>
            <a:off x="3179717" y="9879081"/>
            <a:ext cx="6645366" cy="912825"/>
          </a:xfrm>
          <a:prstGeom prst="rect">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200" b="0" i="0" u="none" strike="noStrike" cap="none" normalizeH="0" baseline="0" dirty="0" smtClean="0">
                <a:ln>
                  <a:noFill/>
                </a:ln>
                <a:solidFill>
                  <a:schemeClr val="bg1"/>
                </a:solidFill>
                <a:effectLst/>
                <a:latin typeface="Arial Narrow" pitchFamily="34" charset="0"/>
                <a:ea typeface="ヒラギノ角ゴ Pro W3" pitchFamily="-80" charset="-128"/>
                <a:sym typeface="Arial Narrow" pitchFamily="34" charset="0"/>
              </a:rPr>
              <a:t>What</a:t>
            </a:r>
            <a:r>
              <a:rPr kumimoji="0" lang="en-US" sz="4200" b="0" i="0" u="none" strike="noStrike" cap="none" normalizeH="0" dirty="0" smtClean="0">
                <a:ln>
                  <a:noFill/>
                </a:ln>
                <a:solidFill>
                  <a:schemeClr val="bg1"/>
                </a:solidFill>
                <a:effectLst/>
                <a:latin typeface="Arial Narrow" pitchFamily="34" charset="0"/>
                <a:ea typeface="ヒラギノ角ゴ Pro W3" pitchFamily="-80" charset="-128"/>
                <a:sym typeface="Arial Narrow" pitchFamily="34" charset="0"/>
              </a:rPr>
              <a:t> are we generating?</a:t>
            </a:r>
            <a:endParaRPr kumimoji="0" lang="en-US" sz="4200" b="0" i="0" u="none" strike="noStrike" cap="none" normalizeH="0" baseline="0" dirty="0" smtClean="0">
              <a:ln>
                <a:noFill/>
              </a:ln>
              <a:solidFill>
                <a:schemeClr val="bg1"/>
              </a:solidFill>
              <a:effectLst/>
              <a:latin typeface="Arial Narrow" pitchFamily="34" charset="0"/>
              <a:ea typeface="ヒラギノ角ゴ Pro W3" pitchFamily="-80" charset="-128"/>
              <a:sym typeface="Arial Narrow" pitchFamily="34" charset="0"/>
            </a:endParaRPr>
          </a:p>
        </p:txBody>
      </p:sp>
      <p:grpSp>
        <p:nvGrpSpPr>
          <p:cNvPr id="79" name="Group 78"/>
          <p:cNvGrpSpPr/>
          <p:nvPr/>
        </p:nvGrpSpPr>
        <p:grpSpPr>
          <a:xfrm>
            <a:off x="6721479" y="2357403"/>
            <a:ext cx="5198588" cy="2774988"/>
            <a:chOff x="6721479" y="2576481"/>
            <a:chExt cx="5198588" cy="2774988"/>
          </a:xfrm>
        </p:grpSpPr>
        <p:grpSp>
          <p:nvGrpSpPr>
            <p:cNvPr id="16" name="Group 15"/>
            <p:cNvGrpSpPr/>
            <p:nvPr/>
          </p:nvGrpSpPr>
          <p:grpSpPr>
            <a:xfrm>
              <a:off x="6721479" y="2576481"/>
              <a:ext cx="5198588" cy="2774988"/>
              <a:chOff x="101600" y="2362200"/>
              <a:chExt cx="3429000" cy="1830388"/>
            </a:xfrm>
          </p:grpSpPr>
          <p:sp>
            <p:nvSpPr>
              <p:cNvPr id="17" name="TextBox 16"/>
              <p:cNvSpPr txBox="1"/>
              <p:nvPr/>
            </p:nvSpPr>
            <p:spPr>
              <a:xfrm>
                <a:off x="101600" y="2362200"/>
                <a:ext cx="3429000" cy="385719"/>
              </a:xfrm>
              <a:prstGeom prst="rect">
                <a:avLst/>
              </a:prstGeom>
              <a:noFill/>
            </p:spPr>
            <p:txBody>
              <a:bodyPr wrap="square" rtlCol="0">
                <a:spAutoFit/>
              </a:bodyPr>
              <a:lstStyle/>
              <a:p>
                <a:r>
                  <a:rPr lang="en-US" sz="3200" u="sng" dirty="0" smtClean="0"/>
                  <a:t>Orthographic Features</a:t>
                </a:r>
                <a:endParaRPr lang="en-US" sz="3200" u="sng" dirty="0"/>
              </a:p>
            </p:txBody>
          </p:sp>
          <p:sp>
            <p:nvSpPr>
              <p:cNvPr id="18" name="Rectangle 17"/>
              <p:cNvSpPr/>
              <p:nvPr/>
            </p:nvSpPr>
            <p:spPr bwMode="auto">
              <a:xfrm>
                <a:off x="1854200" y="28194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3600" dirty="0" smtClean="0"/>
                  <a:t>1.0</a:t>
                </a:r>
                <a:endParaRPr kumimoji="0" lang="en-US" sz="36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19" name="Rectangle 18"/>
              <p:cNvSpPr/>
              <p:nvPr/>
            </p:nvSpPr>
            <p:spPr bwMode="auto">
              <a:xfrm>
                <a:off x="1854200" y="32766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3600" dirty="0" smtClean="0"/>
                  <a:t>1.0</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20" name="Rectangle 19"/>
              <p:cNvSpPr/>
              <p:nvPr/>
            </p:nvSpPr>
            <p:spPr bwMode="auto">
              <a:xfrm>
                <a:off x="1854200" y="3733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3600" dirty="0" smtClean="0"/>
                  <a:t>1.0</a:t>
                </a:r>
                <a:endParaRPr kumimoji="0" lang="en-US" sz="36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21" name="Straight Connector 20"/>
              <p:cNvCxnSpPr/>
              <p:nvPr/>
            </p:nvCxnSpPr>
            <p:spPr bwMode="auto">
              <a:xfrm rot="10800000">
                <a:off x="482600" y="32766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22" name="Straight Connector 21"/>
              <p:cNvCxnSpPr/>
              <p:nvPr/>
            </p:nvCxnSpPr>
            <p:spPr bwMode="auto">
              <a:xfrm rot="10800000">
                <a:off x="482600" y="3732211"/>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23" name="Straight Connector 22"/>
              <p:cNvCxnSpPr/>
              <p:nvPr/>
            </p:nvCxnSpPr>
            <p:spPr bwMode="auto">
              <a:xfrm rot="10800000">
                <a:off x="482600" y="41910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sp>
            <p:nvSpPr>
              <p:cNvPr id="24" name="TextBox 23"/>
              <p:cNvSpPr txBox="1"/>
              <p:nvPr/>
            </p:nvSpPr>
            <p:spPr>
              <a:xfrm>
                <a:off x="558800" y="2786387"/>
                <a:ext cx="1219200" cy="466923"/>
              </a:xfrm>
              <a:prstGeom prst="rect">
                <a:avLst/>
              </a:prstGeom>
              <a:noFill/>
            </p:spPr>
            <p:txBody>
              <a:bodyPr wrap="square" rtlCol="0" anchor="b">
                <a:spAutoFit/>
              </a:bodyPr>
              <a:lstStyle/>
              <a:p>
                <a:r>
                  <a:rPr lang="en-US" sz="4000" dirty="0" smtClean="0"/>
                  <a:t>#</a:t>
                </a:r>
                <a:r>
                  <a:rPr lang="en-US" sz="4000" dirty="0" err="1" smtClean="0"/>
                  <a:t>st</a:t>
                </a:r>
                <a:endParaRPr lang="en-US" sz="4000" dirty="0"/>
              </a:p>
            </p:txBody>
          </p:sp>
        </p:grpSp>
        <p:grpSp>
          <p:nvGrpSpPr>
            <p:cNvPr id="77" name="Group 76"/>
            <p:cNvGrpSpPr/>
            <p:nvPr/>
          </p:nvGrpSpPr>
          <p:grpSpPr>
            <a:xfrm>
              <a:off x="7415225" y="3913323"/>
              <a:ext cx="1848387" cy="1438146"/>
              <a:chOff x="7780355" y="3913323"/>
              <a:chExt cx="1848387" cy="1438146"/>
            </a:xfrm>
          </p:grpSpPr>
          <p:sp>
            <p:nvSpPr>
              <p:cNvPr id="52" name="TextBox 51"/>
              <p:cNvSpPr txBox="1"/>
              <p:nvPr/>
            </p:nvSpPr>
            <p:spPr>
              <a:xfrm>
                <a:off x="7780355" y="3913323"/>
                <a:ext cx="1848387" cy="707886"/>
              </a:xfrm>
              <a:prstGeom prst="rect">
                <a:avLst/>
              </a:prstGeom>
              <a:noFill/>
            </p:spPr>
            <p:txBody>
              <a:bodyPr wrap="square" rtlCol="0" anchor="b">
                <a:spAutoFit/>
              </a:bodyPr>
              <a:lstStyle/>
              <a:p>
                <a:r>
                  <a:rPr lang="en-US" sz="4000" dirty="0" smtClean="0"/>
                  <a:t>tat</a:t>
                </a:r>
                <a:endParaRPr lang="en-US" sz="4000" dirty="0"/>
              </a:p>
            </p:txBody>
          </p:sp>
          <p:sp>
            <p:nvSpPr>
              <p:cNvPr id="53" name="TextBox 52"/>
              <p:cNvSpPr txBox="1"/>
              <p:nvPr/>
            </p:nvSpPr>
            <p:spPr>
              <a:xfrm>
                <a:off x="7780355" y="4643583"/>
                <a:ext cx="1848387" cy="707886"/>
              </a:xfrm>
              <a:prstGeom prst="rect">
                <a:avLst/>
              </a:prstGeom>
              <a:noFill/>
            </p:spPr>
            <p:txBody>
              <a:bodyPr wrap="square" rtlCol="0" anchor="b">
                <a:spAutoFit/>
              </a:bodyPr>
              <a:lstStyle/>
              <a:p>
                <a:r>
                  <a:rPr lang="en-US" sz="4000" dirty="0" err="1" smtClean="0"/>
                  <a:t>te</a:t>
                </a:r>
                <a:r>
                  <a:rPr lang="en-US" sz="4000" dirty="0" smtClean="0"/>
                  <a:t>#</a:t>
                </a:r>
                <a:endParaRPr lang="en-US" sz="4000" dirty="0"/>
              </a:p>
            </p:txBody>
          </p:sp>
        </p:grpSp>
      </p:grpSp>
      <p:grpSp>
        <p:nvGrpSpPr>
          <p:cNvPr id="78" name="Group 77"/>
          <p:cNvGrpSpPr/>
          <p:nvPr/>
        </p:nvGrpSpPr>
        <p:grpSpPr>
          <a:xfrm>
            <a:off x="6721478" y="5387982"/>
            <a:ext cx="5198588" cy="2774988"/>
            <a:chOff x="7123121" y="5607060"/>
            <a:chExt cx="5198588" cy="2774988"/>
          </a:xfrm>
        </p:grpSpPr>
        <p:grpSp>
          <p:nvGrpSpPr>
            <p:cNvPr id="65" name="Group 64"/>
            <p:cNvGrpSpPr/>
            <p:nvPr/>
          </p:nvGrpSpPr>
          <p:grpSpPr>
            <a:xfrm>
              <a:off x="7123121" y="5607060"/>
              <a:ext cx="5198588" cy="2774988"/>
              <a:chOff x="101600" y="2362200"/>
              <a:chExt cx="3429000" cy="1830388"/>
            </a:xfrm>
          </p:grpSpPr>
          <p:sp>
            <p:nvSpPr>
              <p:cNvPr id="66" name="TextBox 65"/>
              <p:cNvSpPr txBox="1"/>
              <p:nvPr/>
            </p:nvSpPr>
            <p:spPr>
              <a:xfrm>
                <a:off x="101600" y="2362200"/>
                <a:ext cx="3429000" cy="385719"/>
              </a:xfrm>
              <a:prstGeom prst="rect">
                <a:avLst/>
              </a:prstGeom>
              <a:noFill/>
            </p:spPr>
            <p:txBody>
              <a:bodyPr wrap="square" rtlCol="0">
                <a:spAutoFit/>
              </a:bodyPr>
              <a:lstStyle/>
              <a:p>
                <a:r>
                  <a:rPr lang="en-US" sz="3200" u="sng" dirty="0" smtClean="0"/>
                  <a:t>Context Features</a:t>
                </a:r>
                <a:endParaRPr lang="en-US" sz="3200" u="sng" dirty="0"/>
              </a:p>
            </p:txBody>
          </p:sp>
          <p:sp>
            <p:nvSpPr>
              <p:cNvPr id="68" name="Rectangle 67"/>
              <p:cNvSpPr/>
              <p:nvPr/>
            </p:nvSpPr>
            <p:spPr bwMode="auto">
              <a:xfrm>
                <a:off x="1854200" y="28194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3600" dirty="0" smtClean="0"/>
                  <a:t>20.0</a:t>
                </a:r>
                <a:endParaRPr kumimoji="0" lang="en-US" sz="36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69" name="Rectangle 68"/>
              <p:cNvSpPr/>
              <p:nvPr/>
            </p:nvSpPr>
            <p:spPr bwMode="auto">
              <a:xfrm>
                <a:off x="1854200" y="32766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3600" dirty="0" smtClean="0"/>
                  <a:t>5.0</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70" name="Rectangle 69"/>
              <p:cNvSpPr/>
              <p:nvPr/>
            </p:nvSpPr>
            <p:spPr bwMode="auto">
              <a:xfrm>
                <a:off x="1854200" y="3733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3600" dirty="0" smtClean="0"/>
                  <a:t>10.0</a:t>
                </a:r>
                <a:endParaRPr kumimoji="0" lang="en-US" sz="36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71" name="Straight Connector 70"/>
              <p:cNvCxnSpPr/>
              <p:nvPr/>
            </p:nvCxnSpPr>
            <p:spPr bwMode="auto">
              <a:xfrm rot="10800000">
                <a:off x="482600" y="32766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72" name="Straight Connector 71"/>
              <p:cNvCxnSpPr/>
              <p:nvPr/>
            </p:nvCxnSpPr>
            <p:spPr bwMode="auto">
              <a:xfrm rot="10800000">
                <a:off x="482600" y="3732211"/>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73" name="Straight Connector 72"/>
              <p:cNvCxnSpPr/>
              <p:nvPr/>
            </p:nvCxnSpPr>
            <p:spPr bwMode="auto">
              <a:xfrm rot="10800000">
                <a:off x="482600" y="41910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sp>
            <p:nvSpPr>
              <p:cNvPr id="74" name="TextBox 73"/>
              <p:cNvSpPr txBox="1"/>
              <p:nvPr/>
            </p:nvSpPr>
            <p:spPr>
              <a:xfrm>
                <a:off x="558800" y="2786387"/>
                <a:ext cx="1219200" cy="466923"/>
              </a:xfrm>
              <a:prstGeom prst="rect">
                <a:avLst/>
              </a:prstGeom>
              <a:noFill/>
            </p:spPr>
            <p:txBody>
              <a:bodyPr wrap="square" rtlCol="0" anchor="b">
                <a:spAutoFit/>
              </a:bodyPr>
              <a:lstStyle/>
              <a:p>
                <a:r>
                  <a:rPr lang="en-US" sz="4000" dirty="0" smtClean="0"/>
                  <a:t>world</a:t>
                </a:r>
                <a:endParaRPr lang="en-US" sz="4000" dirty="0"/>
              </a:p>
            </p:txBody>
          </p:sp>
        </p:grpSp>
        <p:sp>
          <p:nvSpPr>
            <p:cNvPr id="75" name="TextBox 74"/>
            <p:cNvSpPr txBox="1"/>
            <p:nvPr/>
          </p:nvSpPr>
          <p:spPr>
            <a:xfrm>
              <a:off x="7780354" y="6943902"/>
              <a:ext cx="1848387" cy="707886"/>
            </a:xfrm>
            <a:prstGeom prst="rect">
              <a:avLst/>
            </a:prstGeom>
            <a:noFill/>
          </p:spPr>
          <p:txBody>
            <a:bodyPr wrap="square" rtlCol="0" anchor="b">
              <a:spAutoFit/>
            </a:bodyPr>
            <a:lstStyle/>
            <a:p>
              <a:r>
                <a:rPr lang="en-US" sz="4000" dirty="0" smtClean="0"/>
                <a:t>politics</a:t>
              </a:r>
              <a:endParaRPr lang="en-US" sz="4000" dirty="0"/>
            </a:p>
          </p:txBody>
        </p:sp>
        <p:sp>
          <p:nvSpPr>
            <p:cNvPr id="76" name="TextBox 75"/>
            <p:cNvSpPr txBox="1"/>
            <p:nvPr/>
          </p:nvSpPr>
          <p:spPr>
            <a:xfrm>
              <a:off x="7780354" y="7674162"/>
              <a:ext cx="1848387" cy="707886"/>
            </a:xfrm>
            <a:prstGeom prst="rect">
              <a:avLst/>
            </a:prstGeom>
            <a:noFill/>
          </p:spPr>
          <p:txBody>
            <a:bodyPr wrap="square" rtlCol="0" anchor="b">
              <a:spAutoFit/>
            </a:bodyPr>
            <a:lstStyle/>
            <a:p>
              <a:r>
                <a:rPr lang="en-US" sz="4000" dirty="0" smtClean="0"/>
                <a:t>society</a:t>
              </a:r>
              <a:endParaRPr lang="en-US" sz="40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t>Machine Translation</a:t>
            </a:r>
            <a:endParaRPr lang="en-US" dirty="0"/>
          </a:p>
        </p:txBody>
      </p:sp>
      <p:sp>
        <p:nvSpPr>
          <p:cNvPr id="246" name="Flowchart: Magnetic Disk 245"/>
          <p:cNvSpPr/>
          <p:nvPr/>
        </p:nvSpPr>
        <p:spPr bwMode="auto">
          <a:xfrm>
            <a:off x="441242" y="3984642"/>
            <a:ext cx="1828800" cy="2133600"/>
          </a:xfrm>
          <a:prstGeom prst="flowChartMagneticDisk">
            <a:avLst/>
          </a:prstGeom>
          <a:solidFill>
            <a:schemeClr val="accent1">
              <a:lumMod val="40000"/>
              <a:lumOff val="60000"/>
            </a:schemeClr>
          </a:solidFill>
          <a:ln w="25400" cap="flat" cmpd="sng" algn="ctr">
            <a:solidFill>
              <a:srgbClr val="000000"/>
            </a:solidFill>
            <a:prstDash val="solid"/>
            <a:round/>
            <a:headEnd type="none" w="med" len="med"/>
            <a:tailEnd type="none" w="med" len="med"/>
          </a:ln>
          <a:effectLst/>
        </p:spPr>
        <p:txBody>
          <a:bodyPr/>
          <a:lstStyle/>
          <a:p>
            <a:pPr>
              <a:defRPr/>
            </a:pPr>
            <a:r>
              <a:rPr lang="en-US" dirty="0" smtClean="0"/>
              <a:t>Source</a:t>
            </a:r>
          </a:p>
          <a:p>
            <a:pPr>
              <a:defRPr/>
            </a:pPr>
            <a:r>
              <a:rPr lang="en-US" dirty="0" smtClean="0"/>
              <a:t>Text</a:t>
            </a:r>
            <a:endParaRPr lang="en-US" dirty="0"/>
          </a:p>
        </p:txBody>
      </p:sp>
      <p:sp>
        <p:nvSpPr>
          <p:cNvPr id="247" name="Flowchart: Magnetic Disk 8"/>
          <p:cNvSpPr>
            <a:spLocks noChangeArrowheads="1"/>
          </p:cNvSpPr>
          <p:nvPr/>
        </p:nvSpPr>
        <p:spPr bwMode="auto">
          <a:xfrm>
            <a:off x="10734758" y="3984642"/>
            <a:ext cx="1828800" cy="2133600"/>
          </a:xfrm>
          <a:prstGeom prst="flowChartMagneticDisk">
            <a:avLst/>
          </a:prstGeom>
          <a:solidFill>
            <a:srgbClr val="FF9999"/>
          </a:solidFill>
          <a:ln w="25400" algn="ctr">
            <a:solidFill>
              <a:srgbClr val="000000"/>
            </a:solidFill>
            <a:round/>
            <a:headEnd/>
            <a:tailEnd/>
          </a:ln>
        </p:spPr>
        <p:txBody>
          <a:bodyPr/>
          <a:lstStyle/>
          <a:p>
            <a:r>
              <a:rPr lang="en-US" dirty="0" smtClean="0"/>
              <a:t>Target</a:t>
            </a:r>
            <a:endParaRPr lang="en-US" dirty="0"/>
          </a:p>
          <a:p>
            <a:r>
              <a:rPr lang="en-US" dirty="0"/>
              <a:t>Text</a:t>
            </a:r>
          </a:p>
        </p:txBody>
      </p:sp>
      <p:grpSp>
        <p:nvGrpSpPr>
          <p:cNvPr id="169" name="Group 168"/>
          <p:cNvGrpSpPr/>
          <p:nvPr/>
        </p:nvGrpSpPr>
        <p:grpSpPr>
          <a:xfrm>
            <a:off x="2778074" y="2722533"/>
            <a:ext cx="1870158" cy="2446371"/>
            <a:chOff x="1463606" y="2430429"/>
            <a:chExt cx="1752624" cy="2446371"/>
          </a:xfrm>
        </p:grpSpPr>
        <p:grpSp>
          <p:nvGrpSpPr>
            <p:cNvPr id="140" name="Group 139"/>
            <p:cNvGrpSpPr/>
            <p:nvPr/>
          </p:nvGrpSpPr>
          <p:grpSpPr>
            <a:xfrm>
              <a:off x="1463606" y="2430429"/>
              <a:ext cx="1752624" cy="2446371"/>
              <a:chOff x="-1241453" y="2466942"/>
              <a:chExt cx="1952709" cy="2446371"/>
            </a:xfrm>
          </p:grpSpPr>
          <p:sp>
            <p:nvSpPr>
              <p:cNvPr id="130" name="Rectangle 129"/>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34" name="Straight Connector 133"/>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49" name="Straight Connector 148"/>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2" name="Straight Connector 161"/>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3" name="Straight Connector 162"/>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4" name="Straight Connector 163"/>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5" name="Straight Connector 164"/>
            <p:cNvCxnSpPr/>
            <p:nvPr/>
          </p:nvCxnSpPr>
          <p:spPr bwMode="auto">
            <a:xfrm>
              <a:off x="1609658" y="3852848"/>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6" name="Straight Connector 165"/>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7" name="Straight Connector 166"/>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8" name="Straight Connector 167"/>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194" name="Group 193"/>
          <p:cNvGrpSpPr/>
          <p:nvPr/>
        </p:nvGrpSpPr>
        <p:grpSpPr>
          <a:xfrm>
            <a:off x="8291537" y="2686020"/>
            <a:ext cx="1752624" cy="2446371"/>
            <a:chOff x="1463606" y="2430429"/>
            <a:chExt cx="1752624" cy="2446371"/>
          </a:xfrm>
        </p:grpSpPr>
        <p:grpSp>
          <p:nvGrpSpPr>
            <p:cNvPr id="195" name="Group 139"/>
            <p:cNvGrpSpPr/>
            <p:nvPr/>
          </p:nvGrpSpPr>
          <p:grpSpPr>
            <a:xfrm>
              <a:off x="1463606" y="2430429"/>
              <a:ext cx="1752624" cy="2446371"/>
              <a:chOff x="-1241453" y="2466942"/>
              <a:chExt cx="1952709" cy="2446371"/>
            </a:xfrm>
          </p:grpSpPr>
          <p:sp>
            <p:nvSpPr>
              <p:cNvPr id="204" name="Rectangle 203"/>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205" name="Straight Connector 204"/>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96" name="Straight Connector 195"/>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97" name="Straight Connector 196"/>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98" name="Straight Connector 197"/>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99" name="Straight Connector 198"/>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0" name="Straight Connector 199"/>
            <p:cNvCxnSpPr/>
            <p:nvPr/>
          </p:nvCxnSpPr>
          <p:spPr bwMode="auto">
            <a:xfrm>
              <a:off x="1609658" y="3852848"/>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1" name="Straight Connector 200"/>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2" name="Straight Connector 201"/>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3" name="Straight Connector 202"/>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262" name="Group 261"/>
          <p:cNvGrpSpPr/>
          <p:nvPr/>
        </p:nvGrpSpPr>
        <p:grpSpPr>
          <a:xfrm>
            <a:off x="4786289" y="3014637"/>
            <a:ext cx="3395709" cy="1789137"/>
            <a:chOff x="5297470" y="3817923"/>
            <a:chExt cx="2409859" cy="1789137"/>
          </a:xfrm>
        </p:grpSpPr>
        <p:cxnSp>
          <p:nvCxnSpPr>
            <p:cNvPr id="234" name="Straight Connector 233"/>
            <p:cNvCxnSpPr/>
            <p:nvPr/>
          </p:nvCxnSpPr>
          <p:spPr bwMode="auto">
            <a:xfrm>
              <a:off x="5305466" y="4256079"/>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bwMode="auto">
            <a:xfrm>
              <a:off x="5301468" y="4037001"/>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bwMode="auto">
            <a:xfrm>
              <a:off x="5301468" y="3817923"/>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bwMode="auto">
            <a:xfrm>
              <a:off x="5301468" y="4913313"/>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bwMode="auto">
            <a:xfrm>
              <a:off x="5297470" y="4694235"/>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bwMode="auto">
            <a:xfrm>
              <a:off x="5297470" y="4475157"/>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bwMode="auto">
            <a:xfrm>
              <a:off x="5301469" y="5351469"/>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bwMode="auto">
            <a:xfrm>
              <a:off x="5297471" y="5132391"/>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bwMode="auto">
            <a:xfrm>
              <a:off x="5297471" y="5605472"/>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animBg="1"/>
      <p:bldP spid="24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t>Machine Translation</a:t>
            </a:r>
            <a:endParaRPr lang="en-US" dirty="0"/>
          </a:p>
        </p:txBody>
      </p:sp>
      <p:grpSp>
        <p:nvGrpSpPr>
          <p:cNvPr id="3" name="Group 168"/>
          <p:cNvGrpSpPr/>
          <p:nvPr/>
        </p:nvGrpSpPr>
        <p:grpSpPr>
          <a:xfrm>
            <a:off x="2778074" y="2722533"/>
            <a:ext cx="1870158" cy="2446371"/>
            <a:chOff x="1463606" y="2430429"/>
            <a:chExt cx="1752624" cy="2446371"/>
          </a:xfrm>
        </p:grpSpPr>
        <p:grpSp>
          <p:nvGrpSpPr>
            <p:cNvPr id="4" name="Group 139"/>
            <p:cNvGrpSpPr/>
            <p:nvPr/>
          </p:nvGrpSpPr>
          <p:grpSpPr>
            <a:xfrm>
              <a:off x="1463606" y="2430429"/>
              <a:ext cx="1752624" cy="2446371"/>
              <a:chOff x="-1241453" y="2466942"/>
              <a:chExt cx="1952709" cy="2446371"/>
            </a:xfrm>
          </p:grpSpPr>
          <p:sp>
            <p:nvSpPr>
              <p:cNvPr id="130" name="Rectangle 129"/>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34" name="Straight Connector 133"/>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49" name="Straight Connector 148"/>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2" name="Straight Connector 161"/>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3" name="Straight Connector 162"/>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4" name="Straight Connector 163"/>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5" name="Straight Connector 164"/>
            <p:cNvCxnSpPr/>
            <p:nvPr/>
          </p:nvCxnSpPr>
          <p:spPr bwMode="auto">
            <a:xfrm>
              <a:off x="1609658" y="3852848"/>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6" name="Straight Connector 165"/>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7" name="Straight Connector 166"/>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68" name="Straight Connector 167"/>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9" name="Group 193"/>
          <p:cNvGrpSpPr/>
          <p:nvPr/>
        </p:nvGrpSpPr>
        <p:grpSpPr>
          <a:xfrm>
            <a:off x="8291537" y="2686020"/>
            <a:ext cx="1752624" cy="2446371"/>
            <a:chOff x="1463606" y="2430429"/>
            <a:chExt cx="1752624" cy="2446371"/>
          </a:xfrm>
        </p:grpSpPr>
        <p:grpSp>
          <p:nvGrpSpPr>
            <p:cNvPr id="10" name="Group 139"/>
            <p:cNvGrpSpPr/>
            <p:nvPr/>
          </p:nvGrpSpPr>
          <p:grpSpPr>
            <a:xfrm>
              <a:off x="1463606" y="2430429"/>
              <a:ext cx="1752624" cy="2446371"/>
              <a:chOff x="-1241453" y="2466942"/>
              <a:chExt cx="1952709" cy="2446371"/>
            </a:xfrm>
          </p:grpSpPr>
          <p:sp>
            <p:nvSpPr>
              <p:cNvPr id="204" name="Rectangle 203"/>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205" name="Straight Connector 204"/>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96" name="Straight Connector 195"/>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97" name="Straight Connector 196"/>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98" name="Straight Connector 197"/>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99" name="Straight Connector 198"/>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0" name="Straight Connector 199"/>
            <p:cNvCxnSpPr/>
            <p:nvPr/>
          </p:nvCxnSpPr>
          <p:spPr bwMode="auto">
            <a:xfrm>
              <a:off x="1609658" y="3852848"/>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1" name="Straight Connector 200"/>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2" name="Straight Connector 201"/>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3" name="Straight Connector 202"/>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sp>
        <p:nvSpPr>
          <p:cNvPr id="246" name="Flowchart: Magnetic Disk 245"/>
          <p:cNvSpPr/>
          <p:nvPr/>
        </p:nvSpPr>
        <p:spPr bwMode="auto">
          <a:xfrm>
            <a:off x="441242" y="3984642"/>
            <a:ext cx="1828800" cy="2133600"/>
          </a:xfrm>
          <a:prstGeom prst="flowChartMagneticDisk">
            <a:avLst/>
          </a:prstGeom>
          <a:solidFill>
            <a:schemeClr val="accent1">
              <a:lumMod val="40000"/>
              <a:lumOff val="60000"/>
            </a:schemeClr>
          </a:solidFill>
          <a:ln w="25400" cap="flat" cmpd="sng" algn="ctr">
            <a:solidFill>
              <a:srgbClr val="000000"/>
            </a:solidFill>
            <a:prstDash val="solid"/>
            <a:round/>
            <a:headEnd type="none" w="med" len="med"/>
            <a:tailEnd type="none" w="med" len="med"/>
          </a:ln>
          <a:effectLst/>
        </p:spPr>
        <p:txBody>
          <a:bodyPr/>
          <a:lstStyle/>
          <a:p>
            <a:pPr>
              <a:defRPr/>
            </a:pPr>
            <a:r>
              <a:rPr lang="en-US" dirty="0" smtClean="0"/>
              <a:t>Source</a:t>
            </a:r>
          </a:p>
          <a:p>
            <a:pPr>
              <a:defRPr/>
            </a:pPr>
            <a:r>
              <a:rPr lang="en-US" dirty="0" smtClean="0"/>
              <a:t>Text</a:t>
            </a:r>
            <a:endParaRPr lang="en-US" dirty="0"/>
          </a:p>
        </p:txBody>
      </p:sp>
      <p:sp>
        <p:nvSpPr>
          <p:cNvPr id="247" name="Flowchart: Magnetic Disk 8"/>
          <p:cNvSpPr>
            <a:spLocks noChangeArrowheads="1"/>
          </p:cNvSpPr>
          <p:nvPr/>
        </p:nvSpPr>
        <p:spPr bwMode="auto">
          <a:xfrm>
            <a:off x="10734758" y="3984642"/>
            <a:ext cx="1828800" cy="2133600"/>
          </a:xfrm>
          <a:prstGeom prst="flowChartMagneticDisk">
            <a:avLst/>
          </a:prstGeom>
          <a:solidFill>
            <a:srgbClr val="FF9999"/>
          </a:solidFill>
          <a:ln w="25400" algn="ctr">
            <a:solidFill>
              <a:srgbClr val="000000"/>
            </a:solidFill>
            <a:round/>
            <a:headEnd/>
            <a:tailEnd/>
          </a:ln>
        </p:spPr>
        <p:txBody>
          <a:bodyPr/>
          <a:lstStyle/>
          <a:p>
            <a:r>
              <a:rPr lang="en-US" dirty="0" smtClean="0"/>
              <a:t>Target</a:t>
            </a:r>
            <a:endParaRPr lang="en-US" dirty="0"/>
          </a:p>
          <a:p>
            <a:r>
              <a:rPr lang="en-US" dirty="0"/>
              <a:t>Text</a:t>
            </a:r>
          </a:p>
        </p:txBody>
      </p:sp>
      <p:grpSp>
        <p:nvGrpSpPr>
          <p:cNvPr id="98" name="Group 97"/>
          <p:cNvGrpSpPr/>
          <p:nvPr/>
        </p:nvGrpSpPr>
        <p:grpSpPr>
          <a:xfrm>
            <a:off x="3070178" y="3014637"/>
            <a:ext cx="6718392" cy="2482884"/>
            <a:chOff x="3070178" y="3014637"/>
            <a:chExt cx="6718392" cy="2482884"/>
          </a:xfrm>
        </p:grpSpPr>
        <p:grpSp>
          <p:nvGrpSpPr>
            <p:cNvPr id="5" name="Group 169"/>
            <p:cNvGrpSpPr/>
            <p:nvPr/>
          </p:nvGrpSpPr>
          <p:grpSpPr>
            <a:xfrm>
              <a:off x="3070178" y="3051150"/>
              <a:ext cx="1752624" cy="2446371"/>
              <a:chOff x="1463606" y="2430429"/>
              <a:chExt cx="1752624" cy="2446371"/>
            </a:xfrm>
          </p:grpSpPr>
          <p:grpSp>
            <p:nvGrpSpPr>
              <p:cNvPr id="6" name="Group 139"/>
              <p:cNvGrpSpPr/>
              <p:nvPr/>
            </p:nvGrpSpPr>
            <p:grpSpPr>
              <a:xfrm>
                <a:off x="1463606" y="2430429"/>
                <a:ext cx="1752624" cy="2446371"/>
                <a:chOff x="-1241453" y="2466942"/>
                <a:chExt cx="1952709" cy="2446371"/>
              </a:xfrm>
            </p:grpSpPr>
            <p:sp>
              <p:nvSpPr>
                <p:cNvPr id="180" name="Rectangle 179"/>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81" name="Straight Connector 180"/>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172" name="Straight Connector 171"/>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3" name="Straight Connector 172"/>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4" name="Straight Connector 173"/>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5" name="Straight Connector 174"/>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6" name="Straight Connector 175"/>
              <p:cNvCxnSpPr/>
              <p:nvPr/>
            </p:nvCxnSpPr>
            <p:spPr bwMode="auto">
              <a:xfrm>
                <a:off x="1609658" y="3852848"/>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7" name="Straight Connector 176"/>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8" name="Straight Connector 177"/>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79" name="Straight Connector 178"/>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11" name="Group 205"/>
            <p:cNvGrpSpPr/>
            <p:nvPr/>
          </p:nvGrpSpPr>
          <p:grpSpPr>
            <a:xfrm>
              <a:off x="8035946" y="3014637"/>
              <a:ext cx="1752624" cy="2446371"/>
              <a:chOff x="1463606" y="2430429"/>
              <a:chExt cx="1752624" cy="2446371"/>
            </a:xfrm>
          </p:grpSpPr>
          <p:grpSp>
            <p:nvGrpSpPr>
              <p:cNvPr id="12" name="Group 139"/>
              <p:cNvGrpSpPr/>
              <p:nvPr/>
            </p:nvGrpSpPr>
            <p:grpSpPr>
              <a:xfrm>
                <a:off x="1463606" y="2430429"/>
                <a:ext cx="1752624" cy="2446371"/>
                <a:chOff x="-1241453" y="2466942"/>
                <a:chExt cx="1952709" cy="2446371"/>
              </a:xfrm>
            </p:grpSpPr>
            <p:sp>
              <p:nvSpPr>
                <p:cNvPr id="216" name="Rectangle 215"/>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217" name="Straight Connector 216"/>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208" name="Straight Connector 207"/>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09" name="Straight Connector 208"/>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10" name="Straight Connector 209"/>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11" name="Straight Connector 210"/>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12" name="Straight Connector 211"/>
              <p:cNvCxnSpPr/>
              <p:nvPr/>
            </p:nvCxnSpPr>
            <p:spPr bwMode="auto">
              <a:xfrm>
                <a:off x="1609658" y="3852848"/>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13" name="Straight Connector 212"/>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14" name="Straight Connector 213"/>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215" name="Straight Connector 214"/>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88" name="Group 87"/>
            <p:cNvGrpSpPr/>
            <p:nvPr/>
          </p:nvGrpSpPr>
          <p:grpSpPr>
            <a:xfrm>
              <a:off x="4859315" y="3343254"/>
              <a:ext cx="3103605" cy="1789137"/>
              <a:chOff x="5297470" y="3817923"/>
              <a:chExt cx="2409859" cy="1789137"/>
            </a:xfrm>
          </p:grpSpPr>
          <p:cxnSp>
            <p:nvCxnSpPr>
              <p:cNvPr id="89" name="Straight Connector 88"/>
              <p:cNvCxnSpPr/>
              <p:nvPr/>
            </p:nvCxnSpPr>
            <p:spPr bwMode="auto">
              <a:xfrm>
                <a:off x="5305466" y="4256079"/>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auto">
              <a:xfrm>
                <a:off x="5301468" y="4037001"/>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bwMode="auto">
              <a:xfrm>
                <a:off x="5301468" y="3817923"/>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auto">
              <a:xfrm>
                <a:off x="5301468" y="4913313"/>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auto">
              <a:xfrm>
                <a:off x="5297470" y="4694235"/>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5297470" y="4475157"/>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auto">
              <a:xfrm>
                <a:off x="5301469" y="5351469"/>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auto">
              <a:xfrm>
                <a:off x="5297471" y="5132391"/>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bwMode="auto">
              <a:xfrm>
                <a:off x="5297471" y="5605472"/>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t>Machine Translation</a:t>
            </a:r>
            <a:endParaRPr lang="en-US" dirty="0"/>
          </a:p>
        </p:txBody>
      </p:sp>
      <p:graphicFrame>
        <p:nvGraphicFramePr>
          <p:cNvPr id="245" name="Table 244"/>
          <p:cNvGraphicFramePr>
            <a:graphicFrameLocks noGrp="1"/>
          </p:cNvGraphicFramePr>
          <p:nvPr/>
        </p:nvGraphicFramePr>
        <p:xfrm>
          <a:off x="2496083" y="6702450"/>
          <a:ext cx="7913208" cy="2316480"/>
        </p:xfrm>
        <a:graphic>
          <a:graphicData uri="http://schemas.openxmlformats.org/drawingml/2006/table">
            <a:tbl>
              <a:tblPr firstRow="1" bandRow="1">
                <a:tableStyleId>{073A0DAA-6AF3-43AB-8588-CEC1D06C72B9}</a:tableStyleId>
              </a:tblPr>
              <a:tblGrid>
                <a:gridCol w="2592959"/>
                <a:gridCol w="2743387"/>
                <a:gridCol w="2576862"/>
              </a:tblGrid>
              <a:tr h="370840">
                <a:tc>
                  <a:txBody>
                    <a:bodyPr/>
                    <a:lstStyle/>
                    <a:p>
                      <a:pPr lvl="0" algn="ctr"/>
                      <a:r>
                        <a:rPr lang="en-US" sz="3200" dirty="0" smtClean="0"/>
                        <a:t>Source Word</a:t>
                      </a:r>
                      <a:endParaRPr lang="en-US" sz="3200" dirty="0"/>
                    </a:p>
                  </a:txBody>
                  <a:tcPr/>
                </a:tc>
                <a:tc>
                  <a:txBody>
                    <a:bodyPr/>
                    <a:lstStyle/>
                    <a:p>
                      <a:pPr algn="ctr"/>
                      <a:r>
                        <a:rPr lang="en-US" sz="3200" dirty="0" smtClean="0"/>
                        <a:t>Target Word </a:t>
                      </a:r>
                      <a:endParaRPr lang="en-US" sz="3200" dirty="0"/>
                    </a:p>
                  </a:txBody>
                  <a:tcPr/>
                </a:tc>
                <a:tc>
                  <a:txBody>
                    <a:bodyPr/>
                    <a:lstStyle/>
                    <a:p>
                      <a:pPr lvl="0" algn="ctr"/>
                      <a:r>
                        <a:rPr lang="en-US" sz="3200" dirty="0" smtClean="0"/>
                        <a:t>P(T | S)</a:t>
                      </a:r>
                      <a:endParaRPr lang="en-US" sz="3200" dirty="0"/>
                    </a:p>
                  </a:txBody>
                  <a:tcPr/>
                </a:tc>
              </a:tr>
              <a:tr h="370840">
                <a:tc>
                  <a:txBody>
                    <a:bodyPr/>
                    <a:lstStyle/>
                    <a:p>
                      <a:pPr algn="ctr"/>
                      <a:r>
                        <a:rPr kumimoji="0" lang="en-US" sz="3200" u="none" strike="noStrike" cap="none" normalizeH="0" baseline="0" dirty="0" smtClean="0">
                          <a:ln>
                            <a:noFill/>
                          </a:ln>
                          <a:effectLst/>
                          <a:sym typeface="Arial Narrow" pitchFamily="34" charset="0"/>
                        </a:rPr>
                        <a:t>state</a:t>
                      </a:r>
                      <a:endParaRPr lang="en-US" sz="3200" dirty="0"/>
                    </a:p>
                  </a:txBody>
                  <a:tcPr/>
                </a:tc>
                <a:tc>
                  <a:txBody>
                    <a:bodyPr/>
                    <a:lstStyle/>
                    <a:p>
                      <a:pPr algn="ctr"/>
                      <a:r>
                        <a:rPr kumimoji="0" lang="en-US" sz="3200" u="none" strike="noStrike" cap="none" normalizeH="0" baseline="0" dirty="0" err="1" smtClean="0">
                          <a:ln>
                            <a:noFill/>
                          </a:ln>
                          <a:effectLst/>
                          <a:sym typeface="Arial Narrow" pitchFamily="34" charset="0"/>
                        </a:rPr>
                        <a:t>estado</a:t>
                      </a:r>
                      <a:endParaRPr lang="en-US" sz="3200" i="0" dirty="0"/>
                    </a:p>
                  </a:txBody>
                  <a:tcPr/>
                </a:tc>
                <a:tc>
                  <a:txBody>
                    <a:bodyPr/>
                    <a:lstStyle/>
                    <a:p>
                      <a:pPr algn="ctr"/>
                      <a:r>
                        <a:rPr lang="en-US" sz="3200" dirty="0" smtClean="0"/>
                        <a:t>0.98</a:t>
                      </a:r>
                      <a:endParaRPr lang="en-US" sz="3200" dirty="0"/>
                    </a:p>
                  </a:txBody>
                  <a:tcPr/>
                </a:tc>
              </a:tr>
              <a:tr h="370840">
                <a:tc>
                  <a:txBody>
                    <a:bodyPr/>
                    <a:lstStyle/>
                    <a:p>
                      <a:pPr algn="ctr"/>
                      <a:r>
                        <a:rPr lang="en-US" sz="3200" dirty="0" smtClean="0"/>
                        <a:t>world</a:t>
                      </a:r>
                      <a:endParaRPr lang="en-US" sz="3200" dirty="0"/>
                    </a:p>
                  </a:txBody>
                  <a:tcPr/>
                </a:tc>
                <a:tc>
                  <a:txBody>
                    <a:bodyPr/>
                    <a:lstStyle/>
                    <a:p>
                      <a:pPr algn="ctr"/>
                      <a:r>
                        <a:rPr lang="en-US" sz="3200" dirty="0" err="1" smtClean="0"/>
                        <a:t>mundo</a:t>
                      </a:r>
                      <a:endParaRPr lang="en-US" sz="3200" dirty="0"/>
                    </a:p>
                  </a:txBody>
                  <a:tcPr/>
                </a:tc>
                <a:tc>
                  <a:txBody>
                    <a:bodyPr/>
                    <a:lstStyle/>
                    <a:p>
                      <a:pPr algn="ctr"/>
                      <a:r>
                        <a:rPr lang="en-US" sz="3200" dirty="0" smtClean="0"/>
                        <a:t>0.97</a:t>
                      </a:r>
                      <a:endParaRPr lang="en-US" sz="3200" dirty="0"/>
                    </a:p>
                  </a:txBody>
                  <a:tcPr/>
                </a:tc>
              </a:tr>
              <a:tr h="370840">
                <a:tc>
                  <a:txBody>
                    <a:bodyPr/>
                    <a:lstStyle/>
                    <a:p>
                      <a:pPr algn="ctr"/>
                      <a:r>
                        <a:rPr lang="en-US" sz="3200" dirty="0" smtClean="0"/>
                        <a:t>name</a:t>
                      </a:r>
                      <a:endParaRPr lang="en-US" sz="3200" dirty="0"/>
                    </a:p>
                  </a:txBody>
                  <a:tcPr/>
                </a:tc>
                <a:tc>
                  <a:txBody>
                    <a:bodyPr/>
                    <a:lstStyle/>
                    <a:p>
                      <a:pPr algn="ctr"/>
                      <a:r>
                        <a:rPr lang="en-US" sz="3200" dirty="0" err="1" smtClean="0"/>
                        <a:t>nombre</a:t>
                      </a:r>
                      <a:endParaRPr lang="en-US" sz="3200" dirty="0"/>
                    </a:p>
                  </a:txBody>
                  <a:tcPr/>
                </a:tc>
                <a:tc>
                  <a:txBody>
                    <a:bodyPr/>
                    <a:lstStyle/>
                    <a:p>
                      <a:pPr algn="ctr"/>
                      <a:r>
                        <a:rPr lang="en-US" sz="3200" dirty="0" smtClean="0"/>
                        <a:t>0.99</a:t>
                      </a:r>
                      <a:endParaRPr lang="en-US" sz="3200" dirty="0"/>
                    </a:p>
                  </a:txBody>
                  <a:tcPr/>
                </a:tc>
              </a:tr>
            </a:tbl>
          </a:graphicData>
        </a:graphic>
      </p:graphicFrame>
      <p:sp>
        <p:nvSpPr>
          <p:cNvPr id="246" name="Flowchart: Magnetic Disk 245"/>
          <p:cNvSpPr/>
          <p:nvPr/>
        </p:nvSpPr>
        <p:spPr bwMode="auto">
          <a:xfrm>
            <a:off x="441242" y="3984642"/>
            <a:ext cx="1828800" cy="2133600"/>
          </a:xfrm>
          <a:prstGeom prst="flowChartMagneticDisk">
            <a:avLst/>
          </a:prstGeom>
          <a:solidFill>
            <a:schemeClr val="accent1">
              <a:lumMod val="40000"/>
              <a:lumOff val="60000"/>
            </a:schemeClr>
          </a:solidFill>
          <a:ln w="25400" cap="flat" cmpd="sng" algn="ctr">
            <a:solidFill>
              <a:srgbClr val="000000"/>
            </a:solidFill>
            <a:prstDash val="solid"/>
            <a:round/>
            <a:headEnd type="none" w="med" len="med"/>
            <a:tailEnd type="none" w="med" len="med"/>
          </a:ln>
          <a:effectLst/>
        </p:spPr>
        <p:txBody>
          <a:bodyPr/>
          <a:lstStyle/>
          <a:p>
            <a:pPr>
              <a:defRPr/>
            </a:pPr>
            <a:r>
              <a:rPr lang="en-US" dirty="0" smtClean="0"/>
              <a:t>Source</a:t>
            </a:r>
          </a:p>
          <a:p>
            <a:pPr>
              <a:defRPr/>
            </a:pPr>
            <a:r>
              <a:rPr lang="en-US" dirty="0" smtClean="0"/>
              <a:t>Text</a:t>
            </a:r>
            <a:endParaRPr lang="en-US" dirty="0"/>
          </a:p>
        </p:txBody>
      </p:sp>
      <p:sp>
        <p:nvSpPr>
          <p:cNvPr id="247" name="Flowchart: Magnetic Disk 8"/>
          <p:cNvSpPr>
            <a:spLocks noChangeArrowheads="1"/>
          </p:cNvSpPr>
          <p:nvPr/>
        </p:nvSpPr>
        <p:spPr bwMode="auto">
          <a:xfrm>
            <a:off x="10734758" y="3984642"/>
            <a:ext cx="1828800" cy="2133600"/>
          </a:xfrm>
          <a:prstGeom prst="flowChartMagneticDisk">
            <a:avLst/>
          </a:prstGeom>
          <a:solidFill>
            <a:srgbClr val="FF9999"/>
          </a:solidFill>
          <a:ln w="25400" algn="ctr">
            <a:solidFill>
              <a:srgbClr val="000000"/>
            </a:solidFill>
            <a:round/>
            <a:headEnd/>
            <a:tailEnd/>
          </a:ln>
        </p:spPr>
        <p:txBody>
          <a:bodyPr/>
          <a:lstStyle/>
          <a:p>
            <a:r>
              <a:rPr lang="en-US" dirty="0" smtClean="0"/>
              <a:t>Target</a:t>
            </a:r>
            <a:endParaRPr lang="en-US" dirty="0"/>
          </a:p>
          <a:p>
            <a:r>
              <a:rPr lang="en-US" dirty="0"/>
              <a:t>Text</a:t>
            </a:r>
          </a:p>
        </p:txBody>
      </p:sp>
      <p:sp>
        <p:nvSpPr>
          <p:cNvPr id="124" name="Rectangle 19"/>
          <p:cNvSpPr>
            <a:spLocks/>
          </p:cNvSpPr>
          <p:nvPr/>
        </p:nvSpPr>
        <p:spPr bwMode="auto">
          <a:xfrm>
            <a:off x="4019584" y="8920226"/>
            <a:ext cx="4965700" cy="557212"/>
          </a:xfrm>
          <a:prstGeom prst="rect">
            <a:avLst/>
          </a:prstGeom>
          <a:solidFill>
            <a:schemeClr val="bg1">
              <a:lumMod val="75000"/>
            </a:schemeClr>
          </a:solidFill>
          <a:ln w="12700">
            <a:solidFill>
              <a:schemeClr val="tx1"/>
            </a:solidFill>
            <a:miter lim="800000"/>
            <a:headEnd/>
            <a:tailEnd/>
          </a:ln>
        </p:spPr>
        <p:txBody>
          <a:bodyPr lIns="0" tIns="0" rIns="45155" bIns="0" anchor="ctr"/>
          <a:lstStyle/>
          <a:p>
            <a:pPr marL="44450">
              <a:defRPr/>
            </a:pPr>
            <a:r>
              <a:rPr lang="en-US" sz="3200" b="1" dirty="0" smtClean="0">
                <a:solidFill>
                  <a:schemeClr val="tx1"/>
                </a:solidFill>
                <a:latin typeface="+mj-lt"/>
                <a:cs typeface="Arial" charset="0"/>
                <a:sym typeface="Arial" charset="0"/>
              </a:rPr>
              <a:t>What are we generating?</a:t>
            </a:r>
            <a:endParaRPr lang="en-US" sz="3200" b="1" dirty="0">
              <a:solidFill>
                <a:schemeClr val="tx1"/>
              </a:solidFill>
              <a:latin typeface="+mj-lt"/>
              <a:cs typeface="Arial" charset="0"/>
              <a:sym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p:cNvCxnSpPr/>
          <p:nvPr/>
        </p:nvCxnSpPr>
        <p:spPr bwMode="auto">
          <a:xfrm>
            <a:off x="4165568" y="3270228"/>
            <a:ext cx="4564125" cy="1"/>
          </a:xfrm>
          <a:prstGeom prst="line">
            <a:avLst/>
          </a:prstGeom>
          <a:blipFill dpi="0" rotWithShape="0">
            <a:blip r:embed="rId2"/>
            <a:srcRect/>
            <a:tile tx="0" ty="0" sx="100000" sy="100000" flip="none" algn="tl"/>
          </a:blipFill>
          <a:ln w="38100" cap="flat" cmpd="sng" algn="ctr">
            <a:solidFill>
              <a:srgbClr val="000000"/>
            </a:solidFill>
            <a:prstDash val="sysDash"/>
            <a:round/>
            <a:headEnd type="none" w="med" len="med"/>
            <a:tailEnd type="none" w="med" len="med"/>
          </a:ln>
          <a:effectLst/>
        </p:spPr>
      </p:cxnSp>
      <p:sp>
        <p:nvSpPr>
          <p:cNvPr id="2" name="Title 1"/>
          <p:cNvSpPr>
            <a:spLocks noGrp="1"/>
          </p:cNvSpPr>
          <p:nvPr>
            <p:ph type="title"/>
          </p:nvPr>
        </p:nvSpPr>
        <p:spPr>
          <a:ln>
            <a:noFill/>
          </a:ln>
        </p:spPr>
        <p:txBody>
          <a:bodyPr/>
          <a:lstStyle/>
          <a:p>
            <a:r>
              <a:rPr lang="en-US" sz="5400" dirty="0" smtClean="0"/>
              <a:t>Canonical Correlation Analysis</a:t>
            </a:r>
            <a:endParaRPr lang="en-US" sz="5400" dirty="0"/>
          </a:p>
        </p:txBody>
      </p:sp>
      <p:sp>
        <p:nvSpPr>
          <p:cNvPr id="42" name="Rectangle 17"/>
          <p:cNvSpPr>
            <a:spLocks/>
          </p:cNvSpPr>
          <p:nvPr/>
        </p:nvSpPr>
        <p:spPr bwMode="auto">
          <a:xfrm>
            <a:off x="1373159" y="8247117"/>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Source Space </a:t>
            </a:r>
          </a:p>
          <a:p>
            <a:pPr marL="50800"/>
            <a:endParaRPr lang="en-US" sz="5200" b="1" dirty="0">
              <a:solidFill>
                <a:schemeClr val="tx1"/>
              </a:solidFill>
              <a:latin typeface="cmr10"/>
            </a:endParaRPr>
          </a:p>
          <a:p>
            <a:pPr marL="50800"/>
            <a:endParaRPr lang="en-US" dirty="0">
              <a:solidFill>
                <a:schemeClr val="tx1"/>
              </a:solidFill>
            </a:endParaRPr>
          </a:p>
        </p:txBody>
      </p:sp>
      <p:sp>
        <p:nvSpPr>
          <p:cNvPr id="46" name="Rectangle 17"/>
          <p:cNvSpPr>
            <a:spLocks/>
          </p:cNvSpPr>
          <p:nvPr/>
        </p:nvSpPr>
        <p:spPr bwMode="auto">
          <a:xfrm>
            <a:off x="8164577" y="8320143"/>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Target Space </a:t>
            </a:r>
          </a:p>
          <a:p>
            <a:pPr marL="50800"/>
            <a:endParaRPr lang="en-US" sz="5200" b="1" dirty="0">
              <a:solidFill>
                <a:schemeClr val="tx1"/>
              </a:solidFill>
              <a:latin typeface="cmr10"/>
            </a:endParaRPr>
          </a:p>
          <a:p>
            <a:pPr marL="50800"/>
            <a:endParaRPr lang="en-US" dirty="0">
              <a:solidFill>
                <a:schemeClr val="tx1"/>
              </a:solidFill>
            </a:endParaRPr>
          </a:p>
        </p:txBody>
      </p:sp>
      <p:cxnSp>
        <p:nvCxnSpPr>
          <p:cNvPr id="48" name="Straight Connector 47"/>
          <p:cNvCxnSpPr/>
          <p:nvPr/>
        </p:nvCxnSpPr>
        <p:spPr bwMode="auto">
          <a:xfrm>
            <a:off x="404729" y="5716599"/>
            <a:ext cx="5696028" cy="766773"/>
          </a:xfrm>
          <a:prstGeom prst="line">
            <a:avLst/>
          </a:prstGeom>
          <a:blipFill dpi="0" rotWithShape="0">
            <a:blip r:embed="rId2"/>
            <a:srcRect/>
            <a:tile tx="0" ty="0" sx="100000" sy="100000" flip="none" algn="tl"/>
          </a:blipFill>
          <a:ln w="38100" cap="flat" cmpd="sng" algn="ctr">
            <a:solidFill>
              <a:srgbClr val="000000"/>
            </a:solidFill>
            <a:prstDash val="sysDash"/>
            <a:round/>
            <a:headEnd type="none" w="med" len="med"/>
            <a:tailEnd type="none" w="med" len="med"/>
          </a:ln>
          <a:effectLst/>
        </p:spPr>
      </p:cxnSp>
      <p:cxnSp>
        <p:nvCxnSpPr>
          <p:cNvPr id="50" name="Straight Connector 49"/>
          <p:cNvCxnSpPr/>
          <p:nvPr/>
        </p:nvCxnSpPr>
        <p:spPr bwMode="auto">
          <a:xfrm>
            <a:off x="6465887" y="5716599"/>
            <a:ext cx="5915106" cy="219078"/>
          </a:xfrm>
          <a:prstGeom prst="line">
            <a:avLst/>
          </a:prstGeom>
          <a:blipFill dpi="0" rotWithShape="0">
            <a:blip r:embed="rId2"/>
            <a:srcRect/>
            <a:tile tx="0" ty="0" sx="100000" sy="100000" flip="none" algn="tl"/>
          </a:blipFill>
          <a:ln w="38100" cap="flat" cmpd="sng" algn="ctr">
            <a:solidFill>
              <a:srgbClr val="000000"/>
            </a:solidFill>
            <a:prstDash val="sysDash"/>
            <a:round/>
            <a:headEnd type="none" w="med" len="med"/>
            <a:tailEnd type="none" w="med" len="med"/>
          </a:ln>
          <a:effectLst/>
        </p:spPr>
      </p:cxnSp>
      <p:sp>
        <p:nvSpPr>
          <p:cNvPr id="53" name="TextBox 52"/>
          <p:cNvSpPr txBox="1"/>
          <p:nvPr/>
        </p:nvSpPr>
        <p:spPr>
          <a:xfrm rot="588415">
            <a:off x="4741210" y="5820399"/>
            <a:ext cx="1447743" cy="523220"/>
          </a:xfrm>
          <a:prstGeom prst="rect">
            <a:avLst/>
          </a:prstGeom>
          <a:noFill/>
        </p:spPr>
        <p:txBody>
          <a:bodyPr wrap="square" rtlCol="0">
            <a:spAutoFit/>
          </a:bodyPr>
          <a:lstStyle/>
          <a:p>
            <a:r>
              <a:rPr lang="en-US" sz="2800" b="1" dirty="0" smtClean="0"/>
              <a:t>PCA</a:t>
            </a:r>
            <a:endParaRPr lang="en-US" sz="2800" b="1" dirty="0"/>
          </a:p>
        </p:txBody>
      </p:sp>
      <p:sp>
        <p:nvSpPr>
          <p:cNvPr id="55" name="TextBox 54"/>
          <p:cNvSpPr txBox="1"/>
          <p:nvPr/>
        </p:nvSpPr>
        <p:spPr>
          <a:xfrm rot="162916">
            <a:off x="11104234" y="5375944"/>
            <a:ext cx="1447743" cy="523220"/>
          </a:xfrm>
          <a:prstGeom prst="rect">
            <a:avLst/>
          </a:prstGeom>
          <a:noFill/>
        </p:spPr>
        <p:txBody>
          <a:bodyPr wrap="square" rtlCol="0">
            <a:spAutoFit/>
          </a:bodyPr>
          <a:lstStyle/>
          <a:p>
            <a:r>
              <a:rPr lang="en-US" sz="2800" b="1" dirty="0" smtClean="0"/>
              <a:t>PCA</a:t>
            </a:r>
            <a:endParaRPr lang="en-US" sz="2800" b="1" dirty="0"/>
          </a:p>
        </p:txBody>
      </p:sp>
      <p:cxnSp>
        <p:nvCxnSpPr>
          <p:cNvPr id="56" name="Straight Connector 55"/>
          <p:cNvCxnSpPr/>
          <p:nvPr/>
        </p:nvCxnSpPr>
        <p:spPr bwMode="auto">
          <a:xfrm>
            <a:off x="6940556" y="4876800"/>
            <a:ext cx="5221359" cy="2665449"/>
          </a:xfrm>
          <a:prstGeom prst="line">
            <a:avLst/>
          </a:prstGeom>
          <a:blipFill dpi="0" rotWithShape="0">
            <a:blip r:embed="rId2"/>
            <a:srcRect/>
            <a:tile tx="0" ty="0" sx="100000" sy="100000" flip="none" algn="tl"/>
          </a:blipFill>
          <a:ln w="38100" cap="flat" cmpd="sng" algn="ctr">
            <a:solidFill>
              <a:srgbClr val="000000"/>
            </a:solidFill>
            <a:prstDash val="sysDash"/>
            <a:round/>
            <a:headEnd type="none" w="med" len="med"/>
            <a:tailEnd type="none" w="med" len="med"/>
          </a:ln>
          <a:effectLst/>
        </p:spPr>
      </p:cxnSp>
      <p:sp>
        <p:nvSpPr>
          <p:cNvPr id="62" name="TextBox 61"/>
          <p:cNvSpPr txBox="1"/>
          <p:nvPr/>
        </p:nvSpPr>
        <p:spPr>
          <a:xfrm rot="1659856">
            <a:off x="10451634" y="7110458"/>
            <a:ext cx="1447743" cy="523220"/>
          </a:xfrm>
          <a:prstGeom prst="rect">
            <a:avLst/>
          </a:prstGeom>
          <a:noFill/>
        </p:spPr>
        <p:txBody>
          <a:bodyPr wrap="square" rtlCol="0">
            <a:spAutoFit/>
          </a:bodyPr>
          <a:lstStyle/>
          <a:p>
            <a:r>
              <a:rPr lang="en-US" sz="2800" b="1" dirty="0" smtClean="0"/>
              <a:t>CCA</a:t>
            </a:r>
            <a:endParaRPr lang="en-US" sz="2800" b="1" dirty="0"/>
          </a:p>
        </p:txBody>
      </p:sp>
      <p:cxnSp>
        <p:nvCxnSpPr>
          <p:cNvPr id="63" name="Straight Connector 62"/>
          <p:cNvCxnSpPr/>
          <p:nvPr/>
        </p:nvCxnSpPr>
        <p:spPr bwMode="auto">
          <a:xfrm rot="5400000">
            <a:off x="1317553" y="6118242"/>
            <a:ext cx="3030582" cy="547696"/>
          </a:xfrm>
          <a:prstGeom prst="line">
            <a:avLst/>
          </a:prstGeom>
          <a:blipFill dpi="0" rotWithShape="0">
            <a:blip r:embed="rId2"/>
            <a:srcRect/>
            <a:tile tx="0" ty="0" sx="100000" sy="100000" flip="none" algn="tl"/>
          </a:blipFill>
          <a:ln w="38100" cap="flat" cmpd="sng" algn="ctr">
            <a:solidFill>
              <a:srgbClr val="000000"/>
            </a:solidFill>
            <a:prstDash val="sysDash"/>
            <a:round/>
            <a:headEnd type="none" w="med" len="med"/>
            <a:tailEnd type="none" w="med" len="med"/>
          </a:ln>
          <a:effectLst/>
        </p:spPr>
      </p:cxnSp>
      <p:sp>
        <p:nvSpPr>
          <p:cNvPr id="67" name="TextBox 66"/>
          <p:cNvSpPr txBox="1"/>
          <p:nvPr/>
        </p:nvSpPr>
        <p:spPr>
          <a:xfrm>
            <a:off x="2522483" y="7688301"/>
            <a:ext cx="1447743" cy="523220"/>
          </a:xfrm>
          <a:prstGeom prst="rect">
            <a:avLst/>
          </a:prstGeom>
          <a:noFill/>
        </p:spPr>
        <p:txBody>
          <a:bodyPr wrap="square" rtlCol="0">
            <a:spAutoFit/>
          </a:bodyPr>
          <a:lstStyle/>
          <a:p>
            <a:r>
              <a:rPr lang="en-US" sz="2800" b="1" dirty="0" smtClean="0"/>
              <a:t>CCA</a:t>
            </a:r>
            <a:endParaRPr lang="en-US" sz="2800" b="1" dirty="0"/>
          </a:p>
        </p:txBody>
      </p:sp>
      <p:sp>
        <p:nvSpPr>
          <p:cNvPr id="71" name="Rectangle 17"/>
          <p:cNvSpPr>
            <a:spLocks/>
          </p:cNvSpPr>
          <p:nvPr/>
        </p:nvSpPr>
        <p:spPr bwMode="auto">
          <a:xfrm>
            <a:off x="4311621" y="1919247"/>
            <a:ext cx="4381559" cy="609600"/>
          </a:xfrm>
          <a:prstGeom prst="rect">
            <a:avLst/>
          </a:prstGeom>
          <a:noFill/>
          <a:ln w="12700">
            <a:noFill/>
            <a:miter lim="800000"/>
            <a:headEnd/>
            <a:tailEnd/>
          </a:ln>
        </p:spPr>
        <p:txBody>
          <a:bodyPr lIns="0" tIns="0" rIns="52019" bIns="0"/>
          <a:lstStyle/>
          <a:p>
            <a:pPr marL="50800"/>
            <a:r>
              <a:rPr lang="en-US" dirty="0" smtClean="0">
                <a:solidFill>
                  <a:schemeClr val="tx1"/>
                </a:solidFill>
              </a:rPr>
              <a:t>Canonical Space</a:t>
            </a:r>
            <a:endParaRPr lang="en-US" dirty="0">
              <a:solidFill>
                <a:schemeClr val="tx1"/>
              </a:solidFill>
            </a:endParaRPr>
          </a:p>
        </p:txBody>
      </p:sp>
      <p:sp>
        <p:nvSpPr>
          <p:cNvPr id="72" name="Oval 71"/>
          <p:cNvSpPr/>
          <p:nvPr/>
        </p:nvSpPr>
        <p:spPr bwMode="auto">
          <a:xfrm>
            <a:off x="1646171" y="4803774"/>
            <a:ext cx="876312" cy="876312"/>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p>
        </p:txBody>
      </p:sp>
      <p:sp>
        <p:nvSpPr>
          <p:cNvPr id="73" name="Oval 72"/>
          <p:cNvSpPr/>
          <p:nvPr/>
        </p:nvSpPr>
        <p:spPr bwMode="auto">
          <a:xfrm>
            <a:off x="952424" y="6045216"/>
            <a:ext cx="876312" cy="876312"/>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p>
        </p:txBody>
      </p:sp>
      <p:sp>
        <p:nvSpPr>
          <p:cNvPr id="74" name="Oval 73"/>
          <p:cNvSpPr/>
          <p:nvPr/>
        </p:nvSpPr>
        <p:spPr bwMode="auto">
          <a:xfrm>
            <a:off x="3398795" y="6410346"/>
            <a:ext cx="876312" cy="876312"/>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p>
        </p:txBody>
      </p:sp>
      <p:sp>
        <p:nvSpPr>
          <p:cNvPr id="75" name="Oval 74"/>
          <p:cNvSpPr/>
          <p:nvPr/>
        </p:nvSpPr>
        <p:spPr bwMode="auto">
          <a:xfrm>
            <a:off x="8547128" y="4876800"/>
            <a:ext cx="876312" cy="876312"/>
          </a:xfrm>
          <a:prstGeom prst="ellipse">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p>
        </p:txBody>
      </p:sp>
      <p:sp>
        <p:nvSpPr>
          <p:cNvPr id="76" name="Oval 75"/>
          <p:cNvSpPr/>
          <p:nvPr/>
        </p:nvSpPr>
        <p:spPr bwMode="auto">
          <a:xfrm>
            <a:off x="6757991" y="5899164"/>
            <a:ext cx="876312" cy="876312"/>
          </a:xfrm>
          <a:prstGeom prst="ellipse">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p>
        </p:txBody>
      </p:sp>
      <p:sp>
        <p:nvSpPr>
          <p:cNvPr id="77" name="Oval 76"/>
          <p:cNvSpPr/>
          <p:nvPr/>
        </p:nvSpPr>
        <p:spPr bwMode="auto">
          <a:xfrm>
            <a:off x="10883960" y="6045216"/>
            <a:ext cx="876312" cy="876312"/>
          </a:xfrm>
          <a:prstGeom prst="ellipse">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p>
        </p:txBody>
      </p:sp>
      <p:sp>
        <p:nvSpPr>
          <p:cNvPr id="78" name="Oval 77"/>
          <p:cNvSpPr/>
          <p:nvPr/>
        </p:nvSpPr>
        <p:spPr bwMode="auto">
          <a:xfrm>
            <a:off x="4859315" y="2832072"/>
            <a:ext cx="876312" cy="876312"/>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p>
        </p:txBody>
      </p:sp>
      <p:sp>
        <p:nvSpPr>
          <p:cNvPr id="79" name="Oval 78"/>
          <p:cNvSpPr/>
          <p:nvPr/>
        </p:nvSpPr>
        <p:spPr bwMode="auto">
          <a:xfrm>
            <a:off x="6064244" y="2795559"/>
            <a:ext cx="876312" cy="876312"/>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p>
        </p:txBody>
      </p:sp>
      <p:sp>
        <p:nvSpPr>
          <p:cNvPr id="80" name="Oval 79"/>
          <p:cNvSpPr/>
          <p:nvPr/>
        </p:nvSpPr>
        <p:spPr bwMode="auto">
          <a:xfrm>
            <a:off x="7196147" y="2795559"/>
            <a:ext cx="876312" cy="876312"/>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Variation</a:t>
            </a:r>
            <a:endParaRPr lang="en-US" dirty="0"/>
          </a:p>
        </p:txBody>
      </p:sp>
      <p:sp>
        <p:nvSpPr>
          <p:cNvPr id="3" name="Content Placeholder 2"/>
          <p:cNvSpPr>
            <a:spLocks noGrp="1"/>
          </p:cNvSpPr>
          <p:nvPr>
            <p:ph idx="1"/>
          </p:nvPr>
        </p:nvSpPr>
        <p:spPr>
          <a:xfrm>
            <a:off x="650875" y="1882734"/>
            <a:ext cx="11703050" cy="6435725"/>
          </a:xfrm>
        </p:spPr>
        <p:txBody>
          <a:bodyPr/>
          <a:lstStyle/>
          <a:p>
            <a:pPr>
              <a:buNone/>
            </a:pPr>
            <a:endParaRPr lang="en-US" dirty="0" smtClean="0"/>
          </a:p>
          <a:p>
            <a:r>
              <a:rPr lang="en-US" dirty="0" smtClean="0"/>
              <a:t>Unrelated Corpora</a:t>
            </a:r>
          </a:p>
        </p:txBody>
      </p:sp>
      <p:grpSp>
        <p:nvGrpSpPr>
          <p:cNvPr id="4" name="Group 181"/>
          <p:cNvGrpSpPr/>
          <p:nvPr/>
        </p:nvGrpSpPr>
        <p:grpSpPr>
          <a:xfrm>
            <a:off x="7305686" y="2266421"/>
            <a:ext cx="950447" cy="1243287"/>
            <a:chOff x="1463606" y="2430429"/>
            <a:chExt cx="1752624" cy="2446371"/>
          </a:xfrm>
        </p:grpSpPr>
        <p:grpSp>
          <p:nvGrpSpPr>
            <p:cNvPr id="5" name="Group 139"/>
            <p:cNvGrpSpPr/>
            <p:nvPr/>
          </p:nvGrpSpPr>
          <p:grpSpPr>
            <a:xfrm>
              <a:off x="1463606" y="2430429"/>
              <a:ext cx="1752624" cy="2446371"/>
              <a:chOff x="-1241453" y="2466942"/>
              <a:chExt cx="1952709" cy="2446371"/>
            </a:xfrm>
          </p:grpSpPr>
          <p:sp>
            <p:nvSpPr>
              <p:cNvPr id="50" name="Rectangle 49"/>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51" name="Straight Connector 50"/>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42" name="Straight Connector 41"/>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43" name="Straight Connector 42"/>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44" name="Straight Connector 43"/>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45" name="Straight Connector 44"/>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46" name="Straight Connector 45"/>
            <p:cNvCxnSpPr/>
            <p:nvPr/>
          </p:nvCxnSpPr>
          <p:spPr bwMode="auto">
            <a:xfrm>
              <a:off x="1631965" y="3816335"/>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47" name="Straight Connector 46"/>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48" name="Straight Connector 47"/>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49" name="Straight Connector 48"/>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6" name="Group 217"/>
          <p:cNvGrpSpPr/>
          <p:nvPr/>
        </p:nvGrpSpPr>
        <p:grpSpPr>
          <a:xfrm>
            <a:off x="9555090" y="2247864"/>
            <a:ext cx="890714" cy="1243287"/>
            <a:chOff x="1463606" y="2430429"/>
            <a:chExt cx="1752624" cy="2446371"/>
          </a:xfrm>
        </p:grpSpPr>
        <p:grpSp>
          <p:nvGrpSpPr>
            <p:cNvPr id="7" name="Group 139"/>
            <p:cNvGrpSpPr/>
            <p:nvPr/>
          </p:nvGrpSpPr>
          <p:grpSpPr>
            <a:xfrm>
              <a:off x="1463606" y="2430429"/>
              <a:ext cx="1752624" cy="2446371"/>
              <a:chOff x="-1241453" y="2466942"/>
              <a:chExt cx="1952709" cy="2446371"/>
            </a:xfrm>
          </p:grpSpPr>
          <p:sp>
            <p:nvSpPr>
              <p:cNvPr id="63" name="Rectangle 62"/>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64" name="Straight Connector 63"/>
              <p:cNvCxnSpPr/>
              <p:nvPr/>
            </p:nvCxnSpPr>
            <p:spPr bwMode="auto">
              <a:xfrm>
                <a:off x="-1078727" y="2759046"/>
                <a:ext cx="1643085"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55" name="Straight Connector 54"/>
            <p:cNvCxnSpPr/>
            <p:nvPr/>
          </p:nvCxnSpPr>
          <p:spPr bwMode="auto">
            <a:xfrm>
              <a:off x="1609658" y="2941611"/>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56" name="Straight Connector 55"/>
            <p:cNvCxnSpPr/>
            <p:nvPr/>
          </p:nvCxnSpPr>
          <p:spPr bwMode="auto">
            <a:xfrm>
              <a:off x="1609658" y="316068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57" name="Straight Connector 56"/>
            <p:cNvCxnSpPr/>
            <p:nvPr/>
          </p:nvCxnSpPr>
          <p:spPr bwMode="auto">
            <a:xfrm>
              <a:off x="1609658" y="3378179"/>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58" name="Straight Connector 57"/>
            <p:cNvCxnSpPr/>
            <p:nvPr/>
          </p:nvCxnSpPr>
          <p:spPr bwMode="auto">
            <a:xfrm>
              <a:off x="1609658" y="3597257"/>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59" name="Straight Connector 58"/>
            <p:cNvCxnSpPr/>
            <p:nvPr/>
          </p:nvCxnSpPr>
          <p:spPr bwMode="auto">
            <a:xfrm>
              <a:off x="1609658" y="3852848"/>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0" name="Straight Connector 59"/>
            <p:cNvCxnSpPr/>
            <p:nvPr/>
          </p:nvCxnSpPr>
          <p:spPr bwMode="auto">
            <a:xfrm>
              <a:off x="1609658" y="4071926"/>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1" name="Straight Connector 60"/>
            <p:cNvCxnSpPr/>
            <p:nvPr/>
          </p:nvCxnSpPr>
          <p:spPr bwMode="auto">
            <a:xfrm>
              <a:off x="1609658" y="4291004"/>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62" name="Straight Connector 61"/>
            <p:cNvCxnSpPr/>
            <p:nvPr/>
          </p:nvCxnSpPr>
          <p:spPr bwMode="auto">
            <a:xfrm>
              <a:off x="1609658" y="4510082"/>
              <a:ext cx="1474726" cy="1588"/>
            </a:xfrm>
            <a:prstGeom prst="line">
              <a:avLst/>
            </a:prstGeom>
            <a:blipFill dpi="0" rotWithShape="0">
              <a:blip r:embed="rId2"/>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aphicFrame>
        <p:nvGraphicFramePr>
          <p:cNvPr id="30" name="Chart 29"/>
          <p:cNvGraphicFramePr/>
          <p:nvPr/>
        </p:nvGraphicFramePr>
        <p:xfrm>
          <a:off x="2558996" y="4000488"/>
          <a:ext cx="7448652" cy="496576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63"/>
          <p:cNvSpPr>
            <a:spLocks noGrp="1"/>
          </p:cNvSpPr>
          <p:nvPr>
            <p:ph idx="1"/>
          </p:nvPr>
        </p:nvSpPr>
        <p:spPr>
          <a:xfrm>
            <a:off x="477754" y="2722534"/>
            <a:ext cx="12120645" cy="6499314"/>
          </a:xfrm>
        </p:spPr>
        <p:txBody>
          <a:bodyPr/>
          <a:lstStyle/>
          <a:p>
            <a:pPr>
              <a:buNone/>
              <a:defRPr/>
            </a:pPr>
            <a:r>
              <a:rPr lang="en-US" sz="4200" dirty="0" smtClean="0"/>
              <a:t> E-Step: Compute matching posteriors</a:t>
            </a:r>
          </a:p>
          <a:p>
            <a:pPr>
              <a:buFont typeface="Wingdings" pitchFamily="2" charset="2"/>
              <a:buNone/>
              <a:defRPr/>
            </a:pPr>
            <a:endParaRPr lang="en-US" sz="4200" dirty="0" smtClean="0"/>
          </a:p>
          <a:p>
            <a:pPr>
              <a:buFont typeface="Wingdings" pitchFamily="2" charset="2"/>
              <a:buNone/>
              <a:defRPr/>
            </a:pPr>
            <a:endParaRPr lang="en-US" sz="4200" dirty="0" smtClean="0"/>
          </a:p>
          <a:p>
            <a:pPr>
              <a:buFont typeface="Wingdings" pitchFamily="2" charset="2"/>
              <a:buNone/>
              <a:defRPr/>
            </a:pPr>
            <a:r>
              <a:rPr lang="en-US" sz="4200" dirty="0" smtClean="0"/>
              <a:t> </a:t>
            </a:r>
          </a:p>
          <a:p>
            <a:pPr>
              <a:buFont typeface="Wingdings" pitchFamily="2" charset="2"/>
              <a:buNone/>
              <a:defRPr/>
            </a:pPr>
            <a:r>
              <a:rPr lang="en-US" sz="4200" dirty="0" smtClean="0"/>
              <a:t> M-Step: Estimate</a:t>
            </a:r>
          </a:p>
          <a:p>
            <a:pPr>
              <a:buFont typeface="Wingdings" pitchFamily="2" charset="2"/>
              <a:buNone/>
              <a:defRPr/>
            </a:pPr>
            <a:endParaRPr lang="en-US" sz="4200" dirty="0" smtClean="0"/>
          </a:p>
          <a:p>
            <a:pPr>
              <a:buFont typeface="Wingdings" pitchFamily="2" charset="2"/>
              <a:buNone/>
              <a:defRPr/>
            </a:pPr>
            <a:endParaRPr lang="en-US" sz="4200" dirty="0" smtClean="0"/>
          </a:p>
          <a:p>
            <a:pPr>
              <a:buFont typeface="Wingdings" pitchFamily="2" charset="2"/>
              <a:buNone/>
              <a:defRPr/>
            </a:pPr>
            <a:r>
              <a:rPr lang="en-US" sz="4200" dirty="0" smtClean="0"/>
              <a:t> </a:t>
            </a:r>
          </a:p>
          <a:p>
            <a:pPr>
              <a:buFont typeface="Wingdings" pitchFamily="2" charset="2"/>
              <a:buNone/>
              <a:defRPr/>
            </a:pPr>
            <a:endParaRPr lang="en-US" sz="4200" dirty="0" smtClean="0"/>
          </a:p>
          <a:p>
            <a:pPr>
              <a:buFont typeface="Wingdings" pitchFamily="2" charset="2"/>
              <a:buNone/>
              <a:defRPr/>
            </a:pPr>
            <a:endParaRPr lang="en-US" sz="4200" dirty="0" smtClean="0"/>
          </a:p>
        </p:txBody>
      </p:sp>
      <p:sp>
        <p:nvSpPr>
          <p:cNvPr id="70659" name="Rectangle 6"/>
          <p:cNvSpPr>
            <a:spLocks noGrp="1" noChangeArrowheads="1"/>
          </p:cNvSpPr>
          <p:nvPr>
            <p:ph type="title"/>
          </p:nvPr>
        </p:nvSpPr>
        <p:spPr>
          <a:xfrm>
            <a:off x="1930400" y="452438"/>
            <a:ext cx="10210800" cy="1300162"/>
          </a:xfrm>
        </p:spPr>
        <p:txBody>
          <a:bodyPr rIns="166396"/>
          <a:lstStyle/>
          <a:p>
            <a:pPr marL="55563" indent="-55563" eaLnBrk="1" hangingPunct="1"/>
            <a:r>
              <a:rPr lang="en-US" dirty="0" smtClean="0"/>
              <a:t>Inference: EM?</a:t>
            </a:r>
          </a:p>
        </p:txBody>
      </p:sp>
      <p:pic>
        <p:nvPicPr>
          <p:cNvPr id="20" name="Picture 19" descr="TP_tmp.png"/>
          <p:cNvPicPr>
            <a:picLocks noChangeAspect="1"/>
          </p:cNvPicPr>
          <p:nvPr>
            <p:custDataLst>
              <p:tags r:id="rId1"/>
            </p:custDataLst>
          </p:nvPr>
        </p:nvPicPr>
        <p:blipFill>
          <a:blip r:embed="rId4"/>
          <a:srcRect/>
          <a:stretch>
            <a:fillRect/>
          </a:stretch>
        </p:blipFill>
        <p:spPr bwMode="auto">
          <a:xfrm>
            <a:off x="5045471" y="6958041"/>
            <a:ext cx="2913857" cy="561622"/>
          </a:xfrm>
          <a:prstGeom prst="rect">
            <a:avLst/>
          </a:prstGeom>
          <a:noFill/>
          <a:ln w="9525">
            <a:noFill/>
            <a:miter lim="800000"/>
            <a:headEnd/>
            <a:tailEnd/>
          </a:ln>
        </p:spPr>
      </p:pic>
      <p:pic>
        <p:nvPicPr>
          <p:cNvPr id="22" name="Picture 21" descr="TP_tmp.emf"/>
          <p:cNvPicPr>
            <a:picLocks noChangeAspect="1"/>
          </p:cNvPicPr>
          <p:nvPr>
            <p:custDataLst>
              <p:tags r:id="rId2"/>
            </p:custDataLst>
          </p:nvPr>
        </p:nvPicPr>
        <p:blipFill>
          <a:blip r:embed="rId5"/>
          <a:stretch>
            <a:fillRect/>
          </a:stretch>
        </p:blipFill>
        <p:spPr>
          <a:xfrm>
            <a:off x="5085568" y="3973494"/>
            <a:ext cx="2804326" cy="86679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6"/>
          <p:cNvSpPr>
            <a:spLocks noGrp="1" noChangeArrowheads="1"/>
          </p:cNvSpPr>
          <p:nvPr>
            <p:ph type="title"/>
          </p:nvPr>
        </p:nvSpPr>
        <p:spPr>
          <a:xfrm>
            <a:off x="1930400" y="452438"/>
            <a:ext cx="10210800" cy="1300162"/>
          </a:xfrm>
        </p:spPr>
        <p:txBody>
          <a:bodyPr rIns="166396"/>
          <a:lstStyle/>
          <a:p>
            <a:pPr marL="55563" indent="-55563" eaLnBrk="1" hangingPunct="1"/>
            <a:r>
              <a:rPr lang="en-US" dirty="0" smtClean="0"/>
              <a:t>Data Representation</a:t>
            </a:r>
          </a:p>
        </p:txBody>
      </p:sp>
      <p:sp>
        <p:nvSpPr>
          <p:cNvPr id="15" name="Oval 14"/>
          <p:cNvSpPr/>
          <p:nvPr/>
        </p:nvSpPr>
        <p:spPr bwMode="auto">
          <a:xfrm>
            <a:off x="611135" y="3306741"/>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state</a:t>
            </a:r>
          </a:p>
        </p:txBody>
      </p:sp>
      <p:grpSp>
        <p:nvGrpSpPr>
          <p:cNvPr id="2" name="Group 15"/>
          <p:cNvGrpSpPr/>
          <p:nvPr/>
        </p:nvGrpSpPr>
        <p:grpSpPr>
          <a:xfrm>
            <a:off x="3073400" y="2748278"/>
            <a:ext cx="3429000" cy="1830388"/>
            <a:chOff x="101600" y="2362200"/>
            <a:chExt cx="3429000" cy="1830388"/>
          </a:xfrm>
        </p:grpSpPr>
        <p:sp>
          <p:nvSpPr>
            <p:cNvPr id="17" name="TextBox 16"/>
            <p:cNvSpPr txBox="1"/>
            <p:nvPr/>
          </p:nvSpPr>
          <p:spPr>
            <a:xfrm>
              <a:off x="101600" y="2362200"/>
              <a:ext cx="3429000" cy="492443"/>
            </a:xfrm>
            <a:prstGeom prst="rect">
              <a:avLst/>
            </a:prstGeom>
            <a:noFill/>
          </p:spPr>
          <p:txBody>
            <a:bodyPr wrap="square" rtlCol="0">
              <a:spAutoFit/>
            </a:bodyPr>
            <a:lstStyle/>
            <a:p>
              <a:r>
                <a:rPr lang="en-US" sz="2600" u="sng" dirty="0" smtClean="0"/>
                <a:t>Orthographic Features</a:t>
              </a:r>
              <a:endParaRPr lang="en-US" sz="2600" u="sng" dirty="0"/>
            </a:p>
          </p:txBody>
        </p:sp>
        <p:sp>
          <p:nvSpPr>
            <p:cNvPr id="18" name="Rectangle 17"/>
            <p:cNvSpPr/>
            <p:nvPr/>
          </p:nvSpPr>
          <p:spPr bwMode="auto">
            <a:xfrm>
              <a:off x="1854200" y="28194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19" name="Rectangle 18"/>
            <p:cNvSpPr/>
            <p:nvPr/>
          </p:nvSpPr>
          <p:spPr bwMode="auto">
            <a:xfrm>
              <a:off x="1854200" y="32766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1.0</a:t>
              </a:r>
            </a:p>
          </p:txBody>
        </p:sp>
        <p:sp>
          <p:nvSpPr>
            <p:cNvPr id="20" name="Rectangle 19"/>
            <p:cNvSpPr/>
            <p:nvPr/>
          </p:nvSpPr>
          <p:spPr bwMode="auto">
            <a:xfrm>
              <a:off x="1854200" y="3733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21" name="Straight Connector 20"/>
            <p:cNvCxnSpPr/>
            <p:nvPr/>
          </p:nvCxnSpPr>
          <p:spPr bwMode="auto">
            <a:xfrm rot="10800000">
              <a:off x="482600" y="32766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22" name="Straight Connector 21"/>
            <p:cNvCxnSpPr/>
            <p:nvPr/>
          </p:nvCxnSpPr>
          <p:spPr bwMode="auto">
            <a:xfrm rot="10800000">
              <a:off x="482600" y="3732211"/>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23" name="Straight Connector 22"/>
            <p:cNvCxnSpPr/>
            <p:nvPr/>
          </p:nvCxnSpPr>
          <p:spPr bwMode="auto">
            <a:xfrm rot="10800000">
              <a:off x="482600" y="41910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sp>
          <p:nvSpPr>
            <p:cNvPr id="24" name="TextBox 23"/>
            <p:cNvSpPr txBox="1"/>
            <p:nvPr/>
          </p:nvSpPr>
          <p:spPr>
            <a:xfrm>
              <a:off x="558800" y="2743200"/>
              <a:ext cx="1219200" cy="492443"/>
            </a:xfrm>
            <a:prstGeom prst="rect">
              <a:avLst/>
            </a:prstGeom>
            <a:noFill/>
          </p:spPr>
          <p:txBody>
            <a:bodyPr wrap="square" rtlCol="0">
              <a:spAutoFit/>
            </a:bodyPr>
            <a:lstStyle/>
            <a:p>
              <a:r>
                <a:rPr lang="en-US" sz="2600" dirty="0" smtClean="0"/>
                <a:t>#</a:t>
              </a:r>
              <a:r>
                <a:rPr lang="en-US" sz="2600" dirty="0" err="1" smtClean="0"/>
                <a:t>st</a:t>
              </a:r>
              <a:endParaRPr lang="en-US" sz="2600" dirty="0"/>
            </a:p>
          </p:txBody>
        </p:sp>
        <p:sp>
          <p:nvSpPr>
            <p:cNvPr id="34" name="TextBox 33"/>
            <p:cNvSpPr txBox="1"/>
            <p:nvPr/>
          </p:nvSpPr>
          <p:spPr>
            <a:xfrm>
              <a:off x="558800" y="3241357"/>
              <a:ext cx="1219200" cy="492443"/>
            </a:xfrm>
            <a:prstGeom prst="rect">
              <a:avLst/>
            </a:prstGeom>
            <a:noFill/>
          </p:spPr>
          <p:txBody>
            <a:bodyPr wrap="square" rtlCol="0">
              <a:spAutoFit/>
            </a:bodyPr>
            <a:lstStyle/>
            <a:p>
              <a:r>
                <a:rPr lang="en-US" sz="2600" dirty="0" smtClean="0"/>
                <a:t>tat</a:t>
              </a:r>
              <a:endParaRPr lang="en-US" sz="2600" dirty="0"/>
            </a:p>
          </p:txBody>
        </p:sp>
        <p:sp>
          <p:nvSpPr>
            <p:cNvPr id="35" name="TextBox 34"/>
            <p:cNvSpPr txBox="1"/>
            <p:nvPr/>
          </p:nvSpPr>
          <p:spPr>
            <a:xfrm>
              <a:off x="558800" y="3698557"/>
              <a:ext cx="1219200" cy="492443"/>
            </a:xfrm>
            <a:prstGeom prst="rect">
              <a:avLst/>
            </a:prstGeom>
            <a:noFill/>
          </p:spPr>
          <p:txBody>
            <a:bodyPr wrap="square" rtlCol="0">
              <a:spAutoFit/>
            </a:bodyPr>
            <a:lstStyle/>
            <a:p>
              <a:r>
                <a:rPr lang="en-US" sz="2600" dirty="0" err="1" smtClean="0"/>
                <a:t>te</a:t>
              </a:r>
              <a:r>
                <a:rPr lang="en-US" sz="2600" dirty="0" smtClean="0"/>
                <a:t>#</a:t>
              </a:r>
              <a:endParaRPr lang="en-US" sz="2600" dirty="0"/>
            </a:p>
          </p:txBody>
        </p:sp>
      </p:grpSp>
      <p:grpSp>
        <p:nvGrpSpPr>
          <p:cNvPr id="3" name="Group 35"/>
          <p:cNvGrpSpPr/>
          <p:nvPr/>
        </p:nvGrpSpPr>
        <p:grpSpPr>
          <a:xfrm>
            <a:off x="3454400" y="4694235"/>
            <a:ext cx="2362200" cy="1941831"/>
            <a:chOff x="482600" y="4308157"/>
            <a:chExt cx="2362200" cy="1941831"/>
          </a:xfrm>
        </p:grpSpPr>
        <p:sp>
          <p:nvSpPr>
            <p:cNvPr id="37" name="Rectangle 36"/>
            <p:cNvSpPr/>
            <p:nvPr/>
          </p:nvSpPr>
          <p:spPr bwMode="auto">
            <a:xfrm>
              <a:off x="1854200" y="53340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5</a:t>
              </a:r>
              <a:r>
                <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.0</a:t>
              </a:r>
            </a:p>
          </p:txBody>
        </p:sp>
        <p:sp>
          <p:nvSpPr>
            <p:cNvPr id="38" name="Rectangle 37"/>
            <p:cNvSpPr/>
            <p:nvPr/>
          </p:nvSpPr>
          <p:spPr bwMode="auto">
            <a:xfrm>
              <a:off x="1854200" y="4876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20.0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39" name="Rectangle 38"/>
            <p:cNvSpPr/>
            <p:nvPr/>
          </p:nvSpPr>
          <p:spPr bwMode="auto">
            <a:xfrm>
              <a:off x="1854200" y="57912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40" name="Straight Connector 39"/>
            <p:cNvCxnSpPr/>
            <p:nvPr/>
          </p:nvCxnSpPr>
          <p:spPr bwMode="auto">
            <a:xfrm rot="10800000">
              <a:off x="482600" y="53340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41" name="Straight Connector 40"/>
            <p:cNvCxnSpPr/>
            <p:nvPr/>
          </p:nvCxnSpPr>
          <p:spPr bwMode="auto">
            <a:xfrm rot="10800000">
              <a:off x="482600" y="57912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42" name="Straight Connector 41"/>
            <p:cNvCxnSpPr/>
            <p:nvPr/>
          </p:nvCxnSpPr>
          <p:spPr bwMode="auto">
            <a:xfrm rot="10800000">
              <a:off x="482600" y="62484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sp>
          <p:nvSpPr>
            <p:cNvPr id="43" name="TextBox 42"/>
            <p:cNvSpPr txBox="1"/>
            <p:nvPr/>
          </p:nvSpPr>
          <p:spPr>
            <a:xfrm>
              <a:off x="482600" y="4308157"/>
              <a:ext cx="2362200" cy="492443"/>
            </a:xfrm>
            <a:prstGeom prst="rect">
              <a:avLst/>
            </a:prstGeom>
            <a:noFill/>
          </p:spPr>
          <p:txBody>
            <a:bodyPr wrap="square" rtlCol="0">
              <a:spAutoFit/>
            </a:bodyPr>
            <a:lstStyle/>
            <a:p>
              <a:r>
                <a:rPr lang="en-US" sz="2600" u="sng" dirty="0" smtClean="0"/>
                <a:t>Context Features</a:t>
              </a:r>
              <a:endParaRPr lang="en-US" sz="2600" u="sng" dirty="0"/>
            </a:p>
          </p:txBody>
        </p:sp>
        <p:sp>
          <p:nvSpPr>
            <p:cNvPr id="44" name="TextBox 43"/>
            <p:cNvSpPr txBox="1"/>
            <p:nvPr/>
          </p:nvSpPr>
          <p:spPr>
            <a:xfrm>
              <a:off x="558800" y="4841557"/>
              <a:ext cx="1219200" cy="492443"/>
            </a:xfrm>
            <a:prstGeom prst="rect">
              <a:avLst/>
            </a:prstGeom>
            <a:noFill/>
          </p:spPr>
          <p:txBody>
            <a:bodyPr wrap="square" rtlCol="0">
              <a:spAutoFit/>
            </a:bodyPr>
            <a:lstStyle/>
            <a:p>
              <a:r>
                <a:rPr lang="en-US" sz="2600" dirty="0" smtClean="0"/>
                <a:t>world</a:t>
              </a:r>
              <a:endParaRPr lang="en-US" sz="2600" dirty="0"/>
            </a:p>
          </p:txBody>
        </p:sp>
        <p:sp>
          <p:nvSpPr>
            <p:cNvPr id="45" name="TextBox 44"/>
            <p:cNvSpPr txBox="1"/>
            <p:nvPr/>
          </p:nvSpPr>
          <p:spPr>
            <a:xfrm>
              <a:off x="558800" y="5257800"/>
              <a:ext cx="1219200" cy="492443"/>
            </a:xfrm>
            <a:prstGeom prst="rect">
              <a:avLst/>
            </a:prstGeom>
            <a:noFill/>
          </p:spPr>
          <p:txBody>
            <a:bodyPr wrap="square" rtlCol="0">
              <a:spAutoFit/>
            </a:bodyPr>
            <a:lstStyle/>
            <a:p>
              <a:r>
                <a:rPr lang="en-US" sz="2600" dirty="0" smtClean="0"/>
                <a:t>politics</a:t>
              </a:r>
              <a:endParaRPr lang="en-US" sz="2600" dirty="0"/>
            </a:p>
          </p:txBody>
        </p:sp>
        <p:sp>
          <p:nvSpPr>
            <p:cNvPr id="46" name="TextBox 45"/>
            <p:cNvSpPr txBox="1"/>
            <p:nvPr/>
          </p:nvSpPr>
          <p:spPr>
            <a:xfrm>
              <a:off x="558800" y="5715000"/>
              <a:ext cx="1219200" cy="492443"/>
            </a:xfrm>
            <a:prstGeom prst="rect">
              <a:avLst/>
            </a:prstGeom>
            <a:noFill/>
          </p:spPr>
          <p:txBody>
            <a:bodyPr wrap="square" rtlCol="0">
              <a:spAutoFit/>
            </a:bodyPr>
            <a:lstStyle/>
            <a:p>
              <a:r>
                <a:rPr lang="en-US" sz="2600" dirty="0" smtClean="0"/>
                <a:t>society</a:t>
              </a:r>
              <a:endParaRPr lang="en-US" sz="2600" dirty="0"/>
            </a:p>
          </p:txBody>
        </p:sp>
      </p:grpSp>
      <p:sp>
        <p:nvSpPr>
          <p:cNvPr id="119" name="Flowchart: Magnetic Disk 118"/>
          <p:cNvSpPr/>
          <p:nvPr/>
        </p:nvSpPr>
        <p:spPr bwMode="auto">
          <a:xfrm>
            <a:off x="657170" y="4840287"/>
            <a:ext cx="1828800" cy="2133600"/>
          </a:xfrm>
          <a:prstGeom prst="flowChartMagneticDisk">
            <a:avLst/>
          </a:prstGeom>
          <a:solidFill>
            <a:schemeClr val="accent1">
              <a:lumMod val="40000"/>
              <a:lumOff val="60000"/>
            </a:schemeClr>
          </a:solidFill>
          <a:ln w="25400" cap="flat" cmpd="sng" algn="ctr">
            <a:solidFill>
              <a:srgbClr val="000000"/>
            </a:solidFill>
            <a:prstDash val="solid"/>
            <a:round/>
            <a:headEnd type="none" w="med" len="med"/>
            <a:tailEnd type="none" w="med" len="med"/>
          </a:ln>
          <a:effectLst/>
        </p:spPr>
        <p:txBody>
          <a:bodyPr/>
          <a:lstStyle/>
          <a:p>
            <a:pPr>
              <a:defRPr/>
            </a:pPr>
            <a:r>
              <a:rPr lang="en-US" dirty="0" smtClean="0"/>
              <a:t>Source</a:t>
            </a:r>
          </a:p>
          <a:p>
            <a:pPr>
              <a:defRPr/>
            </a:pPr>
            <a:r>
              <a:rPr lang="en-US" dirty="0" smtClean="0"/>
              <a:t>Text</a:t>
            </a:r>
            <a:endParaRPr lang="en-US" dirty="0"/>
          </a:p>
        </p:txBody>
      </p:sp>
      <p:sp>
        <p:nvSpPr>
          <p:cNvPr id="120" name="Oval 119"/>
          <p:cNvSpPr/>
          <p:nvPr/>
        </p:nvSpPr>
        <p:spPr bwMode="auto">
          <a:xfrm>
            <a:off x="6831017" y="3270228"/>
            <a:ext cx="2209800" cy="12192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rgbClr val="000000"/>
                </a:solidFill>
                <a:effectLst/>
                <a:latin typeface="Arial Narrow" pitchFamily="34" charset="0"/>
                <a:ea typeface="ヒラギノ角ゴ Pro W3" pitchFamily="-80" charset="-128"/>
                <a:sym typeface="Arial Narrow" pitchFamily="34" charset="0"/>
              </a:rPr>
              <a:t>estado</a:t>
            </a: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grpSp>
        <p:nvGrpSpPr>
          <p:cNvPr id="4" name="Group 120"/>
          <p:cNvGrpSpPr/>
          <p:nvPr/>
        </p:nvGrpSpPr>
        <p:grpSpPr>
          <a:xfrm>
            <a:off x="9499688" y="2778149"/>
            <a:ext cx="3429000" cy="1830388"/>
            <a:chOff x="101600" y="2362200"/>
            <a:chExt cx="3429000" cy="1830388"/>
          </a:xfrm>
        </p:grpSpPr>
        <p:sp>
          <p:nvSpPr>
            <p:cNvPr id="122" name="TextBox 121"/>
            <p:cNvSpPr txBox="1"/>
            <p:nvPr/>
          </p:nvSpPr>
          <p:spPr>
            <a:xfrm>
              <a:off x="101600" y="2362200"/>
              <a:ext cx="3429000" cy="492443"/>
            </a:xfrm>
            <a:prstGeom prst="rect">
              <a:avLst/>
            </a:prstGeom>
            <a:noFill/>
          </p:spPr>
          <p:txBody>
            <a:bodyPr wrap="square" rtlCol="0">
              <a:spAutoFit/>
            </a:bodyPr>
            <a:lstStyle/>
            <a:p>
              <a:r>
                <a:rPr lang="en-US" sz="2600" u="sng" dirty="0" smtClean="0"/>
                <a:t>Orthographic Features</a:t>
              </a:r>
              <a:endParaRPr lang="en-US" sz="2600" u="sng" dirty="0"/>
            </a:p>
          </p:txBody>
        </p:sp>
        <p:sp>
          <p:nvSpPr>
            <p:cNvPr id="123" name="Rectangle 122"/>
            <p:cNvSpPr/>
            <p:nvPr/>
          </p:nvSpPr>
          <p:spPr bwMode="auto">
            <a:xfrm>
              <a:off x="1854200" y="28194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124" name="Rectangle 123"/>
            <p:cNvSpPr/>
            <p:nvPr/>
          </p:nvSpPr>
          <p:spPr bwMode="auto">
            <a:xfrm>
              <a:off x="1854200" y="32766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1.0</a:t>
              </a:r>
            </a:p>
          </p:txBody>
        </p:sp>
        <p:sp>
          <p:nvSpPr>
            <p:cNvPr id="125" name="Rectangle 124"/>
            <p:cNvSpPr/>
            <p:nvPr/>
          </p:nvSpPr>
          <p:spPr bwMode="auto">
            <a:xfrm>
              <a:off x="1854200" y="3733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26" name="Straight Connector 125"/>
            <p:cNvCxnSpPr/>
            <p:nvPr/>
          </p:nvCxnSpPr>
          <p:spPr bwMode="auto">
            <a:xfrm rot="10800000">
              <a:off x="482600" y="32766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127" name="Straight Connector 126"/>
            <p:cNvCxnSpPr/>
            <p:nvPr/>
          </p:nvCxnSpPr>
          <p:spPr bwMode="auto">
            <a:xfrm rot="10800000">
              <a:off x="482600" y="3732211"/>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128" name="Straight Connector 127"/>
            <p:cNvCxnSpPr/>
            <p:nvPr/>
          </p:nvCxnSpPr>
          <p:spPr bwMode="auto">
            <a:xfrm rot="10800000">
              <a:off x="482600" y="41910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sp>
          <p:nvSpPr>
            <p:cNvPr id="129" name="TextBox 128"/>
            <p:cNvSpPr txBox="1"/>
            <p:nvPr/>
          </p:nvSpPr>
          <p:spPr>
            <a:xfrm>
              <a:off x="558800" y="2743200"/>
              <a:ext cx="1219200" cy="492443"/>
            </a:xfrm>
            <a:prstGeom prst="rect">
              <a:avLst/>
            </a:prstGeom>
            <a:noFill/>
          </p:spPr>
          <p:txBody>
            <a:bodyPr wrap="square" rtlCol="0">
              <a:spAutoFit/>
            </a:bodyPr>
            <a:lstStyle/>
            <a:p>
              <a:r>
                <a:rPr lang="en-US" sz="2600" dirty="0" smtClean="0"/>
                <a:t>#</a:t>
              </a:r>
              <a:r>
                <a:rPr lang="en-US" sz="2600" dirty="0" err="1" smtClean="0"/>
                <a:t>es</a:t>
              </a:r>
              <a:endParaRPr lang="en-US" sz="2600" dirty="0"/>
            </a:p>
          </p:txBody>
        </p:sp>
        <p:sp>
          <p:nvSpPr>
            <p:cNvPr id="130" name="TextBox 129"/>
            <p:cNvSpPr txBox="1"/>
            <p:nvPr/>
          </p:nvSpPr>
          <p:spPr>
            <a:xfrm>
              <a:off x="558800" y="3241357"/>
              <a:ext cx="1219200" cy="492443"/>
            </a:xfrm>
            <a:prstGeom prst="rect">
              <a:avLst/>
            </a:prstGeom>
            <a:noFill/>
          </p:spPr>
          <p:txBody>
            <a:bodyPr wrap="square" rtlCol="0">
              <a:spAutoFit/>
            </a:bodyPr>
            <a:lstStyle/>
            <a:p>
              <a:r>
                <a:rPr lang="en-US" sz="2600" dirty="0" err="1" smtClean="0"/>
                <a:t>sta</a:t>
              </a:r>
              <a:endParaRPr lang="en-US" sz="2600" dirty="0"/>
            </a:p>
          </p:txBody>
        </p:sp>
        <p:sp>
          <p:nvSpPr>
            <p:cNvPr id="131" name="TextBox 130"/>
            <p:cNvSpPr txBox="1"/>
            <p:nvPr/>
          </p:nvSpPr>
          <p:spPr>
            <a:xfrm>
              <a:off x="558800" y="3698557"/>
              <a:ext cx="1219200" cy="492443"/>
            </a:xfrm>
            <a:prstGeom prst="rect">
              <a:avLst/>
            </a:prstGeom>
            <a:noFill/>
          </p:spPr>
          <p:txBody>
            <a:bodyPr wrap="square" rtlCol="0">
              <a:spAutoFit/>
            </a:bodyPr>
            <a:lstStyle/>
            <a:p>
              <a:r>
                <a:rPr lang="en-US" sz="2600" dirty="0" smtClean="0"/>
                <a:t>do#</a:t>
              </a:r>
              <a:endParaRPr lang="en-US" sz="2600" dirty="0"/>
            </a:p>
          </p:txBody>
        </p:sp>
      </p:grpSp>
      <p:grpSp>
        <p:nvGrpSpPr>
          <p:cNvPr id="5" name="Group 131"/>
          <p:cNvGrpSpPr/>
          <p:nvPr/>
        </p:nvGrpSpPr>
        <p:grpSpPr>
          <a:xfrm>
            <a:off x="9880688" y="4724106"/>
            <a:ext cx="2362200" cy="1941831"/>
            <a:chOff x="482600" y="4308157"/>
            <a:chExt cx="2362200" cy="1941831"/>
          </a:xfrm>
        </p:grpSpPr>
        <p:sp>
          <p:nvSpPr>
            <p:cNvPr id="133" name="Rectangle 132"/>
            <p:cNvSpPr/>
            <p:nvPr/>
          </p:nvSpPr>
          <p:spPr bwMode="auto">
            <a:xfrm>
              <a:off x="1854200" y="53340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10</a:t>
              </a:r>
              <a:r>
                <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.0</a:t>
              </a:r>
            </a:p>
          </p:txBody>
        </p:sp>
        <p:sp>
          <p:nvSpPr>
            <p:cNvPr id="134" name="Rectangle 133"/>
            <p:cNvSpPr/>
            <p:nvPr/>
          </p:nvSpPr>
          <p:spPr bwMode="auto">
            <a:xfrm>
              <a:off x="1854200" y="4876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17.0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135" name="Rectangle 134"/>
            <p:cNvSpPr/>
            <p:nvPr/>
          </p:nvSpPr>
          <p:spPr bwMode="auto">
            <a:xfrm>
              <a:off x="1854200" y="57912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6.0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36" name="Straight Connector 135"/>
            <p:cNvCxnSpPr/>
            <p:nvPr/>
          </p:nvCxnSpPr>
          <p:spPr bwMode="auto">
            <a:xfrm rot="10800000">
              <a:off x="482600" y="53340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137" name="Straight Connector 136"/>
            <p:cNvCxnSpPr/>
            <p:nvPr/>
          </p:nvCxnSpPr>
          <p:spPr bwMode="auto">
            <a:xfrm rot="10800000">
              <a:off x="482600" y="57912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138" name="Straight Connector 137"/>
            <p:cNvCxnSpPr/>
            <p:nvPr/>
          </p:nvCxnSpPr>
          <p:spPr bwMode="auto">
            <a:xfrm rot="10800000">
              <a:off x="482600" y="62484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sp>
          <p:nvSpPr>
            <p:cNvPr id="139" name="TextBox 138"/>
            <p:cNvSpPr txBox="1"/>
            <p:nvPr/>
          </p:nvSpPr>
          <p:spPr>
            <a:xfrm>
              <a:off x="482600" y="4308157"/>
              <a:ext cx="2362200" cy="492443"/>
            </a:xfrm>
            <a:prstGeom prst="rect">
              <a:avLst/>
            </a:prstGeom>
            <a:noFill/>
          </p:spPr>
          <p:txBody>
            <a:bodyPr wrap="square" rtlCol="0">
              <a:spAutoFit/>
            </a:bodyPr>
            <a:lstStyle/>
            <a:p>
              <a:r>
                <a:rPr lang="en-US" sz="2600" u="sng" dirty="0" smtClean="0"/>
                <a:t>Context Features</a:t>
              </a:r>
              <a:endParaRPr lang="en-US" sz="2600" u="sng" dirty="0"/>
            </a:p>
          </p:txBody>
        </p:sp>
        <p:sp>
          <p:nvSpPr>
            <p:cNvPr id="140" name="TextBox 139"/>
            <p:cNvSpPr txBox="1"/>
            <p:nvPr/>
          </p:nvSpPr>
          <p:spPr>
            <a:xfrm>
              <a:off x="558800" y="4841557"/>
              <a:ext cx="1219200" cy="492443"/>
            </a:xfrm>
            <a:prstGeom prst="rect">
              <a:avLst/>
            </a:prstGeom>
            <a:noFill/>
          </p:spPr>
          <p:txBody>
            <a:bodyPr wrap="square" rtlCol="0">
              <a:spAutoFit/>
            </a:bodyPr>
            <a:lstStyle/>
            <a:p>
              <a:r>
                <a:rPr lang="en-US" sz="2600" dirty="0" err="1" smtClean="0"/>
                <a:t>mundo</a:t>
              </a:r>
              <a:endParaRPr lang="en-US" sz="2600" dirty="0"/>
            </a:p>
          </p:txBody>
        </p:sp>
        <p:sp>
          <p:nvSpPr>
            <p:cNvPr id="141" name="TextBox 140"/>
            <p:cNvSpPr txBox="1"/>
            <p:nvPr/>
          </p:nvSpPr>
          <p:spPr>
            <a:xfrm>
              <a:off x="558800" y="5257800"/>
              <a:ext cx="1219200" cy="492443"/>
            </a:xfrm>
            <a:prstGeom prst="rect">
              <a:avLst/>
            </a:prstGeom>
            <a:noFill/>
          </p:spPr>
          <p:txBody>
            <a:bodyPr wrap="square" rtlCol="0">
              <a:spAutoFit/>
            </a:bodyPr>
            <a:lstStyle/>
            <a:p>
              <a:r>
                <a:rPr lang="en-US" sz="2600" dirty="0" err="1" smtClean="0"/>
                <a:t>politica</a:t>
              </a:r>
              <a:endParaRPr lang="en-US" sz="2600" dirty="0"/>
            </a:p>
          </p:txBody>
        </p:sp>
        <p:sp>
          <p:nvSpPr>
            <p:cNvPr id="142" name="TextBox 141"/>
            <p:cNvSpPr txBox="1"/>
            <p:nvPr/>
          </p:nvSpPr>
          <p:spPr>
            <a:xfrm>
              <a:off x="558800" y="5715000"/>
              <a:ext cx="1219200" cy="461665"/>
            </a:xfrm>
            <a:prstGeom prst="rect">
              <a:avLst/>
            </a:prstGeom>
            <a:noFill/>
          </p:spPr>
          <p:txBody>
            <a:bodyPr wrap="square" rtlCol="0">
              <a:spAutoFit/>
            </a:bodyPr>
            <a:lstStyle/>
            <a:p>
              <a:r>
                <a:rPr lang="en-US" sz="2400" dirty="0" err="1" smtClean="0"/>
                <a:t>sociedad</a:t>
              </a:r>
              <a:endParaRPr lang="en-US" sz="2400" dirty="0"/>
            </a:p>
          </p:txBody>
        </p:sp>
      </p:grpSp>
      <p:sp>
        <p:nvSpPr>
          <p:cNvPr id="143" name="Flowchart: Magnetic Disk 8"/>
          <p:cNvSpPr>
            <a:spLocks noChangeArrowheads="1"/>
          </p:cNvSpPr>
          <p:nvPr/>
        </p:nvSpPr>
        <p:spPr bwMode="auto">
          <a:xfrm>
            <a:off x="7050095" y="4840287"/>
            <a:ext cx="1828800" cy="2133600"/>
          </a:xfrm>
          <a:prstGeom prst="flowChartMagneticDisk">
            <a:avLst/>
          </a:prstGeom>
          <a:solidFill>
            <a:srgbClr val="FF9999"/>
          </a:solidFill>
          <a:ln w="25400" algn="ctr">
            <a:solidFill>
              <a:srgbClr val="000000"/>
            </a:solidFill>
            <a:round/>
            <a:headEnd/>
            <a:tailEnd/>
          </a:ln>
        </p:spPr>
        <p:txBody>
          <a:bodyPr/>
          <a:lstStyle/>
          <a:p>
            <a:r>
              <a:rPr lang="en-US" dirty="0" smtClean="0"/>
              <a:t>Target</a:t>
            </a:r>
            <a:endParaRPr lang="en-US" dirty="0"/>
          </a:p>
          <a:p>
            <a:r>
              <a:rPr lang="en-US" dirty="0"/>
              <a:t>Text</a:t>
            </a:r>
          </a:p>
        </p:txBody>
      </p:sp>
      <p:sp>
        <p:nvSpPr>
          <p:cNvPr id="67" name="Rectangle 66"/>
          <p:cNvSpPr/>
          <p:nvPr/>
        </p:nvSpPr>
        <p:spPr bwMode="auto">
          <a:xfrm>
            <a:off x="3179717" y="4402131"/>
            <a:ext cx="6645366" cy="912825"/>
          </a:xfrm>
          <a:prstGeom prst="rect">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200" b="0" i="0" u="none" strike="noStrike" cap="none" normalizeH="0" baseline="0" dirty="0" smtClean="0">
                <a:ln>
                  <a:noFill/>
                </a:ln>
                <a:solidFill>
                  <a:schemeClr val="bg1"/>
                </a:solidFill>
                <a:effectLst/>
                <a:latin typeface="Arial Narrow" pitchFamily="34" charset="0"/>
                <a:ea typeface="ヒラギノ角ゴ Pro W3" pitchFamily="-80" charset="-128"/>
                <a:sym typeface="Arial Narrow" pitchFamily="34" charset="0"/>
              </a:rPr>
              <a:t>What</a:t>
            </a:r>
            <a:r>
              <a:rPr kumimoji="0" lang="en-US" sz="4200" b="0" i="0" u="none" strike="noStrike" cap="none" normalizeH="0" dirty="0" smtClean="0">
                <a:ln>
                  <a:noFill/>
                </a:ln>
                <a:solidFill>
                  <a:schemeClr val="bg1"/>
                </a:solidFill>
                <a:effectLst/>
                <a:latin typeface="Arial Narrow" pitchFamily="34" charset="0"/>
                <a:ea typeface="ヒラギノ角ゴ Pro W3" pitchFamily="-80" charset="-128"/>
                <a:sym typeface="Arial Narrow" pitchFamily="34" charset="0"/>
              </a:rPr>
              <a:t> are we generating?</a:t>
            </a:r>
            <a:endParaRPr kumimoji="0" lang="en-US" sz="4200" b="0" i="0" u="none" strike="noStrike" cap="none" normalizeH="0" baseline="0" dirty="0" smtClean="0">
              <a:ln>
                <a:noFill/>
              </a:ln>
              <a:solidFill>
                <a:schemeClr val="bg1"/>
              </a:solidFill>
              <a:effectLst/>
              <a:latin typeface="Arial Narrow" pitchFamily="34" charset="0"/>
              <a:ea typeface="ヒラギノ角ゴ Pro W3" pitchFamily="-80" charset="-128"/>
              <a:sym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9" grpId="0" animBg="1"/>
      <p:bldP spid="120" grpId="0" animBg="1"/>
      <p:bldP spid="143" grpId="0" animBg="1"/>
      <p:bldP spid="6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Variation</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6"/>
          <p:cNvSpPr>
            <a:spLocks noGrp="1" noChangeArrowheads="1"/>
          </p:cNvSpPr>
          <p:nvPr>
            <p:ph type="title"/>
          </p:nvPr>
        </p:nvSpPr>
        <p:spPr>
          <a:xfrm>
            <a:off x="1930400" y="452438"/>
            <a:ext cx="10210800" cy="1300162"/>
          </a:xfrm>
        </p:spPr>
        <p:txBody>
          <a:bodyPr rIns="166396"/>
          <a:lstStyle/>
          <a:p>
            <a:pPr marL="55563" indent="-55563" eaLnBrk="1" hangingPunct="1"/>
            <a:r>
              <a:rPr lang="en-US" dirty="0" smtClean="0"/>
              <a:t>Generative Model</a:t>
            </a:r>
          </a:p>
        </p:txBody>
      </p:sp>
      <p:grpSp>
        <p:nvGrpSpPr>
          <p:cNvPr id="2" name="Group 91"/>
          <p:cNvGrpSpPr/>
          <p:nvPr/>
        </p:nvGrpSpPr>
        <p:grpSpPr>
          <a:xfrm>
            <a:off x="2463800" y="6629400"/>
            <a:ext cx="7162800" cy="1295400"/>
            <a:chOff x="2463800" y="6629400"/>
            <a:chExt cx="7162800" cy="1295400"/>
          </a:xfrm>
        </p:grpSpPr>
        <p:sp>
          <p:nvSpPr>
            <p:cNvPr id="38" name="Rectangle 17"/>
            <p:cNvSpPr>
              <a:spLocks/>
            </p:cNvSpPr>
            <p:nvPr/>
          </p:nvSpPr>
          <p:spPr bwMode="auto">
            <a:xfrm>
              <a:off x="7874000" y="7127641"/>
              <a:ext cx="1524000" cy="660400"/>
            </a:xfrm>
            <a:prstGeom prst="rect">
              <a:avLst/>
            </a:prstGeom>
            <a:noFill/>
            <a:ln w="12700">
              <a:noFill/>
              <a:miter lim="800000"/>
              <a:headEnd/>
              <a:tailEnd/>
            </a:ln>
          </p:spPr>
          <p:txBody>
            <a:bodyPr lIns="0" tIns="0" rIns="52019" bIns="0"/>
            <a:lstStyle/>
            <a:p>
              <a:pPr marL="50800"/>
              <a:r>
                <a:rPr lang="en-US" sz="3600" dirty="0" err="1" smtClean="0">
                  <a:solidFill>
                    <a:schemeClr val="tx1"/>
                  </a:solidFill>
                  <a:latin typeface="+mn-lt"/>
                </a:rPr>
                <a:t>estado</a:t>
              </a:r>
              <a:endParaRPr lang="en-US" sz="3600" dirty="0">
                <a:solidFill>
                  <a:schemeClr val="tx1"/>
                </a:solidFill>
                <a:latin typeface="+mn-lt"/>
              </a:endParaRPr>
            </a:p>
          </p:txBody>
        </p:sp>
        <p:grpSp>
          <p:nvGrpSpPr>
            <p:cNvPr id="3" name="Group 90"/>
            <p:cNvGrpSpPr/>
            <p:nvPr/>
          </p:nvGrpSpPr>
          <p:grpSpPr>
            <a:xfrm>
              <a:off x="2463800" y="6629400"/>
              <a:ext cx="7162800" cy="1295400"/>
              <a:chOff x="2387600" y="6537559"/>
              <a:chExt cx="7162800" cy="1295400"/>
            </a:xfrm>
          </p:grpSpPr>
          <p:sp>
            <p:nvSpPr>
              <p:cNvPr id="32" name="Oval 31"/>
              <p:cNvSpPr/>
              <p:nvPr/>
            </p:nvSpPr>
            <p:spPr bwMode="auto">
              <a:xfrm>
                <a:off x="8864600" y="6567159"/>
                <a:ext cx="685800" cy="6096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grpSp>
            <p:nvGrpSpPr>
              <p:cNvPr id="4" name="Group 78"/>
              <p:cNvGrpSpPr/>
              <p:nvPr/>
            </p:nvGrpSpPr>
            <p:grpSpPr>
              <a:xfrm>
                <a:off x="2387600" y="6537559"/>
                <a:ext cx="6477000" cy="1295400"/>
                <a:chOff x="2387600" y="6553200"/>
                <a:chExt cx="6477000" cy="1295400"/>
              </a:xfrm>
            </p:grpSpPr>
            <p:sp>
              <p:nvSpPr>
                <p:cNvPr id="20" name="Oval 19"/>
                <p:cNvSpPr/>
                <p:nvPr/>
              </p:nvSpPr>
              <p:spPr bwMode="auto">
                <a:xfrm>
                  <a:off x="2997200" y="6553200"/>
                  <a:ext cx="685800" cy="6096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34" name="Straight Connector 33"/>
                <p:cNvCxnSpPr>
                  <a:stCxn id="20" idx="6"/>
                  <a:endCxn id="32" idx="2"/>
                </p:cNvCxnSpPr>
                <p:nvPr/>
              </p:nvCxnSpPr>
              <p:spPr bwMode="auto">
                <a:xfrm>
                  <a:off x="3683000" y="6858000"/>
                  <a:ext cx="5181600" cy="29600"/>
                </a:xfrm>
                <a:prstGeom prst="line">
                  <a:avLst/>
                </a:prstGeom>
                <a:blipFill dpi="0" rotWithShape="0">
                  <a:blip r:embed="rId14"/>
                  <a:srcRect/>
                  <a:tile tx="0" ty="0" sx="100000" sy="100000" flip="none" algn="tl"/>
                </a:blipFill>
                <a:ln w="25400" cap="flat" cmpd="sng" algn="ctr">
                  <a:solidFill>
                    <a:srgbClr val="000000"/>
                  </a:solidFill>
                  <a:prstDash val="sysDash"/>
                  <a:round/>
                  <a:headEnd type="none" w="med" len="med"/>
                  <a:tailEnd type="none" w="med" len="med"/>
                </a:ln>
                <a:effectLst/>
              </p:spPr>
            </p:cxnSp>
            <p:sp>
              <p:nvSpPr>
                <p:cNvPr id="37" name="Rectangle 17"/>
                <p:cNvSpPr>
                  <a:spLocks/>
                </p:cNvSpPr>
                <p:nvPr/>
              </p:nvSpPr>
              <p:spPr bwMode="auto">
                <a:xfrm>
                  <a:off x="2387600" y="7188200"/>
                  <a:ext cx="1524000" cy="660400"/>
                </a:xfrm>
                <a:prstGeom prst="rect">
                  <a:avLst/>
                </a:prstGeom>
                <a:noFill/>
                <a:ln w="12700">
                  <a:noFill/>
                  <a:miter lim="800000"/>
                  <a:headEnd/>
                  <a:tailEnd/>
                </a:ln>
              </p:spPr>
              <p:txBody>
                <a:bodyPr lIns="0" tIns="0" rIns="52019" bIns="0"/>
                <a:lstStyle/>
                <a:p>
                  <a:pPr marL="50800"/>
                  <a:r>
                    <a:rPr lang="en-US" sz="3600" dirty="0" smtClean="0">
                      <a:solidFill>
                        <a:schemeClr val="tx1"/>
                      </a:solidFill>
                      <a:latin typeface="+mn-lt"/>
                    </a:rPr>
                    <a:t>state</a:t>
                  </a:r>
                  <a:endParaRPr lang="en-US" sz="3600" dirty="0">
                    <a:solidFill>
                      <a:schemeClr val="tx1"/>
                    </a:solidFill>
                    <a:latin typeface="+mn-lt"/>
                  </a:endParaRPr>
                </a:p>
              </p:txBody>
            </p:sp>
          </p:grpSp>
        </p:grpSp>
      </p:grpSp>
      <p:grpSp>
        <p:nvGrpSpPr>
          <p:cNvPr id="5" name="Group 79"/>
          <p:cNvGrpSpPr/>
          <p:nvPr/>
        </p:nvGrpSpPr>
        <p:grpSpPr>
          <a:xfrm>
            <a:off x="2006909" y="5849948"/>
            <a:ext cx="10410597" cy="2605126"/>
            <a:chOff x="2006909" y="5865589"/>
            <a:chExt cx="10410597" cy="2605126"/>
          </a:xfrm>
        </p:grpSpPr>
        <p:sp>
          <p:nvSpPr>
            <p:cNvPr id="23" name="Rectangle 17"/>
            <p:cNvSpPr>
              <a:spLocks/>
            </p:cNvSpPr>
            <p:nvPr/>
          </p:nvSpPr>
          <p:spPr bwMode="auto">
            <a:xfrm>
              <a:off x="3892556" y="7630916"/>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Source Space </a:t>
              </a:r>
            </a:p>
            <a:p>
              <a:pPr marL="50800"/>
              <a:endParaRPr lang="en-US" sz="5200" b="1" dirty="0">
                <a:solidFill>
                  <a:schemeClr val="tx1"/>
                </a:solidFill>
                <a:latin typeface="cmr10"/>
              </a:endParaRPr>
            </a:p>
            <a:p>
              <a:pPr marL="50800"/>
              <a:endParaRPr lang="en-US" dirty="0">
                <a:solidFill>
                  <a:schemeClr val="tx1"/>
                </a:solidFill>
              </a:endParaRPr>
            </a:p>
          </p:txBody>
        </p:sp>
        <p:sp>
          <p:nvSpPr>
            <p:cNvPr id="29" name="Rectangle 11"/>
            <p:cNvSpPr>
              <a:spLocks/>
            </p:cNvSpPr>
            <p:nvPr/>
          </p:nvSpPr>
          <p:spPr bwMode="auto">
            <a:xfrm>
              <a:off x="8836106" y="7632515"/>
              <a:ext cx="3581400" cy="838200"/>
            </a:xfrm>
            <a:prstGeom prst="rect">
              <a:avLst/>
            </a:prstGeom>
            <a:noFill/>
            <a:ln w="12700">
              <a:noFill/>
              <a:miter lim="800000"/>
              <a:headEnd/>
              <a:tailEnd/>
            </a:ln>
          </p:spPr>
          <p:txBody>
            <a:bodyPr lIns="0" tIns="0" rIns="52019" bIns="0"/>
            <a:lstStyle/>
            <a:p>
              <a:pPr marL="50800"/>
              <a:r>
                <a:rPr lang="en-US" dirty="0">
                  <a:solidFill>
                    <a:schemeClr val="tx1"/>
                  </a:solidFill>
                </a:rPr>
                <a:t>Target </a:t>
              </a:r>
              <a:r>
                <a:rPr lang="en-US" dirty="0" smtClean="0">
                  <a:solidFill>
                    <a:schemeClr val="tx1"/>
                  </a:solidFill>
                </a:rPr>
                <a:t> Space </a:t>
              </a:r>
            </a:p>
          </p:txBody>
        </p:sp>
        <p:sp>
          <p:nvSpPr>
            <p:cNvPr id="31" name="Rectangle 30"/>
            <p:cNvSpPr/>
            <p:nvPr/>
          </p:nvSpPr>
          <p:spPr bwMode="auto">
            <a:xfrm rot="8752368">
              <a:off x="7753177" y="5865589"/>
              <a:ext cx="2710543" cy="1771863"/>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39" name="Rectangle 38"/>
            <p:cNvSpPr/>
            <p:nvPr/>
          </p:nvSpPr>
          <p:spPr bwMode="auto">
            <a:xfrm rot="19554327">
              <a:off x="2006909" y="6261874"/>
              <a:ext cx="2710543" cy="1771863"/>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grpSp>
      <p:grpSp>
        <p:nvGrpSpPr>
          <p:cNvPr id="6" name="Group 86"/>
          <p:cNvGrpSpPr/>
          <p:nvPr/>
        </p:nvGrpSpPr>
        <p:grpSpPr>
          <a:xfrm>
            <a:off x="1755710" y="2320890"/>
            <a:ext cx="5858736" cy="1946310"/>
            <a:chOff x="1755710" y="2323060"/>
            <a:chExt cx="5858736" cy="1946310"/>
          </a:xfrm>
        </p:grpSpPr>
        <p:sp>
          <p:nvSpPr>
            <p:cNvPr id="36" name="Rectangle 35"/>
            <p:cNvSpPr/>
            <p:nvPr/>
          </p:nvSpPr>
          <p:spPr bwMode="auto">
            <a:xfrm rot="19554327">
              <a:off x="4903903" y="2497507"/>
              <a:ext cx="2710543" cy="1771863"/>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40" name="Oval 39"/>
            <p:cNvSpPr/>
            <p:nvPr/>
          </p:nvSpPr>
          <p:spPr bwMode="auto">
            <a:xfrm>
              <a:off x="6145217" y="2971800"/>
              <a:ext cx="685800" cy="609600"/>
            </a:xfrm>
            <a:prstGeom prst="ellipse">
              <a:avLst/>
            </a:prstGeom>
            <a:solidFill>
              <a:schemeClr val="accent3"/>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41" name="Rectangle 17"/>
            <p:cNvSpPr>
              <a:spLocks/>
            </p:cNvSpPr>
            <p:nvPr/>
          </p:nvSpPr>
          <p:spPr bwMode="auto">
            <a:xfrm>
              <a:off x="1755710" y="2323060"/>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Latent Space</a:t>
              </a:r>
              <a:endParaRPr lang="en-US" sz="5200" b="1" dirty="0">
                <a:solidFill>
                  <a:schemeClr val="tx1"/>
                </a:solidFill>
                <a:latin typeface="cmr10"/>
              </a:endParaRPr>
            </a:p>
            <a:p>
              <a:pPr marL="50800"/>
              <a:endParaRPr lang="en-US" dirty="0">
                <a:solidFill>
                  <a:schemeClr val="tx1"/>
                </a:solidFill>
              </a:endParaRPr>
            </a:p>
          </p:txBody>
        </p:sp>
      </p:grpSp>
      <p:grpSp>
        <p:nvGrpSpPr>
          <p:cNvPr id="7" name="Group 54"/>
          <p:cNvGrpSpPr/>
          <p:nvPr/>
        </p:nvGrpSpPr>
        <p:grpSpPr>
          <a:xfrm>
            <a:off x="331703" y="4146540"/>
            <a:ext cx="12417595" cy="683921"/>
            <a:chOff x="331703" y="4192879"/>
            <a:chExt cx="12417595" cy="683921"/>
          </a:xfrm>
        </p:grpSpPr>
        <p:pic>
          <p:nvPicPr>
            <p:cNvPr id="66" name="Picture 65" descr="TP_tmp.png"/>
            <p:cNvPicPr>
              <a:picLocks noChangeAspect="1"/>
            </p:cNvPicPr>
            <p:nvPr>
              <p:custDataLst>
                <p:tags r:id="rId11"/>
              </p:custDataLst>
            </p:nvPr>
          </p:nvPicPr>
          <p:blipFill>
            <a:blip r:embed="rId15"/>
            <a:srcRect/>
            <a:stretch>
              <a:fillRect/>
            </a:stretch>
          </p:blipFill>
          <p:spPr bwMode="auto">
            <a:xfrm>
              <a:off x="331703" y="4234674"/>
              <a:ext cx="4384646" cy="642126"/>
            </a:xfrm>
            <a:prstGeom prst="rect">
              <a:avLst/>
            </a:prstGeom>
            <a:noFill/>
            <a:ln w="9525">
              <a:noFill/>
              <a:miter lim="800000"/>
              <a:headEnd/>
              <a:tailEnd/>
            </a:ln>
          </p:spPr>
        </p:pic>
        <p:pic>
          <p:nvPicPr>
            <p:cNvPr id="67" name="Picture 66" descr="TP_tmp.png"/>
            <p:cNvPicPr>
              <a:picLocks noChangeAspect="1"/>
            </p:cNvPicPr>
            <p:nvPr>
              <p:custDataLst>
                <p:tags r:id="rId12"/>
              </p:custDataLst>
            </p:nvPr>
          </p:nvPicPr>
          <p:blipFill>
            <a:blip r:embed="rId16"/>
            <a:srcRect/>
            <a:stretch>
              <a:fillRect/>
            </a:stretch>
          </p:blipFill>
          <p:spPr bwMode="auto">
            <a:xfrm>
              <a:off x="8181998" y="4192879"/>
              <a:ext cx="4567300" cy="683921"/>
            </a:xfrm>
            <a:prstGeom prst="rect">
              <a:avLst/>
            </a:prstGeom>
            <a:noFill/>
            <a:ln w="9525">
              <a:noFill/>
              <a:miter lim="800000"/>
              <a:headEnd/>
              <a:tailEnd/>
            </a:ln>
          </p:spPr>
        </p:pic>
      </p:grpSp>
      <p:pic>
        <p:nvPicPr>
          <p:cNvPr id="68" name="Picture 67" descr="TP_tmp.png"/>
          <p:cNvPicPr>
            <a:picLocks noChangeAspect="1"/>
          </p:cNvPicPr>
          <p:nvPr>
            <p:custDataLst>
              <p:tags r:id="rId1"/>
            </p:custDataLst>
          </p:nvPr>
        </p:nvPicPr>
        <p:blipFill>
          <a:blip r:embed="rId17"/>
          <a:srcRect/>
          <a:stretch>
            <a:fillRect/>
          </a:stretch>
        </p:blipFill>
        <p:spPr bwMode="auto">
          <a:xfrm>
            <a:off x="4902200" y="5410200"/>
            <a:ext cx="2913857" cy="561622"/>
          </a:xfrm>
          <a:prstGeom prst="rect">
            <a:avLst/>
          </a:prstGeom>
          <a:noFill/>
          <a:ln w="9525">
            <a:noFill/>
            <a:miter lim="800000"/>
            <a:headEnd/>
            <a:tailEnd/>
          </a:ln>
        </p:spPr>
      </p:pic>
      <p:grpSp>
        <p:nvGrpSpPr>
          <p:cNvPr id="8" name="Group 87"/>
          <p:cNvGrpSpPr/>
          <p:nvPr/>
        </p:nvGrpSpPr>
        <p:grpSpPr>
          <a:xfrm>
            <a:off x="3658767" y="3489956"/>
            <a:ext cx="5382465" cy="3258318"/>
            <a:chOff x="3658767" y="3489956"/>
            <a:chExt cx="5382465" cy="3258318"/>
          </a:xfrm>
        </p:grpSpPr>
        <p:cxnSp>
          <p:nvCxnSpPr>
            <p:cNvPr id="70" name="Straight Arrow Connector 69"/>
            <p:cNvCxnSpPr>
              <a:stCxn id="40" idx="3"/>
              <a:endCxn id="20" idx="7"/>
            </p:cNvCxnSpPr>
            <p:nvPr/>
          </p:nvCxnSpPr>
          <p:spPr bwMode="auto">
            <a:xfrm rot="5400000">
              <a:off x="3337850" y="3810874"/>
              <a:ext cx="3228718" cy="2586883"/>
            </a:xfrm>
            <a:prstGeom prst="straightConnector1">
              <a:avLst/>
            </a:prstGeom>
            <a:blipFill dpi="0" rotWithShape="0">
              <a:blip r:embed="rId14"/>
              <a:srcRect/>
              <a:tile tx="0" ty="0" sx="100000" sy="100000" flip="none" algn="tl"/>
            </a:blipFill>
            <a:ln w="38100" cap="flat" cmpd="sng" algn="ctr">
              <a:solidFill>
                <a:srgbClr val="000000"/>
              </a:solidFill>
              <a:prstDash val="solid"/>
              <a:round/>
              <a:headEnd type="none" w="med" len="med"/>
              <a:tailEnd type="arrow"/>
            </a:ln>
            <a:effectLst/>
          </p:spPr>
        </p:cxnSp>
        <p:cxnSp>
          <p:nvCxnSpPr>
            <p:cNvPr id="73" name="Straight Arrow Connector 72"/>
            <p:cNvCxnSpPr>
              <a:stCxn id="40" idx="5"/>
              <a:endCxn id="32" idx="1"/>
            </p:cNvCxnSpPr>
            <p:nvPr/>
          </p:nvCxnSpPr>
          <p:spPr bwMode="auto">
            <a:xfrm rot="16200000" flipH="1">
              <a:off x="6256749" y="3963790"/>
              <a:ext cx="3258318" cy="2310649"/>
            </a:xfrm>
            <a:prstGeom prst="straightConnector1">
              <a:avLst/>
            </a:prstGeom>
            <a:blipFill dpi="0" rotWithShape="0">
              <a:blip r:embed="rId14"/>
              <a:srcRect/>
              <a:tile tx="0" ty="0" sx="100000" sy="100000" flip="none" algn="tl"/>
            </a:blipFill>
            <a:ln w="38100" cap="flat" cmpd="sng" algn="ctr">
              <a:solidFill>
                <a:srgbClr val="000000"/>
              </a:solidFill>
              <a:prstDash val="solid"/>
              <a:round/>
              <a:headEnd type="none" w="med" len="med"/>
              <a:tailEnd type="arrow"/>
            </a:ln>
            <a:effectLst/>
          </p:spPr>
        </p:cxnSp>
      </p:grpSp>
      <p:pic>
        <p:nvPicPr>
          <p:cNvPr id="78" name="Picture 77" descr="TP_tmp.png"/>
          <p:cNvPicPr>
            <a:picLocks noChangeAspect="1"/>
          </p:cNvPicPr>
          <p:nvPr>
            <p:custDataLst>
              <p:tags r:id="rId2"/>
            </p:custDataLst>
          </p:nvPr>
        </p:nvPicPr>
        <p:blipFill>
          <a:blip r:embed="rId18"/>
          <a:srcRect/>
          <a:stretch>
            <a:fillRect/>
          </a:stretch>
        </p:blipFill>
        <p:spPr bwMode="auto">
          <a:xfrm>
            <a:off x="7853381" y="2114521"/>
            <a:ext cx="3067050" cy="681038"/>
          </a:xfrm>
          <a:prstGeom prst="rect">
            <a:avLst/>
          </a:prstGeom>
          <a:noFill/>
          <a:ln w="9525">
            <a:noFill/>
            <a:miter lim="800000"/>
            <a:headEnd/>
            <a:tailEnd/>
          </a:ln>
        </p:spPr>
      </p:pic>
      <p:pic>
        <p:nvPicPr>
          <p:cNvPr id="33" name="Picture 32" descr="TP_tmp.emf"/>
          <p:cNvPicPr>
            <a:picLocks noChangeAspect="1"/>
          </p:cNvPicPr>
          <p:nvPr>
            <p:custDataLst>
              <p:tags r:id="rId3"/>
            </p:custDataLst>
          </p:nvPr>
        </p:nvPicPr>
        <p:blipFill>
          <a:blip r:embed="rId19"/>
          <a:stretch>
            <a:fillRect/>
          </a:stretch>
        </p:blipFill>
        <p:spPr>
          <a:xfrm>
            <a:off x="6477000" y="4622800"/>
            <a:ext cx="50800" cy="60962"/>
          </a:xfrm>
          <a:prstGeom prst="rect">
            <a:avLst/>
          </a:prstGeom>
        </p:spPr>
      </p:pic>
      <p:pic>
        <p:nvPicPr>
          <p:cNvPr id="42" name="Picture 41" descr="TP_tmp.emf"/>
          <p:cNvPicPr>
            <a:picLocks noChangeAspect="1"/>
          </p:cNvPicPr>
          <p:nvPr>
            <p:custDataLst>
              <p:tags r:id="rId4"/>
            </p:custDataLst>
          </p:nvPr>
        </p:nvPicPr>
        <p:blipFill>
          <a:blip r:embed="rId20"/>
          <a:stretch>
            <a:fillRect/>
          </a:stretch>
        </p:blipFill>
        <p:spPr>
          <a:xfrm>
            <a:off x="6477000" y="4622800"/>
            <a:ext cx="50800" cy="60962"/>
          </a:xfrm>
          <a:prstGeom prst="rect">
            <a:avLst/>
          </a:prstGeom>
        </p:spPr>
      </p:pic>
      <p:grpSp>
        <p:nvGrpSpPr>
          <p:cNvPr id="9" name="Group 57"/>
          <p:cNvGrpSpPr/>
          <p:nvPr/>
        </p:nvGrpSpPr>
        <p:grpSpPr>
          <a:xfrm>
            <a:off x="2376431" y="4350773"/>
            <a:ext cx="8226148" cy="526027"/>
            <a:chOff x="2376431" y="4350773"/>
            <a:chExt cx="8226148" cy="526027"/>
          </a:xfrm>
        </p:grpSpPr>
        <p:pic>
          <p:nvPicPr>
            <p:cNvPr id="54" name="Picture 53" descr="TP_tmp.png"/>
            <p:cNvPicPr>
              <a:picLocks noChangeAspect="1"/>
            </p:cNvPicPr>
            <p:nvPr>
              <p:custDataLst>
                <p:tags r:id="rId9"/>
              </p:custDataLst>
            </p:nvPr>
          </p:nvPicPr>
          <p:blipFill>
            <a:blip r:embed="rId21"/>
            <a:stretch>
              <a:fillRect/>
            </a:stretch>
          </p:blipFill>
          <p:spPr bwMode="auto">
            <a:xfrm>
              <a:off x="2376431" y="4365618"/>
              <a:ext cx="1823819" cy="493642"/>
            </a:xfrm>
            <a:prstGeom prst="rect">
              <a:avLst/>
            </a:prstGeom>
            <a:noFill/>
            <a:ln/>
            <a:effectLst/>
          </p:spPr>
        </p:pic>
        <p:pic>
          <p:nvPicPr>
            <p:cNvPr id="57" name="Picture 56" descr="TP_tmp.png"/>
            <p:cNvPicPr>
              <a:picLocks noChangeAspect="1"/>
            </p:cNvPicPr>
            <p:nvPr>
              <p:custDataLst>
                <p:tags r:id="rId10"/>
              </p:custDataLst>
            </p:nvPr>
          </p:nvPicPr>
          <p:blipFill>
            <a:blip r:embed="rId22"/>
            <a:stretch>
              <a:fillRect/>
            </a:stretch>
          </p:blipFill>
          <p:spPr bwMode="auto">
            <a:xfrm>
              <a:off x="8766206" y="4350773"/>
              <a:ext cx="1836373" cy="526027"/>
            </a:xfrm>
            <a:prstGeom prst="rect">
              <a:avLst/>
            </a:prstGeom>
            <a:noFill/>
            <a:ln/>
            <a:effectLst/>
          </p:spPr>
        </p:pic>
      </p:grpSp>
      <p:pic>
        <p:nvPicPr>
          <p:cNvPr id="60" name="Picture 59" descr="TP_tmp.png"/>
          <p:cNvPicPr>
            <a:picLocks noChangeAspect="1"/>
          </p:cNvPicPr>
          <p:nvPr>
            <p:custDataLst>
              <p:tags r:id="rId5"/>
            </p:custDataLst>
          </p:nvPr>
        </p:nvPicPr>
        <p:blipFill>
          <a:blip r:embed="rId23"/>
          <a:stretch>
            <a:fillRect/>
          </a:stretch>
        </p:blipFill>
        <p:spPr bwMode="auto">
          <a:xfrm>
            <a:off x="7862635" y="2330144"/>
            <a:ext cx="282850" cy="282850"/>
          </a:xfrm>
          <a:prstGeom prst="rect">
            <a:avLst/>
          </a:prstGeom>
          <a:noFill/>
          <a:ln/>
          <a:effectLst/>
        </p:spPr>
      </p:pic>
      <p:sp>
        <p:nvSpPr>
          <p:cNvPr id="77" name="Rectangle 76"/>
          <p:cNvSpPr/>
          <p:nvPr/>
        </p:nvSpPr>
        <p:spPr bwMode="auto">
          <a:xfrm>
            <a:off x="3179717" y="4402131"/>
            <a:ext cx="6645366" cy="912825"/>
          </a:xfrm>
          <a:prstGeom prst="rect">
            <a:avLst/>
          </a:prstGeom>
          <a:blipFill dpi="0" rotWithShape="0">
            <a:blip r:embed="rId14"/>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200" b="0" i="0" u="none" strike="noStrike" cap="none" normalizeH="0" baseline="0" dirty="0" smtClean="0">
                <a:ln>
                  <a:noFill/>
                </a:ln>
                <a:solidFill>
                  <a:schemeClr val="bg1"/>
                </a:solidFill>
                <a:effectLst/>
                <a:latin typeface="Arial Narrow" pitchFamily="34" charset="0"/>
                <a:ea typeface="ヒラギノ角ゴ Pro W3" pitchFamily="-80" charset="-128"/>
                <a:sym typeface="Arial Narrow" pitchFamily="34" charset="0"/>
              </a:rPr>
              <a:t>Generat</a:t>
            </a:r>
            <a:r>
              <a:rPr lang="en-US" dirty="0" smtClean="0">
                <a:solidFill>
                  <a:schemeClr val="bg1"/>
                </a:solidFill>
              </a:rPr>
              <a:t>e matched word vectors</a:t>
            </a:r>
            <a:endParaRPr kumimoji="0" lang="en-US" sz="4200" b="0" i="0" u="none" strike="noStrike" cap="none" normalizeH="0" baseline="0" dirty="0" smtClean="0">
              <a:ln>
                <a:noFill/>
              </a:ln>
              <a:solidFill>
                <a:schemeClr val="bg1"/>
              </a:solidFill>
              <a:effectLst/>
              <a:latin typeface="Arial Narrow" pitchFamily="34" charset="0"/>
              <a:ea typeface="ヒラギノ角ゴ Pro W3" pitchFamily="-80" charset="-128"/>
              <a:sym typeface="Arial Narrow" pitchFamily="34" charset="0"/>
            </a:endParaRPr>
          </a:p>
        </p:txBody>
      </p:sp>
      <p:pic>
        <p:nvPicPr>
          <p:cNvPr id="144" name="Picture 143" descr="TP_tmp.emf"/>
          <p:cNvPicPr>
            <a:picLocks noChangeAspect="1"/>
          </p:cNvPicPr>
          <p:nvPr>
            <p:custDataLst>
              <p:tags r:id="rId6"/>
            </p:custDataLst>
          </p:nvPr>
        </p:nvPicPr>
        <p:blipFill>
          <a:blip r:embed="rId24"/>
          <a:stretch>
            <a:fillRect/>
          </a:stretch>
        </p:blipFill>
        <p:spPr bwMode="auto">
          <a:xfrm>
            <a:off x="5029329" y="8162969"/>
            <a:ext cx="874564" cy="584209"/>
          </a:xfrm>
          <a:prstGeom prst="rect">
            <a:avLst/>
          </a:prstGeom>
          <a:noFill/>
          <a:ln/>
          <a:effectLst/>
        </p:spPr>
      </p:pic>
      <p:pic>
        <p:nvPicPr>
          <p:cNvPr id="145" name="Picture 144" descr="TP_tmp.emf"/>
          <p:cNvPicPr>
            <a:picLocks noChangeAspect="1"/>
          </p:cNvPicPr>
          <p:nvPr>
            <p:custDataLst>
              <p:tags r:id="rId7"/>
            </p:custDataLst>
          </p:nvPr>
        </p:nvPicPr>
        <p:blipFill>
          <a:blip r:embed="rId25"/>
          <a:stretch>
            <a:fillRect/>
          </a:stretch>
        </p:blipFill>
        <p:spPr bwMode="auto">
          <a:xfrm>
            <a:off x="10154409" y="8137284"/>
            <a:ext cx="799987" cy="573381"/>
          </a:xfrm>
          <a:prstGeom prst="rect">
            <a:avLst/>
          </a:prstGeom>
          <a:noFill/>
          <a:ln/>
          <a:effectLst/>
        </p:spPr>
      </p:pic>
      <p:pic>
        <p:nvPicPr>
          <p:cNvPr id="146" name="Picture 145" descr="TP_tmp.emf"/>
          <p:cNvPicPr>
            <a:picLocks noChangeAspect="1"/>
          </p:cNvPicPr>
          <p:nvPr>
            <p:custDataLst>
              <p:tags r:id="rId8"/>
            </p:custDataLst>
          </p:nvPr>
        </p:nvPicPr>
        <p:blipFill>
          <a:blip r:embed="rId26"/>
          <a:stretch>
            <a:fillRect/>
          </a:stretch>
        </p:blipFill>
        <p:spPr bwMode="auto">
          <a:xfrm>
            <a:off x="2882370" y="2832073"/>
            <a:ext cx="699650" cy="584208"/>
          </a:xfrm>
          <a:prstGeom prst="rect">
            <a:avLst/>
          </a:prstGeom>
          <a:noFill/>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9"/>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60"/>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60"/>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6"/>
          <p:cNvSpPr>
            <a:spLocks noGrp="1" noChangeArrowheads="1"/>
          </p:cNvSpPr>
          <p:nvPr>
            <p:ph type="title"/>
          </p:nvPr>
        </p:nvSpPr>
        <p:spPr>
          <a:xfrm>
            <a:off x="1930400" y="452438"/>
            <a:ext cx="10210800" cy="1300162"/>
          </a:xfrm>
        </p:spPr>
        <p:txBody>
          <a:bodyPr rIns="166396"/>
          <a:lstStyle/>
          <a:p>
            <a:pPr marL="55563" indent="-55563" eaLnBrk="1" hangingPunct="1"/>
            <a:r>
              <a:rPr lang="en-US" dirty="0" smtClean="0"/>
              <a:t>Generative Model</a:t>
            </a:r>
          </a:p>
        </p:txBody>
      </p:sp>
      <p:pic>
        <p:nvPicPr>
          <p:cNvPr id="30" name="Picture 11" descr="TP_tmp.png"/>
          <p:cNvPicPr>
            <a:picLocks noChangeAspect="1"/>
          </p:cNvPicPr>
          <p:nvPr>
            <p:custDataLst>
              <p:tags r:id="rId1"/>
            </p:custDataLst>
          </p:nvPr>
        </p:nvPicPr>
        <p:blipFill>
          <a:blip r:embed="rId4"/>
          <a:srcRect/>
          <a:stretch>
            <a:fillRect/>
          </a:stretch>
        </p:blipFill>
        <p:spPr bwMode="auto">
          <a:xfrm>
            <a:off x="1839901" y="6765961"/>
            <a:ext cx="3859213" cy="739775"/>
          </a:xfrm>
          <a:prstGeom prst="rect">
            <a:avLst/>
          </a:prstGeom>
          <a:noFill/>
          <a:ln w="9525">
            <a:noFill/>
            <a:miter lim="800000"/>
            <a:headEnd/>
            <a:tailEnd/>
          </a:ln>
        </p:spPr>
      </p:pic>
      <p:pic>
        <p:nvPicPr>
          <p:cNvPr id="35" name="Picture 13" descr="TP_tmp.png"/>
          <p:cNvPicPr>
            <a:picLocks noChangeAspect="1"/>
          </p:cNvPicPr>
          <p:nvPr>
            <p:custDataLst>
              <p:tags r:id="rId2"/>
            </p:custDataLst>
          </p:nvPr>
        </p:nvPicPr>
        <p:blipFill>
          <a:blip r:embed="rId5"/>
          <a:srcRect/>
          <a:stretch>
            <a:fillRect/>
          </a:stretch>
        </p:blipFill>
        <p:spPr bwMode="auto">
          <a:xfrm>
            <a:off x="7378712" y="5314956"/>
            <a:ext cx="3746500" cy="738187"/>
          </a:xfrm>
          <a:prstGeom prst="rect">
            <a:avLst/>
          </a:prstGeom>
          <a:noFill/>
          <a:ln w="9525">
            <a:noFill/>
            <a:miter lim="800000"/>
            <a:headEnd/>
            <a:tailEnd/>
          </a:ln>
        </p:spPr>
      </p:pic>
      <p:sp>
        <p:nvSpPr>
          <p:cNvPr id="43" name="Rectangle 17"/>
          <p:cNvSpPr>
            <a:spLocks/>
          </p:cNvSpPr>
          <p:nvPr/>
        </p:nvSpPr>
        <p:spPr bwMode="auto">
          <a:xfrm>
            <a:off x="4394200" y="2795559"/>
            <a:ext cx="4165600" cy="1270000"/>
          </a:xfrm>
          <a:prstGeom prst="rect">
            <a:avLst/>
          </a:prstGeom>
          <a:noFill/>
          <a:ln w="12700">
            <a:noFill/>
            <a:miter lim="800000"/>
            <a:headEnd/>
            <a:tailEnd/>
          </a:ln>
        </p:spPr>
        <p:txBody>
          <a:bodyPr lIns="0" tIns="0" rIns="52019" bIns="0"/>
          <a:lstStyle/>
          <a:p>
            <a:pPr marL="50800"/>
            <a:r>
              <a:rPr lang="en-US" dirty="0" smtClean="0">
                <a:solidFill>
                  <a:schemeClr val="tx1"/>
                </a:solidFill>
              </a:rPr>
              <a:t>Matching</a:t>
            </a:r>
          </a:p>
          <a:p>
            <a:pPr marL="50800"/>
            <a:r>
              <a:rPr lang="en-US" sz="5200" dirty="0" smtClean="0">
                <a:solidFill>
                  <a:schemeClr val="tx1"/>
                </a:solidFill>
                <a:latin typeface="cmr10"/>
              </a:rPr>
              <a:t>m</a:t>
            </a:r>
            <a:endParaRPr lang="en-US" sz="5200" dirty="0">
              <a:solidFill>
                <a:schemeClr val="tx1"/>
              </a:solidFill>
              <a:latin typeface="cmr10"/>
            </a:endParaRPr>
          </a:p>
        </p:txBody>
      </p:sp>
      <p:grpSp>
        <p:nvGrpSpPr>
          <p:cNvPr id="2" name="Group 86"/>
          <p:cNvGrpSpPr/>
          <p:nvPr/>
        </p:nvGrpSpPr>
        <p:grpSpPr>
          <a:xfrm>
            <a:off x="4713263" y="4098906"/>
            <a:ext cx="3651300" cy="4173603"/>
            <a:chOff x="4713263" y="4224347"/>
            <a:chExt cx="3651300" cy="4173603"/>
          </a:xfrm>
        </p:grpSpPr>
        <p:cxnSp>
          <p:nvCxnSpPr>
            <p:cNvPr id="45" name="Straight Connector 44"/>
            <p:cNvCxnSpPr>
              <a:stCxn id="51" idx="6"/>
              <a:endCxn id="59" idx="2"/>
            </p:cNvCxnSpPr>
            <p:nvPr/>
          </p:nvCxnSpPr>
          <p:spPr bwMode="auto">
            <a:xfrm flipV="1">
              <a:off x="4713263" y="4224347"/>
              <a:ext cx="3524364" cy="28558"/>
            </a:xfrm>
            <a:prstGeom prst="line">
              <a:avLst/>
            </a:prstGeom>
            <a:blipFill dpi="0" rotWithShape="0">
              <a:blip r:embed="rId6"/>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46" name="Straight Connector 45"/>
            <p:cNvCxnSpPr>
              <a:stCxn id="54" idx="6"/>
              <a:endCxn id="60" idx="2"/>
            </p:cNvCxnSpPr>
            <p:nvPr/>
          </p:nvCxnSpPr>
          <p:spPr bwMode="auto">
            <a:xfrm flipV="1">
              <a:off x="4713263" y="5595947"/>
              <a:ext cx="3524364" cy="1381162"/>
            </a:xfrm>
            <a:prstGeom prst="line">
              <a:avLst/>
            </a:prstGeom>
            <a:blipFill dpi="0" rotWithShape="0">
              <a:blip r:embed="rId6"/>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47" name="Straight Connector 46"/>
            <p:cNvCxnSpPr>
              <a:stCxn id="52" idx="6"/>
            </p:cNvCxnSpPr>
            <p:nvPr/>
          </p:nvCxnSpPr>
          <p:spPr bwMode="auto">
            <a:xfrm>
              <a:off x="4713263" y="5624505"/>
              <a:ext cx="3651300" cy="2773445"/>
            </a:xfrm>
            <a:prstGeom prst="line">
              <a:avLst/>
            </a:prstGeom>
            <a:blipFill dpi="0" rotWithShape="0">
              <a:blip r:embed="rId6"/>
              <a:srcRect/>
              <a:tile tx="0" ty="0" sx="100000" sy="100000" flip="none" algn="tl"/>
            </a:blipFill>
            <a:ln w="25400" cap="flat" cmpd="sng" algn="ctr">
              <a:solidFill>
                <a:srgbClr val="000000"/>
              </a:solidFill>
              <a:prstDash val="sysDash"/>
              <a:round/>
              <a:headEnd type="none" w="med" len="med"/>
              <a:tailEnd type="none" w="med" len="med"/>
            </a:ln>
            <a:effectLst/>
          </p:spPr>
        </p:cxnSp>
      </p:grpSp>
      <p:sp>
        <p:nvSpPr>
          <p:cNvPr id="51" name="Oval 50"/>
          <p:cNvSpPr/>
          <p:nvPr/>
        </p:nvSpPr>
        <p:spPr bwMode="auto">
          <a:xfrm>
            <a:off x="2655863" y="3517864"/>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state</a:t>
            </a:r>
          </a:p>
        </p:txBody>
      </p:sp>
      <p:sp>
        <p:nvSpPr>
          <p:cNvPr id="52" name="Oval 51"/>
          <p:cNvSpPr/>
          <p:nvPr/>
        </p:nvSpPr>
        <p:spPr bwMode="auto">
          <a:xfrm>
            <a:off x="2655863" y="4889464"/>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world</a:t>
            </a:r>
          </a:p>
        </p:txBody>
      </p:sp>
      <p:sp>
        <p:nvSpPr>
          <p:cNvPr id="54" name="Oval 53"/>
          <p:cNvSpPr/>
          <p:nvPr/>
        </p:nvSpPr>
        <p:spPr bwMode="auto">
          <a:xfrm>
            <a:off x="2655863" y="6242068"/>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name</a:t>
            </a:r>
          </a:p>
        </p:txBody>
      </p:sp>
      <p:sp>
        <p:nvSpPr>
          <p:cNvPr id="55" name="Rectangle 17"/>
          <p:cNvSpPr>
            <a:spLocks/>
          </p:cNvSpPr>
          <p:nvPr/>
        </p:nvSpPr>
        <p:spPr bwMode="auto">
          <a:xfrm>
            <a:off x="1646171" y="2028786"/>
            <a:ext cx="4165600" cy="1270000"/>
          </a:xfrm>
          <a:prstGeom prst="rect">
            <a:avLst/>
          </a:prstGeom>
          <a:noFill/>
          <a:ln w="12700">
            <a:noFill/>
            <a:miter lim="800000"/>
            <a:headEnd/>
            <a:tailEnd/>
          </a:ln>
        </p:spPr>
        <p:txBody>
          <a:bodyPr lIns="0" tIns="0" rIns="52019" bIns="0"/>
          <a:lstStyle/>
          <a:p>
            <a:pPr marL="50800"/>
            <a:r>
              <a:rPr lang="en-US" dirty="0">
                <a:solidFill>
                  <a:schemeClr val="tx1"/>
                </a:solidFill>
              </a:rPr>
              <a:t>Source  </a:t>
            </a:r>
            <a:r>
              <a:rPr lang="en-US" dirty="0" smtClean="0">
                <a:solidFill>
                  <a:schemeClr val="tx1"/>
                </a:solidFill>
              </a:rPr>
              <a:t>Words </a:t>
            </a:r>
          </a:p>
          <a:p>
            <a:pPr marL="50800"/>
            <a:r>
              <a:rPr lang="en-US" sz="5200" b="1" dirty="0" smtClean="0">
                <a:solidFill>
                  <a:schemeClr val="tx1"/>
                </a:solidFill>
                <a:latin typeface="cmr10"/>
              </a:rPr>
              <a:t>s</a:t>
            </a:r>
          </a:p>
          <a:p>
            <a:pPr marL="50800"/>
            <a:endParaRPr lang="en-US" dirty="0">
              <a:solidFill>
                <a:schemeClr val="tx1"/>
              </a:solidFill>
            </a:endParaRPr>
          </a:p>
        </p:txBody>
      </p:sp>
      <p:sp>
        <p:nvSpPr>
          <p:cNvPr id="50" name="Oval 49"/>
          <p:cNvSpPr/>
          <p:nvPr/>
        </p:nvSpPr>
        <p:spPr bwMode="auto">
          <a:xfrm>
            <a:off x="2654288" y="7629562"/>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nation</a:t>
            </a:r>
          </a:p>
        </p:txBody>
      </p:sp>
      <p:sp>
        <p:nvSpPr>
          <p:cNvPr id="59" name="Oval 58"/>
          <p:cNvSpPr/>
          <p:nvPr/>
        </p:nvSpPr>
        <p:spPr bwMode="auto">
          <a:xfrm>
            <a:off x="8237627" y="3489306"/>
            <a:ext cx="2209800" cy="12192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rgbClr val="000000"/>
                </a:solidFill>
                <a:effectLst/>
                <a:latin typeface="Arial Narrow" pitchFamily="34" charset="0"/>
                <a:ea typeface="ヒラギノ角ゴ Pro W3" pitchFamily="-80" charset="-128"/>
                <a:sym typeface="Arial Narrow" pitchFamily="34" charset="0"/>
              </a:rPr>
              <a:t>estado</a:t>
            </a: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60" name="Oval 59"/>
          <p:cNvSpPr/>
          <p:nvPr/>
        </p:nvSpPr>
        <p:spPr bwMode="auto">
          <a:xfrm>
            <a:off x="8237627" y="4860906"/>
            <a:ext cx="2209800" cy="12192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3900" dirty="0" err="1" smtClean="0"/>
              <a:t>nombre</a:t>
            </a:r>
            <a:endParaRPr lang="en-US" sz="3900" dirty="0" smtClean="0"/>
          </a:p>
        </p:txBody>
      </p:sp>
      <p:sp>
        <p:nvSpPr>
          <p:cNvPr id="61" name="Oval 60"/>
          <p:cNvSpPr/>
          <p:nvPr/>
        </p:nvSpPr>
        <p:spPr bwMode="auto">
          <a:xfrm>
            <a:off x="8237627" y="6232506"/>
            <a:ext cx="2209800" cy="12192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4100" dirty="0" err="1" smtClean="0"/>
              <a:t>política</a:t>
            </a:r>
            <a:endParaRPr kumimoji="0" lang="en-US" sz="410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62" name="Rectangle 11"/>
          <p:cNvSpPr>
            <a:spLocks/>
          </p:cNvSpPr>
          <p:nvPr/>
        </p:nvSpPr>
        <p:spPr bwMode="auto">
          <a:xfrm>
            <a:off x="7266055" y="2028786"/>
            <a:ext cx="4165600" cy="1270000"/>
          </a:xfrm>
          <a:prstGeom prst="rect">
            <a:avLst/>
          </a:prstGeom>
          <a:noFill/>
          <a:ln w="12700">
            <a:noFill/>
            <a:miter lim="800000"/>
            <a:headEnd/>
            <a:tailEnd/>
          </a:ln>
        </p:spPr>
        <p:txBody>
          <a:bodyPr lIns="0" tIns="0" rIns="52019" bIns="0"/>
          <a:lstStyle/>
          <a:p>
            <a:pPr marL="50800"/>
            <a:r>
              <a:rPr lang="en-US" dirty="0">
                <a:solidFill>
                  <a:schemeClr val="tx1"/>
                </a:solidFill>
              </a:rPr>
              <a:t>Target  Words </a:t>
            </a:r>
            <a:endParaRPr lang="en-US" dirty="0" smtClean="0">
              <a:solidFill>
                <a:schemeClr val="tx1"/>
              </a:solidFill>
            </a:endParaRPr>
          </a:p>
          <a:p>
            <a:pPr marL="50800"/>
            <a:r>
              <a:rPr lang="en-US" sz="5200" dirty="0" smtClean="0">
                <a:solidFill>
                  <a:schemeClr val="tx1"/>
                </a:solidFill>
                <a:latin typeface="cmr10"/>
              </a:rPr>
              <a:t>t</a:t>
            </a:r>
            <a:endParaRPr lang="en-US" sz="5200" dirty="0">
              <a:solidFill>
                <a:schemeClr val="tx1"/>
              </a:solidFill>
              <a:latin typeface="cmr10"/>
            </a:endParaRPr>
          </a:p>
        </p:txBody>
      </p:sp>
      <p:sp>
        <p:nvSpPr>
          <p:cNvPr id="58" name="Oval 57"/>
          <p:cNvSpPr/>
          <p:nvPr/>
        </p:nvSpPr>
        <p:spPr bwMode="auto">
          <a:xfrm>
            <a:off x="8263051" y="7601004"/>
            <a:ext cx="2209800" cy="12192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rgbClr val="000000"/>
                </a:solidFill>
                <a:effectLst/>
                <a:latin typeface="Arial Narrow" pitchFamily="34" charset="0"/>
                <a:ea typeface="ヒラギノ角ゴ Pro W3" pitchFamily="-80" charset="-128"/>
                <a:sym typeface="Arial Narrow" pitchFamily="34" charset="0"/>
              </a:rPr>
              <a:t>mundo</a:t>
            </a: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21" name="Rectangle 20"/>
          <p:cNvSpPr/>
          <p:nvPr/>
        </p:nvSpPr>
        <p:spPr bwMode="auto">
          <a:xfrm>
            <a:off x="2960638" y="4402131"/>
            <a:ext cx="7083523" cy="912825"/>
          </a:xfrm>
          <a:prstGeom prst="rect">
            <a:avLst/>
          </a:prstGeom>
          <a:blipFill dpi="0" rotWithShape="0">
            <a:blip r:embed="rId6"/>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200" b="0" i="0" u="none" strike="noStrike" cap="none" normalizeH="0" baseline="0" dirty="0" smtClean="0">
                <a:ln>
                  <a:noFill/>
                </a:ln>
                <a:solidFill>
                  <a:schemeClr val="bg1"/>
                </a:solidFill>
                <a:effectLst/>
                <a:latin typeface="Arial Narrow" pitchFamily="34" charset="0"/>
                <a:ea typeface="ヒラギノ角ゴ Pro W3" pitchFamily="-80" charset="-128"/>
                <a:sym typeface="Arial Narrow" pitchFamily="34" charset="0"/>
              </a:rPr>
              <a:t>Generat</a:t>
            </a:r>
            <a:r>
              <a:rPr lang="en-US" dirty="0" smtClean="0">
                <a:solidFill>
                  <a:schemeClr val="bg1"/>
                </a:solidFill>
              </a:rPr>
              <a:t>e unmatched word vectors</a:t>
            </a:r>
            <a:endParaRPr kumimoji="0" lang="en-US" sz="4200" b="0" i="0" u="none" strike="noStrike" cap="none" normalizeH="0" baseline="0" dirty="0" smtClean="0">
              <a:ln>
                <a:noFill/>
              </a:ln>
              <a:solidFill>
                <a:schemeClr val="bg1"/>
              </a:solidFill>
              <a:effectLst/>
              <a:latin typeface="Arial Narrow" pitchFamily="34" charset="0"/>
              <a:ea typeface="ヒラギノ角ゴ Pro W3" pitchFamily="-80" charset="-128"/>
              <a:sym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2"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54"/>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51" grpId="0" animBg="1"/>
      <p:bldP spid="51" grpId="1" animBg="1"/>
      <p:bldP spid="52" grpId="0" animBg="1"/>
      <p:bldP spid="52" grpId="1" animBg="1"/>
      <p:bldP spid="54" grpId="0" animBg="1"/>
      <p:bldP spid="54" grpId="1" animBg="1"/>
      <p:bldP spid="54" grpId="2" animBg="1"/>
      <p:bldP spid="55" grpId="0"/>
      <p:bldP spid="50" grpId="0" animBg="1"/>
      <p:bldP spid="59" grpId="0" animBg="1"/>
      <p:bldP spid="59" grpId="1" animBg="1"/>
      <p:bldP spid="60" grpId="0" animBg="1"/>
      <p:bldP spid="60" grpId="1" animBg="1"/>
      <p:bldP spid="61" grpId="0" animBg="1"/>
      <p:bldP spid="62" grpId="0"/>
      <p:bldP spid="58" grpId="0" animBg="1"/>
      <p:bldP spid="58" grpId="1" animBg="1"/>
      <p:bldP spid="21" grpId="0" animBg="1"/>
      <p:bldP spid="2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6"/>
          <p:cNvSpPr>
            <a:spLocks noGrp="1" noChangeArrowheads="1"/>
          </p:cNvSpPr>
          <p:nvPr>
            <p:ph type="title"/>
          </p:nvPr>
        </p:nvSpPr>
        <p:spPr>
          <a:xfrm>
            <a:off x="1930400" y="452438"/>
            <a:ext cx="10210800" cy="1300162"/>
          </a:xfrm>
        </p:spPr>
        <p:txBody>
          <a:bodyPr rIns="166396"/>
          <a:lstStyle/>
          <a:p>
            <a:pPr marL="55563" indent="-55563" eaLnBrk="1" hangingPunct="1"/>
            <a:r>
              <a:rPr lang="en-US" dirty="0" smtClean="0"/>
              <a:t>Data Representation</a:t>
            </a:r>
          </a:p>
        </p:txBody>
      </p:sp>
      <p:sp>
        <p:nvSpPr>
          <p:cNvPr id="15" name="Oval 14"/>
          <p:cNvSpPr/>
          <p:nvPr/>
        </p:nvSpPr>
        <p:spPr bwMode="auto">
          <a:xfrm>
            <a:off x="611135" y="3306741"/>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state</a:t>
            </a:r>
          </a:p>
        </p:txBody>
      </p:sp>
      <p:grpSp>
        <p:nvGrpSpPr>
          <p:cNvPr id="2" name="Group 15"/>
          <p:cNvGrpSpPr/>
          <p:nvPr/>
        </p:nvGrpSpPr>
        <p:grpSpPr>
          <a:xfrm>
            <a:off x="3073400" y="2887688"/>
            <a:ext cx="3429000" cy="1830388"/>
            <a:chOff x="101600" y="2362200"/>
            <a:chExt cx="3429000" cy="1830388"/>
          </a:xfrm>
        </p:grpSpPr>
        <p:sp>
          <p:nvSpPr>
            <p:cNvPr id="17" name="TextBox 16"/>
            <p:cNvSpPr txBox="1"/>
            <p:nvPr/>
          </p:nvSpPr>
          <p:spPr>
            <a:xfrm>
              <a:off x="101600" y="2362200"/>
              <a:ext cx="3429000" cy="492443"/>
            </a:xfrm>
            <a:prstGeom prst="rect">
              <a:avLst/>
            </a:prstGeom>
            <a:noFill/>
          </p:spPr>
          <p:txBody>
            <a:bodyPr wrap="square" rtlCol="0">
              <a:spAutoFit/>
            </a:bodyPr>
            <a:lstStyle/>
            <a:p>
              <a:r>
                <a:rPr lang="en-US" sz="2600" u="sng" dirty="0" smtClean="0"/>
                <a:t>Orthographic Features</a:t>
              </a:r>
              <a:endParaRPr lang="en-US" sz="2600" u="sng" dirty="0"/>
            </a:p>
          </p:txBody>
        </p:sp>
        <p:sp>
          <p:nvSpPr>
            <p:cNvPr id="18" name="Rectangle 17"/>
            <p:cNvSpPr/>
            <p:nvPr/>
          </p:nvSpPr>
          <p:spPr bwMode="auto">
            <a:xfrm>
              <a:off x="1854200" y="28194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19" name="Rectangle 18"/>
            <p:cNvSpPr/>
            <p:nvPr/>
          </p:nvSpPr>
          <p:spPr bwMode="auto">
            <a:xfrm>
              <a:off x="1854200" y="32766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1.0</a:t>
              </a:r>
            </a:p>
          </p:txBody>
        </p:sp>
        <p:sp>
          <p:nvSpPr>
            <p:cNvPr id="20" name="Rectangle 19"/>
            <p:cNvSpPr/>
            <p:nvPr/>
          </p:nvSpPr>
          <p:spPr bwMode="auto">
            <a:xfrm>
              <a:off x="1854200" y="3733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21" name="Straight Connector 20"/>
            <p:cNvCxnSpPr/>
            <p:nvPr/>
          </p:nvCxnSpPr>
          <p:spPr bwMode="auto">
            <a:xfrm rot="10800000">
              <a:off x="482600" y="32766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22" name="Straight Connector 21"/>
            <p:cNvCxnSpPr/>
            <p:nvPr/>
          </p:nvCxnSpPr>
          <p:spPr bwMode="auto">
            <a:xfrm rot="10800000">
              <a:off x="482600" y="3732211"/>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23" name="Straight Connector 22"/>
            <p:cNvCxnSpPr/>
            <p:nvPr/>
          </p:nvCxnSpPr>
          <p:spPr bwMode="auto">
            <a:xfrm rot="10800000">
              <a:off x="482600" y="41910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sp>
          <p:nvSpPr>
            <p:cNvPr id="24" name="TextBox 23"/>
            <p:cNvSpPr txBox="1"/>
            <p:nvPr/>
          </p:nvSpPr>
          <p:spPr>
            <a:xfrm>
              <a:off x="558800" y="2743200"/>
              <a:ext cx="1219200" cy="492443"/>
            </a:xfrm>
            <a:prstGeom prst="rect">
              <a:avLst/>
            </a:prstGeom>
            <a:noFill/>
          </p:spPr>
          <p:txBody>
            <a:bodyPr wrap="square" rtlCol="0">
              <a:spAutoFit/>
            </a:bodyPr>
            <a:lstStyle/>
            <a:p>
              <a:r>
                <a:rPr lang="en-US" sz="2600" dirty="0" smtClean="0"/>
                <a:t>#</a:t>
              </a:r>
              <a:r>
                <a:rPr lang="en-US" sz="2600" dirty="0" err="1" smtClean="0"/>
                <a:t>st</a:t>
              </a:r>
              <a:endParaRPr lang="en-US" sz="2600" dirty="0"/>
            </a:p>
          </p:txBody>
        </p:sp>
        <p:sp>
          <p:nvSpPr>
            <p:cNvPr id="34" name="TextBox 33"/>
            <p:cNvSpPr txBox="1"/>
            <p:nvPr/>
          </p:nvSpPr>
          <p:spPr>
            <a:xfrm>
              <a:off x="558800" y="3241357"/>
              <a:ext cx="1219200" cy="492443"/>
            </a:xfrm>
            <a:prstGeom prst="rect">
              <a:avLst/>
            </a:prstGeom>
            <a:noFill/>
          </p:spPr>
          <p:txBody>
            <a:bodyPr wrap="square" rtlCol="0">
              <a:spAutoFit/>
            </a:bodyPr>
            <a:lstStyle/>
            <a:p>
              <a:r>
                <a:rPr lang="en-US" sz="2600" dirty="0" smtClean="0"/>
                <a:t>tat</a:t>
              </a:r>
              <a:endParaRPr lang="en-US" sz="2600" dirty="0"/>
            </a:p>
          </p:txBody>
        </p:sp>
        <p:sp>
          <p:nvSpPr>
            <p:cNvPr id="35" name="TextBox 34"/>
            <p:cNvSpPr txBox="1"/>
            <p:nvPr/>
          </p:nvSpPr>
          <p:spPr>
            <a:xfrm>
              <a:off x="558800" y="3698557"/>
              <a:ext cx="1219200" cy="492443"/>
            </a:xfrm>
            <a:prstGeom prst="rect">
              <a:avLst/>
            </a:prstGeom>
            <a:noFill/>
          </p:spPr>
          <p:txBody>
            <a:bodyPr wrap="square" rtlCol="0">
              <a:spAutoFit/>
            </a:bodyPr>
            <a:lstStyle/>
            <a:p>
              <a:r>
                <a:rPr lang="en-US" sz="2600" dirty="0" err="1" smtClean="0"/>
                <a:t>te</a:t>
              </a:r>
              <a:r>
                <a:rPr lang="en-US" sz="2600" dirty="0" smtClean="0"/>
                <a:t>#</a:t>
              </a:r>
              <a:endParaRPr lang="en-US" sz="2600" dirty="0"/>
            </a:p>
          </p:txBody>
        </p:sp>
      </p:grpSp>
      <p:grpSp>
        <p:nvGrpSpPr>
          <p:cNvPr id="3" name="Group 35"/>
          <p:cNvGrpSpPr/>
          <p:nvPr/>
        </p:nvGrpSpPr>
        <p:grpSpPr>
          <a:xfrm>
            <a:off x="3454400" y="4833645"/>
            <a:ext cx="2362200" cy="1941831"/>
            <a:chOff x="482600" y="4308157"/>
            <a:chExt cx="2362200" cy="1941831"/>
          </a:xfrm>
        </p:grpSpPr>
        <p:sp>
          <p:nvSpPr>
            <p:cNvPr id="37" name="Rectangle 36"/>
            <p:cNvSpPr/>
            <p:nvPr/>
          </p:nvSpPr>
          <p:spPr bwMode="auto">
            <a:xfrm>
              <a:off x="1854200" y="53340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5</a:t>
              </a:r>
              <a:r>
                <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.0</a:t>
              </a:r>
            </a:p>
          </p:txBody>
        </p:sp>
        <p:sp>
          <p:nvSpPr>
            <p:cNvPr id="38" name="Rectangle 37"/>
            <p:cNvSpPr/>
            <p:nvPr/>
          </p:nvSpPr>
          <p:spPr bwMode="auto">
            <a:xfrm>
              <a:off x="1854200" y="4876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20.0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39" name="Rectangle 38"/>
            <p:cNvSpPr/>
            <p:nvPr/>
          </p:nvSpPr>
          <p:spPr bwMode="auto">
            <a:xfrm>
              <a:off x="1854200" y="57912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40" name="Straight Connector 39"/>
            <p:cNvCxnSpPr/>
            <p:nvPr/>
          </p:nvCxnSpPr>
          <p:spPr bwMode="auto">
            <a:xfrm rot="10800000">
              <a:off x="482600" y="53340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41" name="Straight Connector 40"/>
            <p:cNvCxnSpPr/>
            <p:nvPr/>
          </p:nvCxnSpPr>
          <p:spPr bwMode="auto">
            <a:xfrm rot="10800000">
              <a:off x="482600" y="57912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42" name="Straight Connector 41"/>
            <p:cNvCxnSpPr/>
            <p:nvPr/>
          </p:nvCxnSpPr>
          <p:spPr bwMode="auto">
            <a:xfrm rot="10800000">
              <a:off x="482600" y="62484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sp>
          <p:nvSpPr>
            <p:cNvPr id="43" name="TextBox 42"/>
            <p:cNvSpPr txBox="1"/>
            <p:nvPr/>
          </p:nvSpPr>
          <p:spPr>
            <a:xfrm>
              <a:off x="482600" y="4308157"/>
              <a:ext cx="2362200" cy="492443"/>
            </a:xfrm>
            <a:prstGeom prst="rect">
              <a:avLst/>
            </a:prstGeom>
            <a:noFill/>
          </p:spPr>
          <p:txBody>
            <a:bodyPr wrap="square" rtlCol="0">
              <a:spAutoFit/>
            </a:bodyPr>
            <a:lstStyle/>
            <a:p>
              <a:r>
                <a:rPr lang="en-US" sz="2600" u="sng" dirty="0" smtClean="0"/>
                <a:t>Context Features</a:t>
              </a:r>
              <a:endParaRPr lang="en-US" sz="2600" u="sng" dirty="0"/>
            </a:p>
          </p:txBody>
        </p:sp>
        <p:sp>
          <p:nvSpPr>
            <p:cNvPr id="44" name="TextBox 43"/>
            <p:cNvSpPr txBox="1"/>
            <p:nvPr/>
          </p:nvSpPr>
          <p:spPr>
            <a:xfrm>
              <a:off x="558800" y="4841557"/>
              <a:ext cx="1219200" cy="492443"/>
            </a:xfrm>
            <a:prstGeom prst="rect">
              <a:avLst/>
            </a:prstGeom>
            <a:noFill/>
          </p:spPr>
          <p:txBody>
            <a:bodyPr wrap="square" rtlCol="0">
              <a:spAutoFit/>
            </a:bodyPr>
            <a:lstStyle/>
            <a:p>
              <a:r>
                <a:rPr lang="en-US" sz="2600" dirty="0" smtClean="0"/>
                <a:t>world</a:t>
              </a:r>
              <a:endParaRPr lang="en-US" sz="2600" dirty="0"/>
            </a:p>
          </p:txBody>
        </p:sp>
        <p:sp>
          <p:nvSpPr>
            <p:cNvPr id="45" name="TextBox 44"/>
            <p:cNvSpPr txBox="1"/>
            <p:nvPr/>
          </p:nvSpPr>
          <p:spPr>
            <a:xfrm>
              <a:off x="558800" y="5257800"/>
              <a:ext cx="1219200" cy="492443"/>
            </a:xfrm>
            <a:prstGeom prst="rect">
              <a:avLst/>
            </a:prstGeom>
            <a:noFill/>
          </p:spPr>
          <p:txBody>
            <a:bodyPr wrap="square" rtlCol="0">
              <a:spAutoFit/>
            </a:bodyPr>
            <a:lstStyle/>
            <a:p>
              <a:r>
                <a:rPr lang="en-US" sz="2600" dirty="0" smtClean="0"/>
                <a:t>politics</a:t>
              </a:r>
              <a:endParaRPr lang="en-US" sz="2600" dirty="0"/>
            </a:p>
          </p:txBody>
        </p:sp>
        <p:sp>
          <p:nvSpPr>
            <p:cNvPr id="46" name="TextBox 45"/>
            <p:cNvSpPr txBox="1"/>
            <p:nvPr/>
          </p:nvSpPr>
          <p:spPr>
            <a:xfrm>
              <a:off x="558800" y="5715000"/>
              <a:ext cx="1219200" cy="492443"/>
            </a:xfrm>
            <a:prstGeom prst="rect">
              <a:avLst/>
            </a:prstGeom>
            <a:noFill/>
          </p:spPr>
          <p:txBody>
            <a:bodyPr wrap="square" rtlCol="0">
              <a:spAutoFit/>
            </a:bodyPr>
            <a:lstStyle/>
            <a:p>
              <a:r>
                <a:rPr lang="en-US" sz="2600" dirty="0" smtClean="0"/>
                <a:t>society</a:t>
              </a:r>
              <a:endParaRPr lang="en-US" sz="2600" dirty="0"/>
            </a:p>
          </p:txBody>
        </p:sp>
      </p:grpSp>
      <p:sp>
        <p:nvSpPr>
          <p:cNvPr id="119" name="Flowchart: Magnetic Disk 118"/>
          <p:cNvSpPr/>
          <p:nvPr/>
        </p:nvSpPr>
        <p:spPr bwMode="auto">
          <a:xfrm>
            <a:off x="657170" y="4840287"/>
            <a:ext cx="1828800" cy="2133600"/>
          </a:xfrm>
          <a:prstGeom prst="flowChartMagneticDisk">
            <a:avLst/>
          </a:prstGeom>
          <a:solidFill>
            <a:schemeClr val="accent1">
              <a:lumMod val="40000"/>
              <a:lumOff val="60000"/>
            </a:schemeClr>
          </a:solidFill>
          <a:ln w="25400" cap="flat" cmpd="sng" algn="ctr">
            <a:solidFill>
              <a:srgbClr val="000000"/>
            </a:solidFill>
            <a:prstDash val="solid"/>
            <a:round/>
            <a:headEnd type="none" w="med" len="med"/>
            <a:tailEnd type="none" w="med" len="med"/>
          </a:ln>
          <a:effectLst/>
        </p:spPr>
        <p:txBody>
          <a:bodyPr/>
          <a:lstStyle/>
          <a:p>
            <a:pPr>
              <a:defRPr/>
            </a:pPr>
            <a:r>
              <a:rPr lang="en-US" dirty="0" smtClean="0"/>
              <a:t>Source</a:t>
            </a:r>
          </a:p>
          <a:p>
            <a:pPr>
              <a:defRPr/>
            </a:pPr>
            <a:r>
              <a:rPr lang="en-US" dirty="0" smtClean="0"/>
              <a:t>Text</a:t>
            </a:r>
            <a:endParaRPr lang="en-US" dirty="0"/>
          </a:p>
        </p:txBody>
      </p:sp>
      <p:sp>
        <p:nvSpPr>
          <p:cNvPr id="120" name="Oval 119"/>
          <p:cNvSpPr/>
          <p:nvPr/>
        </p:nvSpPr>
        <p:spPr bwMode="auto">
          <a:xfrm>
            <a:off x="6831017" y="3270228"/>
            <a:ext cx="2209800" cy="1219200"/>
          </a:xfrm>
          <a:prstGeom prst="ellipse">
            <a:avLst/>
          </a:prstGeom>
          <a:solidFill>
            <a:schemeClr val="accent3"/>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rgbClr val="000000"/>
                </a:solidFill>
                <a:effectLst/>
                <a:latin typeface="Arial Narrow" pitchFamily="34" charset="0"/>
                <a:ea typeface="ヒラギノ角ゴ Pro W3" pitchFamily="-80" charset="-128"/>
                <a:sym typeface="Arial Narrow" pitchFamily="34" charset="0"/>
              </a:rPr>
              <a:t>estado</a:t>
            </a: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grpSp>
        <p:nvGrpSpPr>
          <p:cNvPr id="4" name="Group 120"/>
          <p:cNvGrpSpPr/>
          <p:nvPr/>
        </p:nvGrpSpPr>
        <p:grpSpPr>
          <a:xfrm>
            <a:off x="9499688" y="2778149"/>
            <a:ext cx="3429000" cy="1830388"/>
            <a:chOff x="101600" y="2362200"/>
            <a:chExt cx="3429000" cy="1830388"/>
          </a:xfrm>
        </p:grpSpPr>
        <p:sp>
          <p:nvSpPr>
            <p:cNvPr id="122" name="TextBox 121"/>
            <p:cNvSpPr txBox="1"/>
            <p:nvPr/>
          </p:nvSpPr>
          <p:spPr>
            <a:xfrm>
              <a:off x="101600" y="2362200"/>
              <a:ext cx="3429000" cy="492443"/>
            </a:xfrm>
            <a:prstGeom prst="rect">
              <a:avLst/>
            </a:prstGeom>
            <a:noFill/>
          </p:spPr>
          <p:txBody>
            <a:bodyPr wrap="square" rtlCol="0">
              <a:spAutoFit/>
            </a:bodyPr>
            <a:lstStyle/>
            <a:p>
              <a:r>
                <a:rPr lang="en-US" sz="2600" u="sng" dirty="0" smtClean="0"/>
                <a:t>Orthographic Features</a:t>
              </a:r>
              <a:endParaRPr lang="en-US" sz="2600" u="sng" dirty="0"/>
            </a:p>
          </p:txBody>
        </p:sp>
        <p:sp>
          <p:nvSpPr>
            <p:cNvPr id="123" name="Rectangle 122"/>
            <p:cNvSpPr/>
            <p:nvPr/>
          </p:nvSpPr>
          <p:spPr bwMode="auto">
            <a:xfrm>
              <a:off x="1854200" y="28194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124" name="Rectangle 123"/>
            <p:cNvSpPr/>
            <p:nvPr/>
          </p:nvSpPr>
          <p:spPr bwMode="auto">
            <a:xfrm>
              <a:off x="1854200" y="32766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1.0</a:t>
              </a:r>
            </a:p>
          </p:txBody>
        </p:sp>
        <p:sp>
          <p:nvSpPr>
            <p:cNvPr id="125" name="Rectangle 124"/>
            <p:cNvSpPr/>
            <p:nvPr/>
          </p:nvSpPr>
          <p:spPr bwMode="auto">
            <a:xfrm>
              <a:off x="1854200" y="3733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26" name="Straight Connector 125"/>
            <p:cNvCxnSpPr/>
            <p:nvPr/>
          </p:nvCxnSpPr>
          <p:spPr bwMode="auto">
            <a:xfrm rot="10800000">
              <a:off x="482600" y="32766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127" name="Straight Connector 126"/>
            <p:cNvCxnSpPr/>
            <p:nvPr/>
          </p:nvCxnSpPr>
          <p:spPr bwMode="auto">
            <a:xfrm rot="10800000">
              <a:off x="482600" y="3732211"/>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128" name="Straight Connector 127"/>
            <p:cNvCxnSpPr/>
            <p:nvPr/>
          </p:nvCxnSpPr>
          <p:spPr bwMode="auto">
            <a:xfrm rot="10800000">
              <a:off x="482600" y="41910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sp>
          <p:nvSpPr>
            <p:cNvPr id="129" name="TextBox 128"/>
            <p:cNvSpPr txBox="1"/>
            <p:nvPr/>
          </p:nvSpPr>
          <p:spPr>
            <a:xfrm>
              <a:off x="558800" y="2743200"/>
              <a:ext cx="1219200" cy="492443"/>
            </a:xfrm>
            <a:prstGeom prst="rect">
              <a:avLst/>
            </a:prstGeom>
            <a:noFill/>
          </p:spPr>
          <p:txBody>
            <a:bodyPr wrap="square" rtlCol="0">
              <a:spAutoFit/>
            </a:bodyPr>
            <a:lstStyle/>
            <a:p>
              <a:r>
                <a:rPr lang="en-US" sz="2600" dirty="0" smtClean="0"/>
                <a:t>#</a:t>
              </a:r>
              <a:r>
                <a:rPr lang="en-US" sz="2600" dirty="0" err="1" smtClean="0"/>
                <a:t>es</a:t>
              </a:r>
              <a:endParaRPr lang="en-US" sz="2600" dirty="0"/>
            </a:p>
          </p:txBody>
        </p:sp>
        <p:sp>
          <p:nvSpPr>
            <p:cNvPr id="130" name="TextBox 129"/>
            <p:cNvSpPr txBox="1"/>
            <p:nvPr/>
          </p:nvSpPr>
          <p:spPr>
            <a:xfrm>
              <a:off x="558800" y="3241357"/>
              <a:ext cx="1219200" cy="492443"/>
            </a:xfrm>
            <a:prstGeom prst="rect">
              <a:avLst/>
            </a:prstGeom>
            <a:noFill/>
          </p:spPr>
          <p:txBody>
            <a:bodyPr wrap="square" rtlCol="0">
              <a:spAutoFit/>
            </a:bodyPr>
            <a:lstStyle/>
            <a:p>
              <a:r>
                <a:rPr lang="en-US" sz="2600" dirty="0" err="1" smtClean="0"/>
                <a:t>sta</a:t>
              </a:r>
              <a:endParaRPr lang="en-US" sz="2600" dirty="0"/>
            </a:p>
          </p:txBody>
        </p:sp>
        <p:sp>
          <p:nvSpPr>
            <p:cNvPr id="131" name="TextBox 130"/>
            <p:cNvSpPr txBox="1"/>
            <p:nvPr/>
          </p:nvSpPr>
          <p:spPr>
            <a:xfrm>
              <a:off x="558800" y="3698557"/>
              <a:ext cx="1219200" cy="492443"/>
            </a:xfrm>
            <a:prstGeom prst="rect">
              <a:avLst/>
            </a:prstGeom>
            <a:noFill/>
          </p:spPr>
          <p:txBody>
            <a:bodyPr wrap="square" rtlCol="0">
              <a:spAutoFit/>
            </a:bodyPr>
            <a:lstStyle/>
            <a:p>
              <a:r>
                <a:rPr lang="en-US" sz="2600" dirty="0" smtClean="0"/>
                <a:t>do#</a:t>
              </a:r>
              <a:endParaRPr lang="en-US" sz="2600" dirty="0"/>
            </a:p>
          </p:txBody>
        </p:sp>
      </p:grpSp>
      <p:grpSp>
        <p:nvGrpSpPr>
          <p:cNvPr id="5" name="Group 131"/>
          <p:cNvGrpSpPr/>
          <p:nvPr/>
        </p:nvGrpSpPr>
        <p:grpSpPr>
          <a:xfrm>
            <a:off x="9880688" y="4833645"/>
            <a:ext cx="2362200" cy="1941831"/>
            <a:chOff x="482600" y="4308157"/>
            <a:chExt cx="2362200" cy="1941831"/>
          </a:xfrm>
        </p:grpSpPr>
        <p:sp>
          <p:nvSpPr>
            <p:cNvPr id="133" name="Rectangle 132"/>
            <p:cNvSpPr/>
            <p:nvPr/>
          </p:nvSpPr>
          <p:spPr bwMode="auto">
            <a:xfrm>
              <a:off x="1854200" y="53340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t>10</a:t>
              </a:r>
              <a:r>
                <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.0</a:t>
              </a:r>
            </a:p>
          </p:txBody>
        </p:sp>
        <p:sp>
          <p:nvSpPr>
            <p:cNvPr id="134" name="Rectangle 133"/>
            <p:cNvSpPr/>
            <p:nvPr/>
          </p:nvSpPr>
          <p:spPr bwMode="auto">
            <a:xfrm>
              <a:off x="1854200" y="48768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17.0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135" name="Rectangle 134"/>
            <p:cNvSpPr/>
            <p:nvPr/>
          </p:nvSpPr>
          <p:spPr bwMode="auto">
            <a:xfrm>
              <a:off x="1854200" y="5791200"/>
              <a:ext cx="914400" cy="45720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smtClean="0"/>
                <a:t>6.0</a:t>
              </a:r>
              <a:endParaRPr kumimoji="0" lang="en-US" sz="2000" b="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36" name="Straight Connector 135"/>
            <p:cNvCxnSpPr/>
            <p:nvPr/>
          </p:nvCxnSpPr>
          <p:spPr bwMode="auto">
            <a:xfrm rot="10800000">
              <a:off x="482600" y="53340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137" name="Straight Connector 136"/>
            <p:cNvCxnSpPr/>
            <p:nvPr/>
          </p:nvCxnSpPr>
          <p:spPr bwMode="auto">
            <a:xfrm rot="10800000">
              <a:off x="482600" y="57912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138" name="Straight Connector 137"/>
            <p:cNvCxnSpPr/>
            <p:nvPr/>
          </p:nvCxnSpPr>
          <p:spPr bwMode="auto">
            <a:xfrm rot="10800000">
              <a:off x="482600" y="6248400"/>
              <a:ext cx="1371600" cy="15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cxnSp>
        <p:sp>
          <p:nvSpPr>
            <p:cNvPr id="139" name="TextBox 138"/>
            <p:cNvSpPr txBox="1"/>
            <p:nvPr/>
          </p:nvSpPr>
          <p:spPr>
            <a:xfrm>
              <a:off x="482600" y="4308157"/>
              <a:ext cx="2362200" cy="492443"/>
            </a:xfrm>
            <a:prstGeom prst="rect">
              <a:avLst/>
            </a:prstGeom>
            <a:noFill/>
          </p:spPr>
          <p:txBody>
            <a:bodyPr wrap="square" rtlCol="0">
              <a:spAutoFit/>
            </a:bodyPr>
            <a:lstStyle/>
            <a:p>
              <a:r>
                <a:rPr lang="en-US" sz="2600" u="sng" dirty="0" smtClean="0"/>
                <a:t>Context Features</a:t>
              </a:r>
              <a:endParaRPr lang="en-US" sz="2600" u="sng" dirty="0"/>
            </a:p>
          </p:txBody>
        </p:sp>
        <p:sp>
          <p:nvSpPr>
            <p:cNvPr id="140" name="TextBox 139"/>
            <p:cNvSpPr txBox="1"/>
            <p:nvPr/>
          </p:nvSpPr>
          <p:spPr>
            <a:xfrm>
              <a:off x="558800" y="4841557"/>
              <a:ext cx="1219200" cy="492443"/>
            </a:xfrm>
            <a:prstGeom prst="rect">
              <a:avLst/>
            </a:prstGeom>
            <a:noFill/>
          </p:spPr>
          <p:txBody>
            <a:bodyPr wrap="square" rtlCol="0">
              <a:spAutoFit/>
            </a:bodyPr>
            <a:lstStyle/>
            <a:p>
              <a:r>
                <a:rPr lang="en-US" sz="2600" dirty="0" err="1" smtClean="0"/>
                <a:t>mundo</a:t>
              </a:r>
              <a:endParaRPr lang="en-US" sz="2600" dirty="0"/>
            </a:p>
          </p:txBody>
        </p:sp>
        <p:sp>
          <p:nvSpPr>
            <p:cNvPr id="141" name="TextBox 140"/>
            <p:cNvSpPr txBox="1"/>
            <p:nvPr/>
          </p:nvSpPr>
          <p:spPr>
            <a:xfrm>
              <a:off x="558800" y="5257800"/>
              <a:ext cx="1219200" cy="492443"/>
            </a:xfrm>
            <a:prstGeom prst="rect">
              <a:avLst/>
            </a:prstGeom>
            <a:noFill/>
          </p:spPr>
          <p:txBody>
            <a:bodyPr wrap="square" rtlCol="0">
              <a:spAutoFit/>
            </a:bodyPr>
            <a:lstStyle/>
            <a:p>
              <a:r>
                <a:rPr lang="en-US" sz="2600" dirty="0" err="1" smtClean="0"/>
                <a:t>politica</a:t>
              </a:r>
              <a:endParaRPr lang="en-US" sz="2600" dirty="0"/>
            </a:p>
          </p:txBody>
        </p:sp>
        <p:sp>
          <p:nvSpPr>
            <p:cNvPr id="142" name="TextBox 141"/>
            <p:cNvSpPr txBox="1"/>
            <p:nvPr/>
          </p:nvSpPr>
          <p:spPr>
            <a:xfrm>
              <a:off x="558800" y="5715000"/>
              <a:ext cx="1219200" cy="461665"/>
            </a:xfrm>
            <a:prstGeom prst="rect">
              <a:avLst/>
            </a:prstGeom>
            <a:noFill/>
          </p:spPr>
          <p:txBody>
            <a:bodyPr wrap="square" rtlCol="0">
              <a:spAutoFit/>
            </a:bodyPr>
            <a:lstStyle/>
            <a:p>
              <a:r>
                <a:rPr lang="en-US" sz="2400" dirty="0" err="1" smtClean="0"/>
                <a:t>sociedad</a:t>
              </a:r>
              <a:endParaRPr lang="en-US" sz="2400" dirty="0"/>
            </a:p>
          </p:txBody>
        </p:sp>
      </p:grpSp>
      <p:sp>
        <p:nvSpPr>
          <p:cNvPr id="143" name="Flowchart: Magnetic Disk 8"/>
          <p:cNvSpPr>
            <a:spLocks noChangeArrowheads="1"/>
          </p:cNvSpPr>
          <p:nvPr/>
        </p:nvSpPr>
        <p:spPr bwMode="auto">
          <a:xfrm>
            <a:off x="7050095" y="4840287"/>
            <a:ext cx="1828800" cy="2133600"/>
          </a:xfrm>
          <a:prstGeom prst="flowChartMagneticDisk">
            <a:avLst/>
          </a:prstGeom>
          <a:solidFill>
            <a:srgbClr val="FF9999"/>
          </a:solidFill>
          <a:ln w="25400" algn="ctr">
            <a:solidFill>
              <a:srgbClr val="000000"/>
            </a:solidFill>
            <a:round/>
            <a:headEnd/>
            <a:tailEnd/>
          </a:ln>
        </p:spPr>
        <p:txBody>
          <a:bodyPr/>
          <a:lstStyle/>
          <a:p>
            <a:r>
              <a:rPr lang="en-US" dirty="0" smtClean="0"/>
              <a:t>Target</a:t>
            </a:r>
            <a:endParaRPr lang="en-US" dirty="0"/>
          </a:p>
          <a:p>
            <a:r>
              <a:rPr lang="en-US" dirty="0"/>
              <a:t>Text</a:t>
            </a:r>
          </a:p>
        </p:txBody>
      </p:sp>
      <p:sp>
        <p:nvSpPr>
          <p:cNvPr id="67" name="Rectangle 66"/>
          <p:cNvSpPr/>
          <p:nvPr/>
        </p:nvSpPr>
        <p:spPr bwMode="auto">
          <a:xfrm>
            <a:off x="3179717" y="9879081"/>
            <a:ext cx="6645366" cy="912825"/>
          </a:xfrm>
          <a:prstGeom prst="rect">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200" b="0" i="0" u="none" strike="noStrike" cap="none" normalizeH="0" baseline="0" dirty="0" smtClean="0">
                <a:ln>
                  <a:noFill/>
                </a:ln>
                <a:solidFill>
                  <a:schemeClr val="bg1"/>
                </a:solidFill>
                <a:effectLst/>
                <a:latin typeface="Arial Narrow" pitchFamily="34" charset="0"/>
                <a:ea typeface="ヒラギノ角ゴ Pro W3" pitchFamily="-80" charset="-128"/>
                <a:sym typeface="Arial Narrow" pitchFamily="34" charset="0"/>
              </a:rPr>
              <a:t>What</a:t>
            </a:r>
            <a:r>
              <a:rPr kumimoji="0" lang="en-US" sz="4200" b="0" i="0" u="none" strike="noStrike" cap="none" normalizeH="0" dirty="0" smtClean="0">
                <a:ln>
                  <a:noFill/>
                </a:ln>
                <a:solidFill>
                  <a:schemeClr val="bg1"/>
                </a:solidFill>
                <a:effectLst/>
                <a:latin typeface="Arial Narrow" pitchFamily="34" charset="0"/>
                <a:ea typeface="ヒラギノ角ゴ Pro W3" pitchFamily="-80" charset="-128"/>
                <a:sym typeface="Arial Narrow" pitchFamily="34" charset="0"/>
              </a:rPr>
              <a:t> are we generating?</a:t>
            </a:r>
            <a:endParaRPr kumimoji="0" lang="en-US" sz="4200" b="0" i="0" u="none" strike="noStrike" cap="none" normalizeH="0" baseline="0" dirty="0" smtClean="0">
              <a:ln>
                <a:noFill/>
              </a:ln>
              <a:solidFill>
                <a:schemeClr val="bg1"/>
              </a:solidFill>
              <a:effectLst/>
              <a:latin typeface="Arial Narrow" pitchFamily="34" charset="0"/>
              <a:ea typeface="ヒラギノ角ゴ Pro W3" pitchFamily="-80" charset="-128"/>
              <a:sym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4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3"/>
          <p:cNvSpPr>
            <a:spLocks noGrp="1"/>
          </p:cNvSpPr>
          <p:nvPr>
            <p:ph type="title"/>
          </p:nvPr>
        </p:nvSpPr>
        <p:spPr>
          <a:xfrm>
            <a:off x="1930400" y="452438"/>
            <a:ext cx="10210800" cy="1300162"/>
          </a:xfrm>
        </p:spPr>
        <p:txBody>
          <a:bodyPr/>
          <a:lstStyle/>
          <a:p>
            <a:r>
              <a:rPr lang="en-US" smtClean="0"/>
              <a:t>Results: Example Matches</a:t>
            </a:r>
          </a:p>
        </p:txBody>
      </p:sp>
      <p:sp>
        <p:nvSpPr>
          <p:cNvPr id="5" name="Content Placeholder 4"/>
          <p:cNvSpPr>
            <a:spLocks noGrp="1"/>
          </p:cNvSpPr>
          <p:nvPr>
            <p:ph idx="1"/>
          </p:nvPr>
        </p:nvSpPr>
        <p:spPr/>
        <p:txBody>
          <a:bodyPr/>
          <a:lstStyle/>
          <a:p>
            <a:pPr>
              <a:defRPr/>
            </a:pPr>
            <a:endParaRPr lang="en-US"/>
          </a:p>
        </p:txBody>
      </p:sp>
      <p:grpSp>
        <p:nvGrpSpPr>
          <p:cNvPr id="2" name="Group 11"/>
          <p:cNvGrpSpPr>
            <a:grpSpLocks/>
          </p:cNvGrpSpPr>
          <p:nvPr/>
        </p:nvGrpSpPr>
        <p:grpSpPr bwMode="auto">
          <a:xfrm>
            <a:off x="406400" y="2133600"/>
            <a:ext cx="6034088" cy="7010400"/>
            <a:chOff x="406400" y="2133600"/>
            <a:chExt cx="6034305" cy="7010400"/>
          </a:xfrm>
        </p:grpSpPr>
        <p:pic>
          <p:nvPicPr>
            <p:cNvPr id="76811" name="Picture 4"/>
            <p:cNvPicPr>
              <a:picLocks noChangeAspect="1"/>
            </p:cNvPicPr>
            <p:nvPr/>
          </p:nvPicPr>
          <p:blipFill>
            <a:blip r:embed="rId2"/>
            <a:srcRect l="16808"/>
            <a:stretch>
              <a:fillRect/>
            </a:stretch>
          </p:blipFill>
          <p:spPr bwMode="auto">
            <a:xfrm>
              <a:off x="406400" y="2133600"/>
              <a:ext cx="6034305" cy="7010400"/>
            </a:xfrm>
            <a:prstGeom prst="rect">
              <a:avLst/>
            </a:prstGeom>
            <a:noFill/>
            <a:ln w="25400">
              <a:noFill/>
              <a:miter lim="800000"/>
              <a:headEnd/>
              <a:tailEnd/>
            </a:ln>
          </p:spPr>
        </p:pic>
        <p:sp>
          <p:nvSpPr>
            <p:cNvPr id="76812" name="Rectangle 7"/>
            <p:cNvSpPr>
              <a:spLocks noChangeArrowheads="1"/>
            </p:cNvSpPr>
            <p:nvPr/>
          </p:nvSpPr>
          <p:spPr bwMode="auto">
            <a:xfrm>
              <a:off x="1320800" y="2133600"/>
              <a:ext cx="533400" cy="457200"/>
            </a:xfrm>
            <a:prstGeom prst="rect">
              <a:avLst/>
            </a:prstGeom>
            <a:solidFill>
              <a:schemeClr val="bg1"/>
            </a:solidFill>
            <a:ln w="25400" algn="ctr">
              <a:solidFill>
                <a:schemeClr val="bg1"/>
              </a:solidFill>
              <a:round/>
              <a:headEnd/>
              <a:tailEnd/>
            </a:ln>
          </p:spPr>
          <p:txBody>
            <a:bodyPr/>
            <a:lstStyle/>
            <a:p>
              <a:endParaRPr lang="en-US"/>
            </a:p>
          </p:txBody>
        </p:sp>
      </p:grpSp>
      <p:grpSp>
        <p:nvGrpSpPr>
          <p:cNvPr id="3" name="Group 13"/>
          <p:cNvGrpSpPr>
            <a:grpSpLocks/>
          </p:cNvGrpSpPr>
          <p:nvPr/>
        </p:nvGrpSpPr>
        <p:grpSpPr bwMode="auto">
          <a:xfrm>
            <a:off x="7188200" y="5638800"/>
            <a:ext cx="5181600" cy="3657600"/>
            <a:chOff x="8178800" y="5791200"/>
            <a:chExt cx="4826000" cy="3352800"/>
          </a:xfrm>
        </p:grpSpPr>
        <p:pic>
          <p:nvPicPr>
            <p:cNvPr id="76809" name="Picture 5"/>
            <p:cNvPicPr>
              <a:picLocks noChangeAspect="1"/>
            </p:cNvPicPr>
            <p:nvPr/>
          </p:nvPicPr>
          <p:blipFill>
            <a:blip r:embed="rId3"/>
            <a:srcRect l="22038"/>
            <a:stretch>
              <a:fillRect/>
            </a:stretch>
          </p:blipFill>
          <p:spPr bwMode="auto">
            <a:xfrm>
              <a:off x="8178800" y="5943600"/>
              <a:ext cx="4826000" cy="3200400"/>
            </a:xfrm>
            <a:prstGeom prst="rect">
              <a:avLst/>
            </a:prstGeom>
            <a:noFill/>
            <a:ln w="25400">
              <a:noFill/>
              <a:miter lim="800000"/>
              <a:headEnd/>
              <a:tailEnd/>
            </a:ln>
          </p:spPr>
        </p:pic>
        <p:sp>
          <p:nvSpPr>
            <p:cNvPr id="76810" name="Rectangle 8"/>
            <p:cNvSpPr>
              <a:spLocks noChangeArrowheads="1"/>
            </p:cNvSpPr>
            <p:nvPr/>
          </p:nvSpPr>
          <p:spPr bwMode="auto">
            <a:xfrm>
              <a:off x="8483600" y="5791200"/>
              <a:ext cx="457200" cy="533400"/>
            </a:xfrm>
            <a:prstGeom prst="rect">
              <a:avLst/>
            </a:prstGeom>
            <a:solidFill>
              <a:schemeClr val="bg1"/>
            </a:solidFill>
            <a:ln w="76200" algn="ctr">
              <a:solidFill>
                <a:schemeClr val="bg1"/>
              </a:solidFill>
              <a:round/>
              <a:headEnd/>
              <a:tailEnd/>
            </a:ln>
          </p:spPr>
          <p:txBody>
            <a:bodyPr/>
            <a:lstStyle/>
            <a:p>
              <a:endParaRPr lang="en-US"/>
            </a:p>
          </p:txBody>
        </p:sp>
      </p:grpSp>
      <p:grpSp>
        <p:nvGrpSpPr>
          <p:cNvPr id="4" name="Group 12"/>
          <p:cNvGrpSpPr>
            <a:grpSpLocks/>
          </p:cNvGrpSpPr>
          <p:nvPr/>
        </p:nvGrpSpPr>
        <p:grpSpPr bwMode="auto">
          <a:xfrm>
            <a:off x="6426200" y="2057400"/>
            <a:ext cx="6477000" cy="3505200"/>
            <a:chOff x="7109055" y="2286000"/>
            <a:chExt cx="5895745" cy="2971800"/>
          </a:xfrm>
        </p:grpSpPr>
        <p:pic>
          <p:nvPicPr>
            <p:cNvPr id="76807" name="Picture 2"/>
            <p:cNvPicPr>
              <a:picLocks noChangeAspect="1"/>
            </p:cNvPicPr>
            <p:nvPr/>
          </p:nvPicPr>
          <p:blipFill>
            <a:blip r:embed="rId4"/>
            <a:srcRect l="15536"/>
            <a:stretch>
              <a:fillRect/>
            </a:stretch>
          </p:blipFill>
          <p:spPr bwMode="auto">
            <a:xfrm>
              <a:off x="7109055" y="2324100"/>
              <a:ext cx="5895745" cy="2933700"/>
            </a:xfrm>
            <a:prstGeom prst="rect">
              <a:avLst/>
            </a:prstGeom>
            <a:noFill/>
            <a:ln w="25400">
              <a:noFill/>
              <a:miter lim="800000"/>
              <a:headEnd/>
              <a:tailEnd/>
            </a:ln>
          </p:spPr>
        </p:pic>
        <p:sp>
          <p:nvSpPr>
            <p:cNvPr id="76808" name="Rectangle 10"/>
            <p:cNvSpPr>
              <a:spLocks noChangeArrowheads="1"/>
            </p:cNvSpPr>
            <p:nvPr/>
          </p:nvSpPr>
          <p:spPr bwMode="auto">
            <a:xfrm>
              <a:off x="8102600" y="2286000"/>
              <a:ext cx="533400" cy="457200"/>
            </a:xfrm>
            <a:prstGeom prst="rect">
              <a:avLst/>
            </a:prstGeom>
            <a:solidFill>
              <a:schemeClr val="bg1"/>
            </a:solidFill>
            <a:ln w="25400" algn="ctr">
              <a:solidFill>
                <a:schemeClr val="bg1"/>
              </a:solidFill>
              <a:round/>
              <a:headEnd/>
              <a:tailEnd/>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3"/>
          <p:cNvSpPr>
            <a:spLocks noGrp="1"/>
          </p:cNvSpPr>
          <p:nvPr>
            <p:ph type="title"/>
          </p:nvPr>
        </p:nvSpPr>
        <p:spPr>
          <a:xfrm>
            <a:off x="1930400" y="452438"/>
            <a:ext cx="10210800" cy="1300162"/>
          </a:xfrm>
        </p:spPr>
        <p:txBody>
          <a:bodyPr/>
          <a:lstStyle/>
          <a:p>
            <a:r>
              <a:rPr lang="en-US" dirty="0" smtClean="0"/>
              <a:t>Results: Examples</a:t>
            </a:r>
          </a:p>
        </p:txBody>
      </p:sp>
      <p:pic>
        <p:nvPicPr>
          <p:cNvPr id="77828" name="Picture 2"/>
          <p:cNvPicPr>
            <a:picLocks noChangeAspect="1"/>
          </p:cNvPicPr>
          <p:nvPr/>
        </p:nvPicPr>
        <p:blipFill>
          <a:blip r:embed="rId2"/>
          <a:srcRect/>
          <a:stretch>
            <a:fillRect/>
          </a:stretch>
        </p:blipFill>
        <p:spPr bwMode="auto">
          <a:xfrm>
            <a:off x="1168400" y="4416407"/>
            <a:ext cx="5095875" cy="2676525"/>
          </a:xfrm>
          <a:prstGeom prst="rect">
            <a:avLst/>
          </a:prstGeom>
          <a:noFill/>
          <a:ln w="25400">
            <a:noFill/>
            <a:miter lim="800000"/>
            <a:headEnd/>
            <a:tailEnd/>
          </a:ln>
        </p:spPr>
      </p:pic>
      <p:pic>
        <p:nvPicPr>
          <p:cNvPr id="205827" name="Picture 3"/>
          <p:cNvPicPr>
            <a:picLocks noChangeAspect="1"/>
          </p:cNvPicPr>
          <p:nvPr/>
        </p:nvPicPr>
        <p:blipFill>
          <a:blip r:embed="rId3"/>
          <a:srcRect/>
          <a:stretch>
            <a:fillRect/>
          </a:stretch>
        </p:blipFill>
        <p:spPr bwMode="auto">
          <a:xfrm>
            <a:off x="7302500" y="4419600"/>
            <a:ext cx="4381500" cy="3162300"/>
          </a:xfrm>
          <a:prstGeom prst="rect">
            <a:avLst/>
          </a:prstGeom>
          <a:noFill/>
          <a:ln w="25400">
            <a:noFill/>
            <a:miter lim="800000"/>
            <a:headEnd/>
            <a:tailEnd/>
          </a:ln>
        </p:spPr>
      </p:pic>
      <p:sp>
        <p:nvSpPr>
          <p:cNvPr id="8" name="TextBox 7"/>
          <p:cNvSpPr txBox="1"/>
          <p:nvPr/>
        </p:nvSpPr>
        <p:spPr>
          <a:xfrm>
            <a:off x="1168400" y="3525819"/>
            <a:ext cx="4953000" cy="738188"/>
          </a:xfrm>
          <a:prstGeom prst="rect">
            <a:avLst/>
          </a:prstGeom>
          <a:noFill/>
        </p:spPr>
        <p:txBody>
          <a:bodyPr>
            <a:spAutoFit/>
          </a:bodyPr>
          <a:lstStyle/>
          <a:p>
            <a:pPr>
              <a:defRPr/>
            </a:pPr>
            <a:r>
              <a:rPr lang="en-US" dirty="0">
                <a:latin typeface="+mj-lt"/>
              </a:rPr>
              <a:t>Top Non-Cognates</a:t>
            </a:r>
          </a:p>
        </p:txBody>
      </p:sp>
      <p:sp>
        <p:nvSpPr>
          <p:cNvPr id="9" name="TextBox 8"/>
          <p:cNvSpPr txBox="1"/>
          <p:nvPr/>
        </p:nvSpPr>
        <p:spPr>
          <a:xfrm>
            <a:off x="7035800" y="3452813"/>
            <a:ext cx="4953000" cy="738187"/>
          </a:xfrm>
          <a:prstGeom prst="rect">
            <a:avLst/>
          </a:prstGeom>
          <a:noFill/>
        </p:spPr>
        <p:txBody>
          <a:bodyPr>
            <a:spAutoFit/>
          </a:bodyPr>
          <a:lstStyle/>
          <a:p>
            <a:pPr>
              <a:defRPr/>
            </a:pPr>
            <a:r>
              <a:rPr lang="en-US" dirty="0">
                <a:latin typeface="+mj-lt"/>
              </a:rPr>
              <a:t>Interesting Mistakes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8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404729" y="5716599"/>
            <a:ext cx="5784224" cy="949338"/>
            <a:chOff x="404729" y="5716599"/>
            <a:chExt cx="5784224" cy="949338"/>
          </a:xfrm>
        </p:grpSpPr>
        <p:cxnSp>
          <p:nvCxnSpPr>
            <p:cNvPr id="29" name="Straight Connector 28"/>
            <p:cNvCxnSpPr/>
            <p:nvPr/>
          </p:nvCxnSpPr>
          <p:spPr bwMode="auto">
            <a:xfrm>
              <a:off x="404729" y="5716599"/>
              <a:ext cx="5696028" cy="949338"/>
            </a:xfrm>
            <a:prstGeom prst="line">
              <a:avLst/>
            </a:prstGeom>
            <a:blipFill dpi="0" rotWithShape="0">
              <a:blip r:embed="rId3"/>
              <a:srcRect/>
              <a:tile tx="0" ty="0" sx="100000" sy="100000" flip="none" algn="tl"/>
            </a:blipFill>
            <a:ln w="38100" cap="flat" cmpd="sng" algn="ctr">
              <a:solidFill>
                <a:schemeClr val="bg1">
                  <a:lumMod val="65000"/>
                </a:schemeClr>
              </a:solidFill>
              <a:prstDash val="solid"/>
              <a:round/>
              <a:headEnd type="none" w="med" len="med"/>
              <a:tailEnd type="none" w="med" len="med"/>
            </a:ln>
            <a:effectLst/>
          </p:spPr>
        </p:cxnSp>
        <p:sp>
          <p:nvSpPr>
            <p:cNvPr id="30" name="TextBox 29"/>
            <p:cNvSpPr txBox="1"/>
            <p:nvPr/>
          </p:nvSpPr>
          <p:spPr>
            <a:xfrm rot="588415">
              <a:off x="4741210" y="5820399"/>
              <a:ext cx="1447743" cy="523220"/>
            </a:xfrm>
            <a:prstGeom prst="rect">
              <a:avLst/>
            </a:prstGeom>
            <a:noFill/>
            <a:ln>
              <a:solidFill>
                <a:schemeClr val="bg1"/>
              </a:solidFill>
              <a:prstDash val="solid"/>
            </a:ln>
          </p:spPr>
          <p:txBody>
            <a:bodyPr wrap="square" rtlCol="0">
              <a:spAutoFit/>
            </a:bodyPr>
            <a:lstStyle/>
            <a:p>
              <a:r>
                <a:rPr lang="en-US" sz="2800" b="1" dirty="0" smtClean="0">
                  <a:solidFill>
                    <a:schemeClr val="bg1">
                      <a:lumMod val="65000"/>
                    </a:schemeClr>
                  </a:solidFill>
                </a:rPr>
                <a:t>PCA</a:t>
              </a:r>
              <a:endParaRPr lang="en-US" sz="2800" b="1" dirty="0">
                <a:solidFill>
                  <a:schemeClr val="bg1">
                    <a:lumMod val="65000"/>
                  </a:schemeClr>
                </a:solidFill>
              </a:endParaRPr>
            </a:p>
          </p:txBody>
        </p:sp>
      </p:grpSp>
      <p:grpSp>
        <p:nvGrpSpPr>
          <p:cNvPr id="31" name="Group 30"/>
          <p:cNvGrpSpPr/>
          <p:nvPr/>
        </p:nvGrpSpPr>
        <p:grpSpPr>
          <a:xfrm>
            <a:off x="6465887" y="5387982"/>
            <a:ext cx="6086090" cy="559733"/>
            <a:chOff x="6454306" y="5375944"/>
            <a:chExt cx="6086090" cy="559733"/>
          </a:xfrm>
        </p:grpSpPr>
        <p:cxnSp>
          <p:nvCxnSpPr>
            <p:cNvPr id="32" name="Straight Connector 31"/>
            <p:cNvCxnSpPr/>
            <p:nvPr/>
          </p:nvCxnSpPr>
          <p:spPr bwMode="auto">
            <a:xfrm>
              <a:off x="6454306" y="5716599"/>
              <a:ext cx="5915106" cy="219078"/>
            </a:xfrm>
            <a:prstGeom prst="line">
              <a:avLst/>
            </a:prstGeom>
            <a:blipFill dpi="0" rotWithShape="0">
              <a:blip r:embed="rId3"/>
              <a:srcRect/>
              <a:tile tx="0" ty="0" sx="100000" sy="100000" flip="none" algn="tl"/>
            </a:blipFill>
            <a:ln w="38100" cap="flat" cmpd="sng" algn="ctr">
              <a:solidFill>
                <a:schemeClr val="bg1">
                  <a:lumMod val="65000"/>
                </a:schemeClr>
              </a:solidFill>
              <a:prstDash val="solid"/>
              <a:round/>
              <a:headEnd type="none" w="med" len="med"/>
              <a:tailEnd type="none" w="med" len="med"/>
            </a:ln>
            <a:effectLst/>
          </p:spPr>
        </p:cxnSp>
        <p:sp>
          <p:nvSpPr>
            <p:cNvPr id="33" name="TextBox 32"/>
            <p:cNvSpPr txBox="1"/>
            <p:nvPr/>
          </p:nvSpPr>
          <p:spPr>
            <a:xfrm rot="162916">
              <a:off x="11092653" y="5375944"/>
              <a:ext cx="1447743" cy="523220"/>
            </a:xfrm>
            <a:prstGeom prst="rect">
              <a:avLst/>
            </a:prstGeom>
            <a:noFill/>
            <a:ln>
              <a:solidFill>
                <a:schemeClr val="bg1"/>
              </a:solidFill>
              <a:prstDash val="solid"/>
            </a:ln>
          </p:spPr>
          <p:txBody>
            <a:bodyPr wrap="square" rtlCol="0">
              <a:spAutoFit/>
            </a:bodyPr>
            <a:lstStyle/>
            <a:p>
              <a:r>
                <a:rPr lang="en-US" sz="2800" b="1" dirty="0" smtClean="0">
                  <a:solidFill>
                    <a:schemeClr val="bg1">
                      <a:lumMod val="65000"/>
                    </a:schemeClr>
                  </a:solidFill>
                </a:rPr>
                <a:t>PCA</a:t>
              </a:r>
              <a:endParaRPr lang="en-US" sz="2800" b="1" dirty="0">
                <a:solidFill>
                  <a:schemeClr val="bg1">
                    <a:lumMod val="65000"/>
                  </a:schemeClr>
                </a:solidFill>
              </a:endParaRPr>
            </a:p>
          </p:txBody>
        </p:sp>
      </p:grpSp>
      <p:cxnSp>
        <p:nvCxnSpPr>
          <p:cNvPr id="81" name="Straight Connector 80"/>
          <p:cNvCxnSpPr/>
          <p:nvPr/>
        </p:nvCxnSpPr>
        <p:spPr bwMode="auto">
          <a:xfrm>
            <a:off x="4165568" y="3270228"/>
            <a:ext cx="4564125" cy="1"/>
          </a:xfrm>
          <a:prstGeom prst="line">
            <a:avLst/>
          </a:prstGeom>
          <a:blipFill dpi="0" rotWithShape="0">
            <a:blip r:embed="rId3"/>
            <a:srcRect/>
            <a:tile tx="0" ty="0" sx="100000" sy="100000" flip="none" algn="tl"/>
          </a:blipFill>
          <a:ln w="38100" cap="flat" cmpd="sng" algn="ctr">
            <a:solidFill>
              <a:srgbClr val="000000"/>
            </a:solidFill>
            <a:prstDash val="solid"/>
            <a:round/>
            <a:headEnd type="none" w="med" len="med"/>
            <a:tailEnd type="none" w="med" len="med"/>
          </a:ln>
          <a:effectLst/>
        </p:spPr>
      </p:cxnSp>
      <p:sp>
        <p:nvSpPr>
          <p:cNvPr id="2" name="Title 1"/>
          <p:cNvSpPr>
            <a:spLocks noGrp="1"/>
          </p:cNvSpPr>
          <p:nvPr>
            <p:ph type="title"/>
          </p:nvPr>
        </p:nvSpPr>
        <p:spPr>
          <a:ln>
            <a:noFill/>
          </a:ln>
        </p:spPr>
        <p:txBody>
          <a:bodyPr/>
          <a:lstStyle/>
          <a:p>
            <a:r>
              <a:rPr lang="en-US" sz="5400" dirty="0" smtClean="0"/>
              <a:t>Canonical Correlation Analysis</a:t>
            </a:r>
            <a:endParaRPr lang="en-US" sz="5400" dirty="0"/>
          </a:p>
        </p:txBody>
      </p:sp>
      <p:sp>
        <p:nvSpPr>
          <p:cNvPr id="42" name="Rectangle 17"/>
          <p:cNvSpPr>
            <a:spLocks/>
          </p:cNvSpPr>
          <p:nvPr/>
        </p:nvSpPr>
        <p:spPr bwMode="auto">
          <a:xfrm>
            <a:off x="1317554" y="8309022"/>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Source Space </a:t>
            </a:r>
          </a:p>
          <a:p>
            <a:pPr marL="50800"/>
            <a:endParaRPr lang="en-US" sz="5200" b="1" dirty="0">
              <a:solidFill>
                <a:schemeClr val="tx1"/>
              </a:solidFill>
              <a:latin typeface="cmr10"/>
            </a:endParaRPr>
          </a:p>
          <a:p>
            <a:pPr marL="50800"/>
            <a:endParaRPr lang="en-US" dirty="0">
              <a:solidFill>
                <a:schemeClr val="tx1"/>
              </a:solidFill>
            </a:endParaRPr>
          </a:p>
        </p:txBody>
      </p:sp>
      <p:sp>
        <p:nvSpPr>
          <p:cNvPr id="46" name="Rectangle 17"/>
          <p:cNvSpPr>
            <a:spLocks/>
          </p:cNvSpPr>
          <p:nvPr/>
        </p:nvSpPr>
        <p:spPr bwMode="auto">
          <a:xfrm>
            <a:off x="8164577" y="8320143"/>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Target Space </a:t>
            </a:r>
          </a:p>
          <a:p>
            <a:pPr marL="50800"/>
            <a:endParaRPr lang="en-US" sz="5200" b="1" dirty="0">
              <a:solidFill>
                <a:schemeClr val="tx1"/>
              </a:solidFill>
              <a:latin typeface="cmr10"/>
            </a:endParaRPr>
          </a:p>
          <a:p>
            <a:pPr marL="50800"/>
            <a:endParaRPr lang="en-US" dirty="0">
              <a:solidFill>
                <a:schemeClr val="tx1"/>
              </a:solidFill>
            </a:endParaRPr>
          </a:p>
        </p:txBody>
      </p:sp>
      <p:grpSp>
        <p:nvGrpSpPr>
          <p:cNvPr id="24" name="Group 23"/>
          <p:cNvGrpSpPr/>
          <p:nvPr/>
        </p:nvGrpSpPr>
        <p:grpSpPr>
          <a:xfrm>
            <a:off x="404729" y="5716599"/>
            <a:ext cx="5784224" cy="949338"/>
            <a:chOff x="404729" y="5716599"/>
            <a:chExt cx="5784224" cy="949338"/>
          </a:xfrm>
        </p:grpSpPr>
        <p:cxnSp>
          <p:nvCxnSpPr>
            <p:cNvPr id="48" name="Straight Connector 47"/>
            <p:cNvCxnSpPr/>
            <p:nvPr/>
          </p:nvCxnSpPr>
          <p:spPr bwMode="auto">
            <a:xfrm>
              <a:off x="404729" y="5716599"/>
              <a:ext cx="5732541" cy="949338"/>
            </a:xfrm>
            <a:prstGeom prst="line">
              <a:avLst/>
            </a:prstGeom>
            <a:blipFill dpi="0" rotWithShape="0">
              <a:blip r:embed="rId3"/>
              <a:srcRect/>
              <a:tile tx="0" ty="0" sx="100000" sy="100000" flip="none" algn="tl"/>
            </a:blipFill>
            <a:ln w="38100" cap="flat" cmpd="sng" algn="ctr">
              <a:solidFill>
                <a:srgbClr val="000000"/>
              </a:solidFill>
              <a:prstDash val="solid"/>
              <a:round/>
              <a:headEnd type="none" w="med" len="med"/>
              <a:tailEnd type="none" w="med" len="med"/>
            </a:ln>
            <a:effectLst/>
          </p:spPr>
        </p:cxnSp>
        <p:sp>
          <p:nvSpPr>
            <p:cNvPr id="53" name="TextBox 52"/>
            <p:cNvSpPr txBox="1"/>
            <p:nvPr/>
          </p:nvSpPr>
          <p:spPr>
            <a:xfrm rot="515817">
              <a:off x="4741210" y="5820399"/>
              <a:ext cx="1447743" cy="523220"/>
            </a:xfrm>
            <a:prstGeom prst="rect">
              <a:avLst/>
            </a:prstGeom>
            <a:noFill/>
            <a:ln>
              <a:solidFill>
                <a:schemeClr val="bg1"/>
              </a:solidFill>
              <a:prstDash val="solid"/>
            </a:ln>
          </p:spPr>
          <p:txBody>
            <a:bodyPr wrap="square" rtlCol="0">
              <a:spAutoFit/>
            </a:bodyPr>
            <a:lstStyle/>
            <a:p>
              <a:r>
                <a:rPr lang="en-US" sz="2800" b="1" dirty="0" smtClean="0"/>
                <a:t>PCA</a:t>
              </a:r>
              <a:endParaRPr lang="en-US" sz="2800" b="1" dirty="0"/>
            </a:p>
          </p:txBody>
        </p:sp>
      </p:grpSp>
      <p:grpSp>
        <p:nvGrpSpPr>
          <p:cNvPr id="25" name="Group 24"/>
          <p:cNvGrpSpPr/>
          <p:nvPr/>
        </p:nvGrpSpPr>
        <p:grpSpPr>
          <a:xfrm>
            <a:off x="6465887" y="5387982"/>
            <a:ext cx="6086090" cy="559733"/>
            <a:chOff x="6465887" y="5375944"/>
            <a:chExt cx="6086090" cy="559733"/>
          </a:xfrm>
        </p:grpSpPr>
        <p:cxnSp>
          <p:nvCxnSpPr>
            <p:cNvPr id="50" name="Straight Connector 49"/>
            <p:cNvCxnSpPr/>
            <p:nvPr/>
          </p:nvCxnSpPr>
          <p:spPr bwMode="auto">
            <a:xfrm>
              <a:off x="6465887" y="5716599"/>
              <a:ext cx="5915106" cy="219078"/>
            </a:xfrm>
            <a:prstGeom prst="line">
              <a:avLst/>
            </a:prstGeom>
            <a:blipFill dpi="0" rotWithShape="0">
              <a:blip r:embed="rId3"/>
              <a:srcRect/>
              <a:tile tx="0" ty="0" sx="100000" sy="100000" flip="none" algn="tl"/>
            </a:blipFill>
            <a:ln w="38100" cap="flat" cmpd="sng" algn="ctr">
              <a:solidFill>
                <a:srgbClr val="000000"/>
              </a:solidFill>
              <a:prstDash val="solid"/>
              <a:round/>
              <a:headEnd type="none" w="med" len="med"/>
              <a:tailEnd type="none" w="med" len="med"/>
            </a:ln>
            <a:effectLst/>
          </p:spPr>
        </p:cxnSp>
        <p:sp>
          <p:nvSpPr>
            <p:cNvPr id="55" name="TextBox 54"/>
            <p:cNvSpPr txBox="1"/>
            <p:nvPr/>
          </p:nvSpPr>
          <p:spPr>
            <a:xfrm rot="162916">
              <a:off x="11104234" y="5375944"/>
              <a:ext cx="1447743" cy="523220"/>
            </a:xfrm>
            <a:prstGeom prst="rect">
              <a:avLst/>
            </a:prstGeom>
            <a:noFill/>
            <a:ln>
              <a:solidFill>
                <a:schemeClr val="bg1"/>
              </a:solidFill>
              <a:prstDash val="solid"/>
            </a:ln>
          </p:spPr>
          <p:txBody>
            <a:bodyPr wrap="square" rtlCol="0">
              <a:spAutoFit/>
            </a:bodyPr>
            <a:lstStyle/>
            <a:p>
              <a:r>
                <a:rPr lang="en-US" sz="2800" b="1" dirty="0" smtClean="0"/>
                <a:t>PCA</a:t>
              </a:r>
              <a:endParaRPr lang="en-US" sz="2800" b="1" dirty="0"/>
            </a:p>
          </p:txBody>
        </p:sp>
      </p:grpSp>
      <p:grpSp>
        <p:nvGrpSpPr>
          <p:cNvPr id="27" name="Group 26"/>
          <p:cNvGrpSpPr/>
          <p:nvPr/>
        </p:nvGrpSpPr>
        <p:grpSpPr>
          <a:xfrm>
            <a:off x="6794504" y="4876800"/>
            <a:ext cx="5148333" cy="2979990"/>
            <a:chOff x="6794504" y="4876800"/>
            <a:chExt cx="5148333" cy="2979990"/>
          </a:xfrm>
        </p:grpSpPr>
        <p:cxnSp>
          <p:nvCxnSpPr>
            <p:cNvPr id="56" name="Straight Connector 55"/>
            <p:cNvCxnSpPr/>
            <p:nvPr/>
          </p:nvCxnSpPr>
          <p:spPr bwMode="auto">
            <a:xfrm>
              <a:off x="6794504" y="4876800"/>
              <a:ext cx="5148333" cy="2884527"/>
            </a:xfrm>
            <a:prstGeom prst="line">
              <a:avLst/>
            </a:prstGeom>
            <a:blipFill dpi="0" rotWithShape="0">
              <a:blip r:embed="rId3"/>
              <a:srcRect/>
              <a:tile tx="0" ty="0" sx="100000" sy="100000" flip="none" algn="tl"/>
            </a:blipFill>
            <a:ln w="38100" cap="flat" cmpd="sng" algn="ctr">
              <a:solidFill>
                <a:srgbClr val="000000"/>
              </a:solidFill>
              <a:prstDash val="solid"/>
              <a:round/>
              <a:headEnd type="triangle" w="lg" len="lg"/>
              <a:tailEnd type="none" w="lg" len="lg"/>
            </a:ln>
            <a:effectLst/>
          </p:spPr>
        </p:cxnSp>
        <p:sp>
          <p:nvSpPr>
            <p:cNvPr id="62" name="TextBox 61"/>
            <p:cNvSpPr txBox="1"/>
            <p:nvPr/>
          </p:nvSpPr>
          <p:spPr>
            <a:xfrm rot="1659856">
              <a:off x="10451634" y="7333570"/>
              <a:ext cx="1447743" cy="523220"/>
            </a:xfrm>
            <a:prstGeom prst="rect">
              <a:avLst/>
            </a:prstGeom>
            <a:noFill/>
          </p:spPr>
          <p:txBody>
            <a:bodyPr wrap="square" rtlCol="0">
              <a:spAutoFit/>
            </a:bodyPr>
            <a:lstStyle/>
            <a:p>
              <a:r>
                <a:rPr lang="en-US" sz="2800" b="1" dirty="0" smtClean="0"/>
                <a:t>CCA</a:t>
              </a:r>
              <a:endParaRPr lang="en-US" sz="2800" b="1" dirty="0"/>
            </a:p>
          </p:txBody>
        </p:sp>
      </p:grpSp>
      <p:grpSp>
        <p:nvGrpSpPr>
          <p:cNvPr id="26" name="Group 25"/>
          <p:cNvGrpSpPr/>
          <p:nvPr/>
        </p:nvGrpSpPr>
        <p:grpSpPr>
          <a:xfrm>
            <a:off x="2376431" y="4876800"/>
            <a:ext cx="1593795" cy="3334721"/>
            <a:chOff x="2376431" y="4876800"/>
            <a:chExt cx="1593795" cy="3334721"/>
          </a:xfrm>
        </p:grpSpPr>
        <p:cxnSp>
          <p:nvCxnSpPr>
            <p:cNvPr id="63" name="Straight Connector 62"/>
            <p:cNvCxnSpPr/>
            <p:nvPr/>
          </p:nvCxnSpPr>
          <p:spPr bwMode="auto">
            <a:xfrm rot="5400000">
              <a:off x="1226272" y="6026959"/>
              <a:ext cx="3030580" cy="730261"/>
            </a:xfrm>
            <a:prstGeom prst="line">
              <a:avLst/>
            </a:prstGeom>
            <a:blipFill dpi="0" rotWithShape="0">
              <a:blip r:embed="rId3"/>
              <a:srcRect/>
              <a:tile tx="0" ty="0" sx="100000" sy="100000" flip="none" algn="tl"/>
            </a:blipFill>
            <a:ln w="38100" cap="flat" cmpd="sng" algn="ctr">
              <a:solidFill>
                <a:srgbClr val="000000"/>
              </a:solidFill>
              <a:prstDash val="solid"/>
              <a:round/>
              <a:headEnd type="none" w="lg" len="lg"/>
              <a:tailEnd type="triangle" w="lg" len="lg"/>
            </a:ln>
            <a:effectLst/>
          </p:spPr>
        </p:cxnSp>
        <p:sp>
          <p:nvSpPr>
            <p:cNvPr id="67" name="TextBox 66"/>
            <p:cNvSpPr txBox="1"/>
            <p:nvPr/>
          </p:nvSpPr>
          <p:spPr>
            <a:xfrm>
              <a:off x="2522483" y="7688301"/>
              <a:ext cx="1447743" cy="523220"/>
            </a:xfrm>
            <a:prstGeom prst="rect">
              <a:avLst/>
            </a:prstGeom>
            <a:noFill/>
          </p:spPr>
          <p:txBody>
            <a:bodyPr wrap="square" rtlCol="0">
              <a:spAutoFit/>
            </a:bodyPr>
            <a:lstStyle/>
            <a:p>
              <a:r>
                <a:rPr lang="en-US" sz="2800" b="1" dirty="0" smtClean="0"/>
                <a:t>CCA</a:t>
              </a:r>
              <a:endParaRPr lang="en-US" sz="2800" b="1" dirty="0"/>
            </a:p>
          </p:txBody>
        </p:sp>
      </p:grpSp>
      <p:sp>
        <p:nvSpPr>
          <p:cNvPr id="71" name="Rectangle 17"/>
          <p:cNvSpPr>
            <a:spLocks/>
          </p:cNvSpPr>
          <p:nvPr/>
        </p:nvSpPr>
        <p:spPr bwMode="auto">
          <a:xfrm>
            <a:off x="4311621" y="1919247"/>
            <a:ext cx="4381559" cy="609600"/>
          </a:xfrm>
          <a:prstGeom prst="rect">
            <a:avLst/>
          </a:prstGeom>
          <a:noFill/>
          <a:ln w="12700">
            <a:noFill/>
            <a:miter lim="800000"/>
            <a:headEnd/>
            <a:tailEnd/>
          </a:ln>
        </p:spPr>
        <p:txBody>
          <a:bodyPr lIns="0" tIns="0" rIns="52019" bIns="0"/>
          <a:lstStyle/>
          <a:p>
            <a:pPr marL="50800"/>
            <a:r>
              <a:rPr lang="en-US" dirty="0" smtClean="0">
                <a:solidFill>
                  <a:schemeClr val="tx1"/>
                </a:solidFill>
              </a:rPr>
              <a:t>Canonical Space</a:t>
            </a:r>
            <a:endParaRPr lang="en-US" dirty="0">
              <a:solidFill>
                <a:schemeClr val="tx1"/>
              </a:solidFill>
            </a:endParaRPr>
          </a:p>
        </p:txBody>
      </p:sp>
      <p:sp>
        <p:nvSpPr>
          <p:cNvPr id="72" name="Oval 71"/>
          <p:cNvSpPr/>
          <p:nvPr/>
        </p:nvSpPr>
        <p:spPr bwMode="auto">
          <a:xfrm>
            <a:off x="1463606" y="4657722"/>
            <a:ext cx="876312" cy="876312"/>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p>
        </p:txBody>
      </p:sp>
      <p:sp>
        <p:nvSpPr>
          <p:cNvPr id="73" name="Oval 72"/>
          <p:cNvSpPr/>
          <p:nvPr/>
        </p:nvSpPr>
        <p:spPr bwMode="auto">
          <a:xfrm>
            <a:off x="879398" y="6300807"/>
            <a:ext cx="876312" cy="876312"/>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p>
        </p:txBody>
      </p:sp>
      <p:sp>
        <p:nvSpPr>
          <p:cNvPr id="74" name="Oval 73"/>
          <p:cNvSpPr/>
          <p:nvPr/>
        </p:nvSpPr>
        <p:spPr bwMode="auto">
          <a:xfrm>
            <a:off x="3398795" y="6921528"/>
            <a:ext cx="876312" cy="876312"/>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p>
        </p:txBody>
      </p:sp>
      <p:sp>
        <p:nvSpPr>
          <p:cNvPr id="75" name="Oval 74"/>
          <p:cNvSpPr/>
          <p:nvPr/>
        </p:nvSpPr>
        <p:spPr bwMode="auto">
          <a:xfrm>
            <a:off x="8510615" y="4511670"/>
            <a:ext cx="876312" cy="876312"/>
          </a:xfrm>
          <a:prstGeom prst="ellipse">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p>
        </p:txBody>
      </p:sp>
      <p:sp>
        <p:nvSpPr>
          <p:cNvPr id="76" name="Oval 75"/>
          <p:cNvSpPr/>
          <p:nvPr/>
        </p:nvSpPr>
        <p:spPr bwMode="auto">
          <a:xfrm>
            <a:off x="6867530" y="6191268"/>
            <a:ext cx="876312" cy="876312"/>
          </a:xfrm>
          <a:prstGeom prst="ellipse">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p>
        </p:txBody>
      </p:sp>
      <p:sp>
        <p:nvSpPr>
          <p:cNvPr id="77" name="Oval 76"/>
          <p:cNvSpPr/>
          <p:nvPr/>
        </p:nvSpPr>
        <p:spPr bwMode="auto">
          <a:xfrm>
            <a:off x="10920473" y="6191268"/>
            <a:ext cx="876312" cy="876312"/>
          </a:xfrm>
          <a:prstGeom prst="ellipse">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p>
        </p:txBody>
      </p:sp>
      <p:sp>
        <p:nvSpPr>
          <p:cNvPr id="78" name="Oval 77"/>
          <p:cNvSpPr/>
          <p:nvPr/>
        </p:nvSpPr>
        <p:spPr bwMode="auto">
          <a:xfrm>
            <a:off x="4859315" y="2832072"/>
            <a:ext cx="876312" cy="876312"/>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p>
        </p:txBody>
      </p:sp>
      <p:sp>
        <p:nvSpPr>
          <p:cNvPr id="79" name="Oval 78"/>
          <p:cNvSpPr/>
          <p:nvPr/>
        </p:nvSpPr>
        <p:spPr bwMode="auto">
          <a:xfrm>
            <a:off x="6064244" y="2795559"/>
            <a:ext cx="876312" cy="876312"/>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p>
        </p:txBody>
      </p:sp>
      <p:sp>
        <p:nvSpPr>
          <p:cNvPr id="80" name="Oval 79"/>
          <p:cNvSpPr/>
          <p:nvPr/>
        </p:nvSpPr>
        <p:spPr bwMode="auto">
          <a:xfrm>
            <a:off x="7196147" y="2795559"/>
            <a:ext cx="876312" cy="876312"/>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p>
        </p:txBody>
      </p:sp>
      <p:grpSp>
        <p:nvGrpSpPr>
          <p:cNvPr id="129" name="Group 128"/>
          <p:cNvGrpSpPr/>
          <p:nvPr/>
        </p:nvGrpSpPr>
        <p:grpSpPr>
          <a:xfrm>
            <a:off x="1354068" y="5351469"/>
            <a:ext cx="2665453" cy="1789136"/>
            <a:chOff x="1354068" y="5351469"/>
            <a:chExt cx="2665453" cy="1789136"/>
          </a:xfrm>
        </p:grpSpPr>
        <p:cxnSp>
          <p:nvCxnSpPr>
            <p:cNvPr id="37" name="Straight Connector 36"/>
            <p:cNvCxnSpPr/>
            <p:nvPr/>
          </p:nvCxnSpPr>
          <p:spPr bwMode="auto">
            <a:xfrm rot="5400000">
              <a:off x="1518379" y="5588801"/>
              <a:ext cx="584207" cy="109544"/>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41" name="Straight Connector 40"/>
            <p:cNvCxnSpPr/>
            <p:nvPr/>
          </p:nvCxnSpPr>
          <p:spPr bwMode="auto">
            <a:xfrm rot="5400000">
              <a:off x="1134989" y="6154758"/>
              <a:ext cx="547696" cy="109538"/>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49" name="Straight Connector 48"/>
            <p:cNvCxnSpPr/>
            <p:nvPr/>
          </p:nvCxnSpPr>
          <p:spPr bwMode="auto">
            <a:xfrm rot="5400000">
              <a:off x="3563107" y="6684192"/>
              <a:ext cx="766771" cy="146056"/>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grpSp>
      <p:grpSp>
        <p:nvGrpSpPr>
          <p:cNvPr id="130" name="Group 129"/>
          <p:cNvGrpSpPr/>
          <p:nvPr/>
        </p:nvGrpSpPr>
        <p:grpSpPr>
          <a:xfrm>
            <a:off x="7305687" y="5168904"/>
            <a:ext cx="4052944" cy="1277954"/>
            <a:chOff x="7305687" y="5168904"/>
            <a:chExt cx="4052944" cy="1277954"/>
          </a:xfrm>
        </p:grpSpPr>
        <p:cxnSp>
          <p:nvCxnSpPr>
            <p:cNvPr id="60" name="Straight Connector 59"/>
            <p:cNvCxnSpPr/>
            <p:nvPr/>
          </p:nvCxnSpPr>
          <p:spPr bwMode="auto">
            <a:xfrm rot="5400000">
              <a:off x="6995329" y="6136497"/>
              <a:ext cx="620719" cy="4"/>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69" name="Straight Connector 68"/>
            <p:cNvCxnSpPr/>
            <p:nvPr/>
          </p:nvCxnSpPr>
          <p:spPr bwMode="auto">
            <a:xfrm rot="5400000">
              <a:off x="8619359" y="5497522"/>
              <a:ext cx="658030" cy="794"/>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83" name="Straight Connector 82"/>
            <p:cNvCxnSpPr/>
            <p:nvPr/>
          </p:nvCxnSpPr>
          <p:spPr bwMode="auto">
            <a:xfrm rot="5400000">
              <a:off x="11103040" y="6154755"/>
              <a:ext cx="511180" cy="2"/>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grpSp>
      <p:grpSp>
        <p:nvGrpSpPr>
          <p:cNvPr id="131" name="Group 130"/>
          <p:cNvGrpSpPr/>
          <p:nvPr/>
        </p:nvGrpSpPr>
        <p:grpSpPr>
          <a:xfrm>
            <a:off x="1500120" y="5168904"/>
            <a:ext cx="9712459" cy="2190786"/>
            <a:chOff x="1500120" y="5168904"/>
            <a:chExt cx="9712459" cy="2190786"/>
          </a:xfrm>
        </p:grpSpPr>
        <p:cxnSp>
          <p:nvCxnSpPr>
            <p:cNvPr id="85" name="Straight Connector 84"/>
            <p:cNvCxnSpPr/>
            <p:nvPr/>
          </p:nvCxnSpPr>
          <p:spPr bwMode="auto">
            <a:xfrm rot="10800000">
              <a:off x="1500120" y="6775476"/>
              <a:ext cx="1058877" cy="219078"/>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89" name="Straight Connector 88"/>
            <p:cNvCxnSpPr/>
            <p:nvPr/>
          </p:nvCxnSpPr>
          <p:spPr bwMode="auto">
            <a:xfrm rot="10800000">
              <a:off x="2558996" y="7140606"/>
              <a:ext cx="1095390" cy="219084"/>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97" name="Straight Connector 96"/>
            <p:cNvCxnSpPr/>
            <p:nvPr/>
          </p:nvCxnSpPr>
          <p:spPr bwMode="auto">
            <a:xfrm>
              <a:off x="2011301" y="5168904"/>
              <a:ext cx="949338" cy="182565"/>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110" name="Straight Connector 109"/>
            <p:cNvCxnSpPr/>
            <p:nvPr/>
          </p:nvCxnSpPr>
          <p:spPr bwMode="auto">
            <a:xfrm rot="5400000" flipH="1" flipV="1">
              <a:off x="8364562" y="5278445"/>
              <a:ext cx="620723" cy="401643"/>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112" name="Straight Connector 111"/>
            <p:cNvCxnSpPr/>
            <p:nvPr/>
          </p:nvCxnSpPr>
          <p:spPr bwMode="auto">
            <a:xfrm rot="5400000">
              <a:off x="7323943" y="5771371"/>
              <a:ext cx="876314" cy="620719"/>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116" name="Straight Connector 115"/>
            <p:cNvCxnSpPr/>
            <p:nvPr/>
          </p:nvCxnSpPr>
          <p:spPr bwMode="auto">
            <a:xfrm rot="5400000">
              <a:off x="10865704" y="6830246"/>
              <a:ext cx="438157" cy="255592"/>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30"/>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3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8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7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8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6" grpId="0"/>
      <p:bldP spid="71" grpId="0"/>
      <p:bldP spid="72" grpId="0" animBg="1"/>
      <p:bldP spid="73" grpId="0" animBg="1"/>
      <p:bldP spid="74" grpId="0" animBg="1"/>
      <p:bldP spid="75" grpId="0" animBg="1"/>
      <p:bldP spid="76" grpId="0" animBg="1"/>
      <p:bldP spid="77" grpId="0" animBg="1"/>
      <p:bldP spid="78" grpId="0" animBg="1"/>
      <p:bldP spid="79" grpId="0" animBg="1"/>
      <p:bldP spid="8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6"/>
          <p:cNvSpPr>
            <a:spLocks noGrp="1" noChangeArrowheads="1"/>
          </p:cNvSpPr>
          <p:nvPr>
            <p:ph type="title"/>
          </p:nvPr>
        </p:nvSpPr>
        <p:spPr>
          <a:xfrm>
            <a:off x="1930400" y="452438"/>
            <a:ext cx="10210800" cy="1300162"/>
          </a:xfrm>
        </p:spPr>
        <p:txBody>
          <a:bodyPr rIns="166396"/>
          <a:lstStyle/>
          <a:p>
            <a:pPr marL="55563" indent="-55563" eaLnBrk="1" hangingPunct="1"/>
            <a:r>
              <a:rPr lang="en-US" dirty="0" smtClean="0"/>
              <a:t>Generative Model</a:t>
            </a:r>
          </a:p>
        </p:txBody>
      </p:sp>
      <p:pic>
        <p:nvPicPr>
          <p:cNvPr id="30" name="Picture 11" descr="TP_tmp.png"/>
          <p:cNvPicPr>
            <a:picLocks noChangeAspect="1"/>
          </p:cNvPicPr>
          <p:nvPr>
            <p:custDataLst>
              <p:tags r:id="rId1"/>
            </p:custDataLst>
          </p:nvPr>
        </p:nvPicPr>
        <p:blipFill>
          <a:blip r:embed="rId5"/>
          <a:srcRect/>
          <a:stretch>
            <a:fillRect/>
          </a:stretch>
        </p:blipFill>
        <p:spPr bwMode="auto">
          <a:xfrm>
            <a:off x="1839901" y="6765961"/>
            <a:ext cx="3859213" cy="739775"/>
          </a:xfrm>
          <a:prstGeom prst="rect">
            <a:avLst/>
          </a:prstGeom>
          <a:noFill/>
          <a:ln w="9525">
            <a:noFill/>
            <a:miter lim="800000"/>
            <a:headEnd/>
            <a:tailEnd/>
          </a:ln>
        </p:spPr>
      </p:pic>
      <p:pic>
        <p:nvPicPr>
          <p:cNvPr id="35" name="Picture 13" descr="TP_tmp.png"/>
          <p:cNvPicPr>
            <a:picLocks noChangeAspect="1"/>
          </p:cNvPicPr>
          <p:nvPr>
            <p:custDataLst>
              <p:tags r:id="rId2"/>
            </p:custDataLst>
          </p:nvPr>
        </p:nvPicPr>
        <p:blipFill>
          <a:blip r:embed="rId6"/>
          <a:srcRect/>
          <a:stretch>
            <a:fillRect/>
          </a:stretch>
        </p:blipFill>
        <p:spPr bwMode="auto">
          <a:xfrm>
            <a:off x="7378712" y="5314956"/>
            <a:ext cx="3746500" cy="738187"/>
          </a:xfrm>
          <a:prstGeom prst="rect">
            <a:avLst/>
          </a:prstGeom>
          <a:noFill/>
          <a:ln w="9525">
            <a:noFill/>
            <a:miter lim="800000"/>
            <a:headEnd/>
            <a:tailEnd/>
          </a:ln>
        </p:spPr>
      </p:pic>
      <p:sp>
        <p:nvSpPr>
          <p:cNvPr id="43" name="Rectangle 17"/>
          <p:cNvSpPr>
            <a:spLocks/>
          </p:cNvSpPr>
          <p:nvPr/>
        </p:nvSpPr>
        <p:spPr bwMode="auto">
          <a:xfrm>
            <a:off x="4394200" y="2795559"/>
            <a:ext cx="4165600" cy="1270000"/>
          </a:xfrm>
          <a:prstGeom prst="rect">
            <a:avLst/>
          </a:prstGeom>
          <a:noFill/>
          <a:ln w="12700">
            <a:noFill/>
            <a:miter lim="800000"/>
            <a:headEnd/>
            <a:tailEnd/>
          </a:ln>
        </p:spPr>
        <p:txBody>
          <a:bodyPr lIns="0" tIns="0" rIns="52019" bIns="0"/>
          <a:lstStyle/>
          <a:p>
            <a:pPr marL="50800"/>
            <a:r>
              <a:rPr lang="en-US" dirty="0" smtClean="0">
                <a:solidFill>
                  <a:schemeClr val="tx1"/>
                </a:solidFill>
              </a:rPr>
              <a:t>Matching</a:t>
            </a:r>
          </a:p>
          <a:p>
            <a:pPr marL="50800"/>
            <a:r>
              <a:rPr lang="en-US" sz="5200" dirty="0" smtClean="0">
                <a:solidFill>
                  <a:schemeClr val="tx1"/>
                </a:solidFill>
                <a:latin typeface="cmr10"/>
              </a:rPr>
              <a:t>m</a:t>
            </a:r>
            <a:endParaRPr lang="en-US" sz="5200" dirty="0">
              <a:solidFill>
                <a:schemeClr val="tx1"/>
              </a:solidFill>
              <a:latin typeface="cmr10"/>
            </a:endParaRPr>
          </a:p>
        </p:txBody>
      </p:sp>
      <p:grpSp>
        <p:nvGrpSpPr>
          <p:cNvPr id="44" name="Group 86"/>
          <p:cNvGrpSpPr/>
          <p:nvPr/>
        </p:nvGrpSpPr>
        <p:grpSpPr>
          <a:xfrm>
            <a:off x="4713263" y="4098906"/>
            <a:ext cx="3651300" cy="4173603"/>
            <a:chOff x="4713263" y="4224347"/>
            <a:chExt cx="3651300" cy="4173603"/>
          </a:xfrm>
        </p:grpSpPr>
        <p:cxnSp>
          <p:nvCxnSpPr>
            <p:cNvPr id="45" name="Straight Connector 44"/>
            <p:cNvCxnSpPr>
              <a:stCxn id="51" idx="6"/>
              <a:endCxn id="59" idx="2"/>
            </p:cNvCxnSpPr>
            <p:nvPr/>
          </p:nvCxnSpPr>
          <p:spPr bwMode="auto">
            <a:xfrm flipV="1">
              <a:off x="4713263" y="4224347"/>
              <a:ext cx="3524364" cy="28558"/>
            </a:xfrm>
            <a:prstGeom prst="line">
              <a:avLst/>
            </a:prstGeom>
            <a:blipFill dpi="0" rotWithShape="0">
              <a:blip r:embed="rId7"/>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46" name="Straight Connector 45"/>
            <p:cNvCxnSpPr>
              <a:stCxn id="54" idx="6"/>
              <a:endCxn id="60" idx="2"/>
            </p:cNvCxnSpPr>
            <p:nvPr/>
          </p:nvCxnSpPr>
          <p:spPr bwMode="auto">
            <a:xfrm flipV="1">
              <a:off x="4713263" y="5595947"/>
              <a:ext cx="3524364" cy="1381162"/>
            </a:xfrm>
            <a:prstGeom prst="line">
              <a:avLst/>
            </a:prstGeom>
            <a:blipFill dpi="0" rotWithShape="0">
              <a:blip r:embed="rId7"/>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47" name="Straight Connector 46"/>
            <p:cNvCxnSpPr>
              <a:stCxn id="52" idx="6"/>
            </p:cNvCxnSpPr>
            <p:nvPr/>
          </p:nvCxnSpPr>
          <p:spPr bwMode="auto">
            <a:xfrm>
              <a:off x="4713263" y="5624505"/>
              <a:ext cx="3651300" cy="2773445"/>
            </a:xfrm>
            <a:prstGeom prst="line">
              <a:avLst/>
            </a:prstGeom>
            <a:blipFill dpi="0" rotWithShape="0">
              <a:blip r:embed="rId7"/>
              <a:srcRect/>
              <a:tile tx="0" ty="0" sx="100000" sy="100000" flip="none" algn="tl"/>
            </a:blipFill>
            <a:ln w="25400" cap="flat" cmpd="sng" algn="ctr">
              <a:solidFill>
                <a:srgbClr val="000000"/>
              </a:solidFill>
              <a:prstDash val="sysDash"/>
              <a:round/>
              <a:headEnd type="none" w="med" len="med"/>
              <a:tailEnd type="none" w="med" len="med"/>
            </a:ln>
            <a:effectLst/>
          </p:spPr>
        </p:cxnSp>
      </p:grpSp>
      <p:sp>
        <p:nvSpPr>
          <p:cNvPr id="51" name="Oval 50"/>
          <p:cNvSpPr/>
          <p:nvPr/>
        </p:nvSpPr>
        <p:spPr bwMode="auto">
          <a:xfrm>
            <a:off x="2655863" y="3517864"/>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state</a:t>
            </a:r>
          </a:p>
        </p:txBody>
      </p:sp>
      <p:sp>
        <p:nvSpPr>
          <p:cNvPr id="52" name="Oval 51"/>
          <p:cNvSpPr/>
          <p:nvPr/>
        </p:nvSpPr>
        <p:spPr bwMode="auto">
          <a:xfrm>
            <a:off x="2655863" y="4889464"/>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world</a:t>
            </a:r>
          </a:p>
        </p:txBody>
      </p:sp>
      <p:sp>
        <p:nvSpPr>
          <p:cNvPr id="54" name="Oval 53"/>
          <p:cNvSpPr/>
          <p:nvPr/>
        </p:nvSpPr>
        <p:spPr bwMode="auto">
          <a:xfrm>
            <a:off x="2655863" y="6242068"/>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name</a:t>
            </a:r>
          </a:p>
        </p:txBody>
      </p:sp>
      <p:sp>
        <p:nvSpPr>
          <p:cNvPr id="55" name="Rectangle 17"/>
          <p:cNvSpPr>
            <a:spLocks/>
          </p:cNvSpPr>
          <p:nvPr/>
        </p:nvSpPr>
        <p:spPr bwMode="auto">
          <a:xfrm>
            <a:off x="1646171" y="2028786"/>
            <a:ext cx="4165600" cy="1270000"/>
          </a:xfrm>
          <a:prstGeom prst="rect">
            <a:avLst/>
          </a:prstGeom>
          <a:noFill/>
          <a:ln w="12700">
            <a:noFill/>
            <a:miter lim="800000"/>
            <a:headEnd/>
            <a:tailEnd/>
          </a:ln>
        </p:spPr>
        <p:txBody>
          <a:bodyPr lIns="0" tIns="0" rIns="52019" bIns="0"/>
          <a:lstStyle/>
          <a:p>
            <a:pPr marL="50800"/>
            <a:r>
              <a:rPr lang="en-US" dirty="0">
                <a:solidFill>
                  <a:schemeClr val="tx1"/>
                </a:solidFill>
              </a:rPr>
              <a:t>Source  </a:t>
            </a:r>
            <a:r>
              <a:rPr lang="en-US" dirty="0" smtClean="0">
                <a:solidFill>
                  <a:schemeClr val="tx1"/>
                </a:solidFill>
              </a:rPr>
              <a:t>Words </a:t>
            </a:r>
          </a:p>
          <a:p>
            <a:pPr marL="50800"/>
            <a:r>
              <a:rPr lang="en-US" sz="5200" b="1" dirty="0" smtClean="0">
                <a:solidFill>
                  <a:schemeClr val="tx1"/>
                </a:solidFill>
                <a:latin typeface="cmr10"/>
              </a:rPr>
              <a:t>s</a:t>
            </a:r>
          </a:p>
          <a:p>
            <a:pPr marL="50800"/>
            <a:endParaRPr lang="en-US" dirty="0">
              <a:solidFill>
                <a:schemeClr val="tx1"/>
              </a:solidFill>
            </a:endParaRPr>
          </a:p>
        </p:txBody>
      </p:sp>
      <p:sp>
        <p:nvSpPr>
          <p:cNvPr id="50" name="Oval 49"/>
          <p:cNvSpPr/>
          <p:nvPr/>
        </p:nvSpPr>
        <p:spPr bwMode="auto">
          <a:xfrm>
            <a:off x="2654288" y="7629562"/>
            <a:ext cx="2057400" cy="1219200"/>
          </a:xfrm>
          <a:prstGeom prst="ellipse">
            <a:avLst/>
          </a:prstGeom>
          <a:solidFill>
            <a:schemeClr val="accent3"/>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rPr>
              <a:t>nation</a:t>
            </a:r>
          </a:p>
        </p:txBody>
      </p:sp>
      <p:sp>
        <p:nvSpPr>
          <p:cNvPr id="59" name="Oval 58"/>
          <p:cNvSpPr/>
          <p:nvPr/>
        </p:nvSpPr>
        <p:spPr bwMode="auto">
          <a:xfrm>
            <a:off x="8237627" y="3489306"/>
            <a:ext cx="2209800" cy="12192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rgbClr val="000000"/>
                </a:solidFill>
                <a:effectLst/>
                <a:latin typeface="Arial Narrow" pitchFamily="34" charset="0"/>
                <a:ea typeface="ヒラギノ角ゴ Pro W3" pitchFamily="-80" charset="-128"/>
                <a:sym typeface="Arial Narrow" pitchFamily="34" charset="0"/>
              </a:rPr>
              <a:t>estado</a:t>
            </a: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60" name="Oval 59"/>
          <p:cNvSpPr/>
          <p:nvPr/>
        </p:nvSpPr>
        <p:spPr bwMode="auto">
          <a:xfrm>
            <a:off x="8237627" y="4860906"/>
            <a:ext cx="2209800" cy="12192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3900" dirty="0" err="1" smtClean="0"/>
              <a:t>nombre</a:t>
            </a:r>
            <a:endParaRPr lang="en-US" sz="3900" dirty="0" smtClean="0"/>
          </a:p>
        </p:txBody>
      </p:sp>
      <p:sp>
        <p:nvSpPr>
          <p:cNvPr id="61" name="Oval 60"/>
          <p:cNvSpPr/>
          <p:nvPr/>
        </p:nvSpPr>
        <p:spPr bwMode="auto">
          <a:xfrm>
            <a:off x="8237627" y="6232506"/>
            <a:ext cx="2209800" cy="12192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4100" dirty="0" err="1" smtClean="0"/>
              <a:t>política</a:t>
            </a:r>
            <a:endParaRPr kumimoji="0" lang="en-US" sz="4100"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62" name="Rectangle 11"/>
          <p:cNvSpPr>
            <a:spLocks/>
          </p:cNvSpPr>
          <p:nvPr/>
        </p:nvSpPr>
        <p:spPr bwMode="auto">
          <a:xfrm>
            <a:off x="7266055" y="2028786"/>
            <a:ext cx="4165600" cy="1270000"/>
          </a:xfrm>
          <a:prstGeom prst="rect">
            <a:avLst/>
          </a:prstGeom>
          <a:noFill/>
          <a:ln w="12700">
            <a:noFill/>
            <a:miter lim="800000"/>
            <a:headEnd/>
            <a:tailEnd/>
          </a:ln>
        </p:spPr>
        <p:txBody>
          <a:bodyPr lIns="0" tIns="0" rIns="52019" bIns="0"/>
          <a:lstStyle/>
          <a:p>
            <a:pPr marL="50800"/>
            <a:r>
              <a:rPr lang="en-US" dirty="0">
                <a:solidFill>
                  <a:schemeClr val="tx1"/>
                </a:solidFill>
              </a:rPr>
              <a:t>Target  Words </a:t>
            </a:r>
            <a:endParaRPr lang="en-US" dirty="0" smtClean="0">
              <a:solidFill>
                <a:schemeClr val="tx1"/>
              </a:solidFill>
            </a:endParaRPr>
          </a:p>
          <a:p>
            <a:pPr marL="50800"/>
            <a:r>
              <a:rPr lang="en-US" sz="5200" dirty="0" smtClean="0">
                <a:solidFill>
                  <a:schemeClr val="tx1"/>
                </a:solidFill>
                <a:latin typeface="cmr10"/>
              </a:rPr>
              <a:t>t</a:t>
            </a:r>
            <a:endParaRPr lang="en-US" sz="5200" dirty="0">
              <a:solidFill>
                <a:schemeClr val="tx1"/>
              </a:solidFill>
              <a:latin typeface="cmr10"/>
            </a:endParaRPr>
          </a:p>
        </p:txBody>
      </p:sp>
      <p:sp>
        <p:nvSpPr>
          <p:cNvPr id="58" name="Oval 57"/>
          <p:cNvSpPr/>
          <p:nvPr/>
        </p:nvSpPr>
        <p:spPr bwMode="auto">
          <a:xfrm>
            <a:off x="8263051" y="7601004"/>
            <a:ext cx="2209800" cy="1219200"/>
          </a:xfrm>
          <a:prstGeom prst="ellipse">
            <a:avLst/>
          </a:prstGeom>
          <a:solidFill>
            <a:schemeClr val="accent3"/>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rgbClr val="000000"/>
                </a:solidFill>
                <a:effectLst/>
                <a:latin typeface="Arial Narrow" pitchFamily="34" charset="0"/>
                <a:ea typeface="ヒラギノ角ゴ Pro W3" pitchFamily="-80" charset="-128"/>
                <a:sym typeface="Arial Narrow" pitchFamily="34" charset="0"/>
              </a:rPr>
              <a:t>mundo</a:t>
            </a:r>
            <a:endParaRPr kumimoji="0" lang="en-US" i="0" u="none" strike="noStrike" cap="none" normalizeH="0" baseline="0" dirty="0" smtClean="0">
              <a:ln>
                <a:noFill/>
              </a:ln>
              <a:solidFill>
                <a:srgbClr val="000000"/>
              </a:solidFill>
              <a:effectLst/>
              <a:latin typeface="Arial Narrow" pitchFamily="34" charset="0"/>
              <a:ea typeface="ヒラギノ角ゴ Pro W3" pitchFamily="-80" charset="-128"/>
              <a:sym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59"/>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51" grpId="0" animBg="1"/>
      <p:bldP spid="51" grpId="1" animBg="1"/>
      <p:bldP spid="52" grpId="0" animBg="1"/>
      <p:bldP spid="52" grpId="1" animBg="1"/>
      <p:bldP spid="54" grpId="0" animBg="1"/>
      <p:bldP spid="54" grpId="1" animBg="1"/>
      <p:bldP spid="54" grpId="2" animBg="1"/>
      <p:bldP spid="55" grpId="0"/>
      <p:bldP spid="50" grpId="0" animBg="1"/>
      <p:bldP spid="59" grpId="0" animBg="1"/>
      <p:bldP spid="59" grpId="1" animBg="1"/>
      <p:bldP spid="60" grpId="0" animBg="1"/>
      <p:bldP spid="60" grpId="1" animBg="1"/>
      <p:bldP spid="61" grpId="0" animBg="1"/>
      <p:bldP spid="62" grpId="0"/>
      <p:bldP spid="58" grpId="0" animBg="1"/>
      <p:bldP spid="58"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Variation</a:t>
            </a:r>
            <a:endParaRPr lang="en-US" dirty="0"/>
          </a:p>
        </p:txBody>
      </p:sp>
      <p:sp>
        <p:nvSpPr>
          <p:cNvPr id="3" name="Content Placeholder 2"/>
          <p:cNvSpPr>
            <a:spLocks noGrp="1"/>
          </p:cNvSpPr>
          <p:nvPr>
            <p:ph idx="1"/>
          </p:nvPr>
        </p:nvSpPr>
        <p:spPr>
          <a:xfrm>
            <a:off x="650875" y="1627143"/>
            <a:ext cx="11703050" cy="6435725"/>
          </a:xfrm>
        </p:spPr>
        <p:txBody>
          <a:bodyPr/>
          <a:lstStyle/>
          <a:p>
            <a:pPr>
              <a:buNone/>
            </a:pPr>
            <a:endParaRPr lang="en-US" dirty="0" smtClean="0"/>
          </a:p>
          <a:p>
            <a:r>
              <a:rPr lang="en-US" dirty="0" smtClean="0"/>
              <a:t>Identical Corpora</a:t>
            </a:r>
          </a:p>
        </p:txBody>
      </p:sp>
      <p:pic>
        <p:nvPicPr>
          <p:cNvPr id="170" name="Picture 169" descr="plot1.png"/>
          <p:cNvPicPr>
            <a:picLocks noChangeAspect="1"/>
          </p:cNvPicPr>
          <p:nvPr/>
        </p:nvPicPr>
        <p:blipFill>
          <a:blip r:embed="rId2"/>
          <a:stretch>
            <a:fillRect/>
          </a:stretch>
        </p:blipFill>
        <p:spPr>
          <a:xfrm>
            <a:off x="1427093" y="3452793"/>
            <a:ext cx="9310818" cy="5586490"/>
          </a:xfrm>
          <a:prstGeom prst="rect">
            <a:avLst/>
          </a:prstGeom>
        </p:spPr>
      </p:pic>
      <p:grpSp>
        <p:nvGrpSpPr>
          <p:cNvPr id="4" name="Group 67"/>
          <p:cNvGrpSpPr/>
          <p:nvPr/>
        </p:nvGrpSpPr>
        <p:grpSpPr>
          <a:xfrm>
            <a:off x="3800438" y="4115478"/>
            <a:ext cx="2782608" cy="1272505"/>
            <a:chOff x="3800438" y="4334556"/>
            <a:chExt cx="2782608" cy="1272505"/>
          </a:xfrm>
        </p:grpSpPr>
        <p:grpSp>
          <p:nvGrpSpPr>
            <p:cNvPr id="5" name="Group 65"/>
            <p:cNvGrpSpPr/>
            <p:nvPr/>
          </p:nvGrpSpPr>
          <p:grpSpPr>
            <a:xfrm>
              <a:off x="3800438" y="4334556"/>
              <a:ext cx="1964082" cy="1272505"/>
              <a:chOff x="3800438" y="4334556"/>
              <a:chExt cx="1964082" cy="1272505"/>
            </a:xfrm>
          </p:grpSpPr>
          <p:sp>
            <p:nvSpPr>
              <p:cNvPr id="49" name="Oval 48"/>
              <p:cNvSpPr/>
              <p:nvPr/>
            </p:nvSpPr>
            <p:spPr bwMode="auto">
              <a:xfrm>
                <a:off x="5581955" y="4334556"/>
                <a:ext cx="182565" cy="182565"/>
              </a:xfrm>
              <a:prstGeom prst="ellipse">
                <a:avLst/>
              </a:prstGeom>
              <a:solidFill>
                <a:schemeClr val="bg2"/>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53" name="Rectangular Callout 52"/>
              <p:cNvSpPr/>
              <p:nvPr/>
            </p:nvSpPr>
            <p:spPr bwMode="auto">
              <a:xfrm>
                <a:off x="3800438" y="4803774"/>
                <a:ext cx="1716111" cy="803287"/>
              </a:xfrm>
              <a:prstGeom prst="wedgeRectCallout">
                <a:avLst>
                  <a:gd name="adj1" fmla="val 50374"/>
                  <a:gd name="adj2" fmla="val -79338"/>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200" strike="noStrike" cap="none" normalizeH="0" dirty="0" smtClean="0">
                    <a:ln>
                      <a:noFill/>
                    </a:ln>
                    <a:solidFill>
                      <a:schemeClr val="bg1"/>
                    </a:solidFill>
                    <a:effectLst/>
                    <a:latin typeface="Arial"/>
                    <a:ea typeface="ヒラギノ角ゴ Pro W3" pitchFamily="-80" charset="-128"/>
                    <a:sym typeface="Arial Narrow" pitchFamily="34" charset="0"/>
                  </a:rPr>
                  <a:t>p</a:t>
                </a:r>
                <a:r>
                  <a:rPr kumimoji="0" lang="en-US" sz="4200" strike="noStrike" cap="none" normalizeH="0" baseline="-25000" dirty="0" smtClean="0">
                    <a:ln>
                      <a:noFill/>
                    </a:ln>
                    <a:solidFill>
                      <a:schemeClr val="bg1"/>
                    </a:solidFill>
                    <a:effectLst/>
                    <a:latin typeface="Arial Narrow"/>
                    <a:ea typeface="ヒラギノ角ゴ Pro W3" pitchFamily="-80" charset="-128"/>
                    <a:sym typeface="Arial Narrow" pitchFamily="34" charset="0"/>
                  </a:rPr>
                  <a:t>0.33</a:t>
                </a:r>
                <a:endParaRPr kumimoji="0" lang="en-US" sz="4200" strike="noStrike" cap="none" normalizeH="0" baseline="-25000" dirty="0" smtClean="0">
                  <a:ln>
                    <a:noFill/>
                  </a:ln>
                  <a:solidFill>
                    <a:schemeClr val="bg1"/>
                  </a:solidFill>
                  <a:effectLst/>
                  <a:latin typeface="Arial Narrow"/>
                  <a:ea typeface="ヒラギノ角ゴ Pro W3" pitchFamily="-80" charset="-128"/>
                  <a:sym typeface="Arial Narrow"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dirty="0" smtClean="0">
                  <a:ln>
                    <a:noFill/>
                  </a:ln>
                  <a:solidFill>
                    <a:schemeClr val="bg1"/>
                  </a:solidFill>
                  <a:effectLst/>
                  <a:latin typeface="Arial Narrow" pitchFamily="34" charset="0"/>
                  <a:ea typeface="ヒラギノ角ゴ Pro W3" pitchFamily="-80" charset="-128"/>
                  <a:sym typeface="Arial Narrow" pitchFamily="34" charset="0"/>
                </a:endParaRPr>
              </a:p>
            </p:txBody>
          </p:sp>
        </p:grpSp>
        <p:sp>
          <p:nvSpPr>
            <p:cNvPr id="55" name="TextBox 54"/>
            <p:cNvSpPr txBox="1"/>
            <p:nvPr/>
          </p:nvSpPr>
          <p:spPr>
            <a:xfrm>
              <a:off x="5662601" y="4924216"/>
              <a:ext cx="920445" cy="646331"/>
            </a:xfrm>
            <a:prstGeom prst="rect">
              <a:avLst/>
            </a:prstGeom>
            <a:noFill/>
          </p:spPr>
          <p:txBody>
            <a:bodyPr wrap="none" rtlCol="0">
              <a:spAutoFit/>
            </a:bodyPr>
            <a:lstStyle/>
            <a:p>
              <a:r>
                <a:rPr lang="en-US" sz="3600" dirty="0" smtClean="0"/>
                <a:t>89.0</a:t>
              </a:r>
              <a:endParaRPr lang="en-US" sz="4400" dirty="0"/>
            </a:p>
          </p:txBody>
        </p:sp>
      </p:grpSp>
      <p:grpSp>
        <p:nvGrpSpPr>
          <p:cNvPr id="6" name="Group 69"/>
          <p:cNvGrpSpPr/>
          <p:nvPr/>
        </p:nvGrpSpPr>
        <p:grpSpPr>
          <a:xfrm>
            <a:off x="7013582" y="2065299"/>
            <a:ext cx="3359196" cy="1349880"/>
            <a:chOff x="3354287" y="3489306"/>
            <a:chExt cx="6178692" cy="2482884"/>
          </a:xfrm>
        </p:grpSpPr>
        <p:grpSp>
          <p:nvGrpSpPr>
            <p:cNvPr id="7" name="Group 181"/>
            <p:cNvGrpSpPr/>
            <p:nvPr/>
          </p:nvGrpSpPr>
          <p:grpSpPr>
            <a:xfrm>
              <a:off x="3354287" y="3525819"/>
              <a:ext cx="1870158" cy="2446371"/>
              <a:chOff x="1463606" y="2430429"/>
              <a:chExt cx="1752624" cy="2446371"/>
            </a:xfrm>
          </p:grpSpPr>
          <p:grpSp>
            <p:nvGrpSpPr>
              <p:cNvPr id="8" name="Group 139"/>
              <p:cNvGrpSpPr/>
              <p:nvPr/>
            </p:nvGrpSpPr>
            <p:grpSpPr>
              <a:xfrm>
                <a:off x="1463606" y="2430429"/>
                <a:ext cx="1752624" cy="2446371"/>
                <a:chOff x="-1241453" y="2466942"/>
                <a:chExt cx="1952709" cy="2446371"/>
              </a:xfrm>
            </p:grpSpPr>
            <p:sp>
              <p:nvSpPr>
                <p:cNvPr id="103" name="Rectangle 102"/>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104" name="Straight Connector 103"/>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95" name="Straight Connector 94"/>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96" name="Straight Connector 95"/>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97" name="Straight Connector 96"/>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98" name="Straight Connector 97"/>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99" name="Straight Connector 98"/>
              <p:cNvCxnSpPr/>
              <p:nvPr/>
            </p:nvCxnSpPr>
            <p:spPr bwMode="auto">
              <a:xfrm>
                <a:off x="1631965" y="3816335"/>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00" name="Straight Connector 99"/>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01" name="Straight Connector 100"/>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102" name="Straight Connector 101"/>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9" name="Group 217"/>
            <p:cNvGrpSpPr/>
            <p:nvPr/>
          </p:nvGrpSpPr>
          <p:grpSpPr>
            <a:xfrm>
              <a:off x="7780355" y="3489306"/>
              <a:ext cx="1752624" cy="2446371"/>
              <a:chOff x="1463606" y="2430429"/>
              <a:chExt cx="1752624" cy="2446371"/>
            </a:xfrm>
          </p:grpSpPr>
          <p:grpSp>
            <p:nvGrpSpPr>
              <p:cNvPr id="10" name="Group 139"/>
              <p:cNvGrpSpPr/>
              <p:nvPr/>
            </p:nvGrpSpPr>
            <p:grpSpPr>
              <a:xfrm>
                <a:off x="1463606" y="2430429"/>
                <a:ext cx="1752624" cy="2446371"/>
                <a:chOff x="-1241453" y="2466942"/>
                <a:chExt cx="1952709" cy="2446371"/>
              </a:xfrm>
            </p:grpSpPr>
            <p:sp>
              <p:nvSpPr>
                <p:cNvPr id="92" name="Rectangle 91"/>
                <p:cNvSpPr/>
                <p:nvPr/>
              </p:nvSpPr>
              <p:spPr bwMode="auto">
                <a:xfrm>
                  <a:off x="-1241453" y="2466942"/>
                  <a:ext cx="1952709" cy="2446371"/>
                </a:xfrm>
                <a:prstGeom prst="rect">
                  <a:avLst/>
                </a:prstGeom>
                <a:solidFill>
                  <a:schemeClr val="bg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cxnSp>
              <p:nvCxnSpPr>
                <p:cNvPr id="93" name="Straight Connector 92"/>
                <p:cNvCxnSpPr/>
                <p:nvPr/>
              </p:nvCxnSpPr>
              <p:spPr bwMode="auto">
                <a:xfrm>
                  <a:off x="-1078727" y="2759046"/>
                  <a:ext cx="1643085"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cxnSp>
            <p:nvCxnSpPr>
              <p:cNvPr id="84" name="Straight Connector 83"/>
              <p:cNvCxnSpPr/>
              <p:nvPr/>
            </p:nvCxnSpPr>
            <p:spPr bwMode="auto">
              <a:xfrm>
                <a:off x="1609658" y="2941611"/>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5" name="Straight Connector 84"/>
              <p:cNvCxnSpPr/>
              <p:nvPr/>
            </p:nvCxnSpPr>
            <p:spPr bwMode="auto">
              <a:xfrm>
                <a:off x="1609658" y="316068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6" name="Straight Connector 85"/>
              <p:cNvCxnSpPr/>
              <p:nvPr/>
            </p:nvCxnSpPr>
            <p:spPr bwMode="auto">
              <a:xfrm>
                <a:off x="1609658" y="3378179"/>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7" name="Straight Connector 86"/>
              <p:cNvCxnSpPr/>
              <p:nvPr/>
            </p:nvCxnSpPr>
            <p:spPr bwMode="auto">
              <a:xfrm>
                <a:off x="1609658" y="3597257"/>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8" name="Straight Connector 87"/>
              <p:cNvCxnSpPr/>
              <p:nvPr/>
            </p:nvCxnSpPr>
            <p:spPr bwMode="auto">
              <a:xfrm>
                <a:off x="1609658" y="3852848"/>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89" name="Straight Connector 88"/>
              <p:cNvCxnSpPr/>
              <p:nvPr/>
            </p:nvCxnSpPr>
            <p:spPr bwMode="auto">
              <a:xfrm>
                <a:off x="1609658" y="4071926"/>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90" name="Straight Connector 89"/>
              <p:cNvCxnSpPr/>
              <p:nvPr/>
            </p:nvCxnSpPr>
            <p:spPr bwMode="auto">
              <a:xfrm>
                <a:off x="1609658" y="4291004"/>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cxnSp>
            <p:nvCxnSpPr>
              <p:cNvPr id="91" name="Straight Connector 90"/>
              <p:cNvCxnSpPr/>
              <p:nvPr/>
            </p:nvCxnSpPr>
            <p:spPr bwMode="auto">
              <a:xfrm>
                <a:off x="1609658" y="4510082"/>
                <a:ext cx="1474726" cy="1588"/>
              </a:xfrm>
              <a:prstGeom prst="line">
                <a:avLst/>
              </a:prstGeom>
              <a:blipFill dpi="0" rotWithShape="0">
                <a:blip r:embed="rId3"/>
                <a:srcRect/>
                <a:tile tx="0" ty="0" sx="100000" sy="100000" flip="none" algn="tl"/>
              </a:blipFill>
              <a:ln w="63500" cap="flat" cmpd="sng" algn="ctr">
                <a:solidFill>
                  <a:schemeClr val="tx1">
                    <a:lumMod val="50000"/>
                    <a:lumOff val="50000"/>
                  </a:schemeClr>
                </a:solidFill>
                <a:prstDash val="solid"/>
                <a:round/>
                <a:headEnd type="none" w="med" len="med"/>
                <a:tailEnd type="none" w="med" len="med"/>
              </a:ln>
              <a:effectLst/>
            </p:spPr>
          </p:cxnSp>
        </p:grpSp>
        <p:grpSp>
          <p:nvGrpSpPr>
            <p:cNvPr id="11" name="Group 261"/>
            <p:cNvGrpSpPr/>
            <p:nvPr/>
          </p:nvGrpSpPr>
          <p:grpSpPr>
            <a:xfrm>
              <a:off x="5297470" y="3817923"/>
              <a:ext cx="2409859" cy="1789137"/>
              <a:chOff x="5297470" y="3817923"/>
              <a:chExt cx="2409859" cy="1789137"/>
            </a:xfrm>
          </p:grpSpPr>
          <p:cxnSp>
            <p:nvCxnSpPr>
              <p:cNvPr id="74" name="Straight Connector 73"/>
              <p:cNvCxnSpPr/>
              <p:nvPr/>
            </p:nvCxnSpPr>
            <p:spPr bwMode="auto">
              <a:xfrm>
                <a:off x="5305466" y="4256079"/>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auto">
              <a:xfrm>
                <a:off x="5301468" y="4037001"/>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auto">
              <a:xfrm>
                <a:off x="5301468" y="3817923"/>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auto">
              <a:xfrm>
                <a:off x="5301468" y="4913313"/>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auto">
              <a:xfrm>
                <a:off x="5297470" y="4694235"/>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auto">
              <a:xfrm>
                <a:off x="5297470" y="4475157"/>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auto">
              <a:xfrm>
                <a:off x="5301469" y="5351469"/>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auto">
              <a:xfrm>
                <a:off x="5297471" y="5132391"/>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auto">
              <a:xfrm>
                <a:off x="5297471" y="5605472"/>
                <a:ext cx="2401863" cy="1588"/>
              </a:xfrm>
              <a:prstGeom prst="line">
                <a:avLst/>
              </a:prstGeom>
              <a:ln w="28575">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sp>
        <p:nvSpPr>
          <p:cNvPr id="45" name="TextBox 44"/>
          <p:cNvSpPr txBox="1"/>
          <p:nvPr/>
        </p:nvSpPr>
        <p:spPr>
          <a:xfrm>
            <a:off x="5785183" y="8783691"/>
            <a:ext cx="1410964" cy="738664"/>
          </a:xfrm>
          <a:prstGeom prst="rect">
            <a:avLst/>
          </a:prstGeom>
          <a:solidFill>
            <a:schemeClr val="bg1"/>
          </a:solidFill>
        </p:spPr>
        <p:txBody>
          <a:bodyPr wrap="none" rtlCol="0">
            <a:spAutoFit/>
          </a:bodyPr>
          <a:lstStyle/>
          <a:p>
            <a:r>
              <a:rPr lang="en-US" dirty="0" smtClean="0"/>
              <a:t>Recall</a:t>
            </a:r>
            <a:endParaRPr lang="en-US" dirty="0"/>
          </a:p>
        </p:txBody>
      </p:sp>
      <p:sp>
        <p:nvSpPr>
          <p:cNvPr id="46" name="TextBox 45"/>
          <p:cNvSpPr txBox="1"/>
          <p:nvPr/>
        </p:nvSpPr>
        <p:spPr>
          <a:xfrm rot="16200000">
            <a:off x="430861" y="5588274"/>
            <a:ext cx="2000869" cy="738664"/>
          </a:xfrm>
          <a:prstGeom prst="rect">
            <a:avLst/>
          </a:prstGeom>
          <a:solidFill>
            <a:schemeClr val="bg1"/>
          </a:solidFill>
        </p:spPr>
        <p:txBody>
          <a:bodyPr wrap="none" rtlCol="0">
            <a:spAutoFit/>
          </a:bodyPr>
          <a:lstStyle/>
          <a:p>
            <a:r>
              <a:rPr lang="en-US" dirty="0" smtClean="0"/>
              <a:t>Precision</a:t>
            </a:r>
            <a:endParaRPr lang="en-US" dirty="0"/>
          </a:p>
        </p:txBody>
      </p:sp>
      <p:sp>
        <p:nvSpPr>
          <p:cNvPr id="47" name="TextBox 46"/>
          <p:cNvSpPr txBox="1"/>
          <p:nvPr/>
        </p:nvSpPr>
        <p:spPr>
          <a:xfrm>
            <a:off x="7743842" y="8738774"/>
            <a:ext cx="5213286" cy="738664"/>
          </a:xfrm>
          <a:prstGeom prst="rect">
            <a:avLst/>
          </a:prstGeom>
          <a:solidFill>
            <a:schemeClr val="bg1"/>
          </a:solidFill>
        </p:spPr>
        <p:txBody>
          <a:bodyPr wrap="none" rtlCol="0">
            <a:spAutoFit/>
          </a:bodyPr>
          <a:lstStyle/>
          <a:p>
            <a:r>
              <a:rPr lang="en-US" sz="3200" dirty="0" smtClean="0">
                <a:solidFill>
                  <a:schemeClr val="bg1">
                    <a:lumMod val="50000"/>
                  </a:schemeClr>
                </a:solidFill>
              </a:rPr>
              <a:t>100k EN-ES </a:t>
            </a:r>
            <a:r>
              <a:rPr lang="en-US" sz="3200" dirty="0" err="1" smtClean="0">
                <a:solidFill>
                  <a:schemeClr val="bg1">
                    <a:lumMod val="50000"/>
                  </a:schemeClr>
                </a:solidFill>
              </a:rPr>
              <a:t>Europarl</a:t>
            </a:r>
            <a:r>
              <a:rPr lang="en-US" sz="3200" dirty="0" smtClean="0">
                <a:solidFill>
                  <a:schemeClr val="bg1">
                    <a:lumMod val="50000"/>
                  </a:schemeClr>
                </a:solidFill>
              </a:rPr>
              <a:t> Sentences</a:t>
            </a:r>
            <a:r>
              <a:rPr lang="en-US" dirty="0" smtClean="0">
                <a:solidFill>
                  <a:schemeClr val="bg1">
                    <a:lumMod val="50000"/>
                  </a:schemeClr>
                </a:solidFill>
              </a:rPr>
              <a:t> </a:t>
            </a:r>
            <a:endParaRPr lang="en-US" dirty="0">
              <a:solidFill>
                <a:schemeClr val="bg1">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sz="5400" dirty="0" smtClean="0"/>
              <a:t>Canonical Correlation Analysis</a:t>
            </a:r>
            <a:endParaRPr lang="en-US" sz="5400" dirty="0"/>
          </a:p>
        </p:txBody>
      </p:sp>
      <p:sp>
        <p:nvSpPr>
          <p:cNvPr id="65" name="Rectangle 64"/>
          <p:cNvSpPr/>
          <p:nvPr/>
        </p:nvSpPr>
        <p:spPr bwMode="auto">
          <a:xfrm rot="19876579">
            <a:off x="1018688" y="4768608"/>
            <a:ext cx="4287750" cy="314326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82" name="Rectangle 81"/>
          <p:cNvSpPr/>
          <p:nvPr/>
        </p:nvSpPr>
        <p:spPr bwMode="auto">
          <a:xfrm rot="19876579">
            <a:off x="7309644" y="4581821"/>
            <a:ext cx="4287750" cy="314326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88" name="Rectangle 17"/>
          <p:cNvSpPr>
            <a:spLocks/>
          </p:cNvSpPr>
          <p:nvPr/>
        </p:nvSpPr>
        <p:spPr bwMode="auto">
          <a:xfrm>
            <a:off x="3362282" y="8137578"/>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Source Space </a:t>
            </a:r>
          </a:p>
          <a:p>
            <a:pPr marL="50800"/>
            <a:endParaRPr lang="en-US" sz="5200" b="1" dirty="0">
              <a:solidFill>
                <a:schemeClr val="tx1"/>
              </a:solidFill>
              <a:latin typeface="cmr10"/>
            </a:endParaRPr>
          </a:p>
          <a:p>
            <a:pPr marL="50800"/>
            <a:endParaRPr lang="en-US" dirty="0">
              <a:solidFill>
                <a:schemeClr val="tx1"/>
              </a:solidFill>
            </a:endParaRPr>
          </a:p>
        </p:txBody>
      </p:sp>
      <p:sp>
        <p:nvSpPr>
          <p:cNvPr id="90" name="Rectangle 17"/>
          <p:cNvSpPr>
            <a:spLocks/>
          </p:cNvSpPr>
          <p:nvPr/>
        </p:nvSpPr>
        <p:spPr bwMode="auto">
          <a:xfrm>
            <a:off x="9479045" y="8064552"/>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Target </a:t>
            </a:r>
            <a:r>
              <a:rPr lang="en-US" dirty="0" smtClean="0">
                <a:solidFill>
                  <a:schemeClr val="tx1"/>
                </a:solidFill>
              </a:rPr>
              <a:t>Space </a:t>
            </a:r>
          </a:p>
          <a:p>
            <a:pPr marL="50800"/>
            <a:endParaRPr lang="en-US" sz="5200" b="1" dirty="0">
              <a:solidFill>
                <a:schemeClr val="tx1"/>
              </a:solidFill>
              <a:latin typeface="cmr10"/>
            </a:endParaRPr>
          </a:p>
          <a:p>
            <a:pPr marL="50800"/>
            <a:endParaRPr lang="en-US" dirty="0">
              <a:solidFill>
                <a:schemeClr val="tx1"/>
              </a:solidFill>
            </a:endParaRPr>
          </a:p>
        </p:txBody>
      </p:sp>
      <p:sp>
        <p:nvSpPr>
          <p:cNvPr id="94" name="Oval 93"/>
          <p:cNvSpPr/>
          <p:nvPr/>
        </p:nvSpPr>
        <p:spPr bwMode="auto">
          <a:xfrm>
            <a:off x="8620154" y="4876800"/>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dirty="0" smtClean="0"/>
          </a:p>
        </p:txBody>
      </p:sp>
      <p:sp>
        <p:nvSpPr>
          <p:cNvPr id="95" name="Oval 94"/>
          <p:cNvSpPr/>
          <p:nvPr/>
        </p:nvSpPr>
        <p:spPr bwMode="auto">
          <a:xfrm>
            <a:off x="7816868" y="6191268"/>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dirty="0" smtClean="0"/>
          </a:p>
        </p:txBody>
      </p:sp>
      <p:sp>
        <p:nvSpPr>
          <p:cNvPr id="96" name="Oval 95"/>
          <p:cNvSpPr/>
          <p:nvPr/>
        </p:nvSpPr>
        <p:spPr bwMode="auto">
          <a:xfrm>
            <a:off x="10774421" y="5899164"/>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dirty="0" smtClean="0"/>
          </a:p>
        </p:txBody>
      </p:sp>
      <p:grpSp>
        <p:nvGrpSpPr>
          <p:cNvPr id="99" name="Group 98"/>
          <p:cNvGrpSpPr/>
          <p:nvPr/>
        </p:nvGrpSpPr>
        <p:grpSpPr>
          <a:xfrm>
            <a:off x="6465888" y="5129616"/>
            <a:ext cx="5915105" cy="757510"/>
            <a:chOff x="6465888" y="5227117"/>
            <a:chExt cx="5915105" cy="757510"/>
          </a:xfrm>
        </p:grpSpPr>
        <p:cxnSp>
          <p:nvCxnSpPr>
            <p:cNvPr id="100" name="Straight Connector 99"/>
            <p:cNvCxnSpPr/>
            <p:nvPr/>
          </p:nvCxnSpPr>
          <p:spPr bwMode="auto">
            <a:xfrm flipV="1">
              <a:off x="6465888" y="5814100"/>
              <a:ext cx="5915105" cy="170527"/>
            </a:xfrm>
            <a:prstGeom prst="line">
              <a:avLst/>
            </a:prstGeom>
            <a:blipFill dpi="0" rotWithShape="0">
              <a:blip r:embed="rId3"/>
              <a:srcRect/>
              <a:tile tx="0" ty="0" sx="100000" sy="100000" flip="none" algn="tl"/>
            </a:blipFill>
            <a:ln w="38100" cap="flat" cmpd="sng" algn="ctr">
              <a:solidFill>
                <a:srgbClr val="000000"/>
              </a:solidFill>
              <a:prstDash val="solid"/>
              <a:round/>
              <a:headEnd type="none" w="med" len="med"/>
              <a:tailEnd type="none" w="med" len="med"/>
            </a:ln>
            <a:effectLst/>
          </p:spPr>
        </p:cxnSp>
        <p:sp>
          <p:nvSpPr>
            <p:cNvPr id="101" name="TextBox 100"/>
            <p:cNvSpPr txBox="1"/>
            <p:nvPr/>
          </p:nvSpPr>
          <p:spPr>
            <a:xfrm>
              <a:off x="9935818" y="5227117"/>
              <a:ext cx="1447743" cy="523220"/>
            </a:xfrm>
            <a:prstGeom prst="rect">
              <a:avLst/>
            </a:prstGeom>
            <a:noFill/>
            <a:ln>
              <a:solidFill>
                <a:schemeClr val="bg1"/>
              </a:solidFill>
              <a:prstDash val="solid"/>
            </a:ln>
          </p:spPr>
          <p:txBody>
            <a:bodyPr wrap="square" rtlCol="0">
              <a:spAutoFit/>
            </a:bodyPr>
            <a:lstStyle/>
            <a:p>
              <a:r>
                <a:rPr lang="en-US" sz="2800" b="1" dirty="0" smtClean="0"/>
                <a:t>PCA</a:t>
              </a:r>
              <a:endParaRPr lang="en-US" sz="2800" b="1" dirty="0"/>
            </a:p>
          </p:txBody>
        </p:sp>
      </p:grpSp>
      <p:cxnSp>
        <p:nvCxnSpPr>
          <p:cNvPr id="108" name="Straight Connector 107"/>
          <p:cNvCxnSpPr/>
          <p:nvPr/>
        </p:nvCxnSpPr>
        <p:spPr bwMode="auto">
          <a:xfrm rot="5400000">
            <a:off x="7853383" y="6191266"/>
            <a:ext cx="657231" cy="1588"/>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111" name="Straight Connector 110"/>
          <p:cNvCxnSpPr/>
          <p:nvPr/>
        </p:nvCxnSpPr>
        <p:spPr bwMode="auto">
          <a:xfrm rot="5400000">
            <a:off x="8802721" y="5570547"/>
            <a:ext cx="438153" cy="1588"/>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114" name="Straight Connector 113"/>
          <p:cNvCxnSpPr/>
          <p:nvPr/>
        </p:nvCxnSpPr>
        <p:spPr bwMode="auto">
          <a:xfrm rot="5400000">
            <a:off x="10902220" y="6026958"/>
            <a:ext cx="547690" cy="3"/>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sp>
        <p:nvSpPr>
          <p:cNvPr id="127" name="Oval 126"/>
          <p:cNvSpPr/>
          <p:nvPr/>
        </p:nvSpPr>
        <p:spPr bwMode="auto">
          <a:xfrm>
            <a:off x="3179717" y="6959655"/>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dirty="0" smtClean="0"/>
          </a:p>
        </p:txBody>
      </p:sp>
      <p:sp>
        <p:nvSpPr>
          <p:cNvPr id="128" name="Oval 127"/>
          <p:cNvSpPr/>
          <p:nvPr/>
        </p:nvSpPr>
        <p:spPr bwMode="auto">
          <a:xfrm>
            <a:off x="2084327" y="5097492"/>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dirty="0" smtClean="0"/>
          </a:p>
        </p:txBody>
      </p:sp>
      <p:cxnSp>
        <p:nvCxnSpPr>
          <p:cNvPr id="129" name="Straight Connector 128"/>
          <p:cNvCxnSpPr/>
          <p:nvPr/>
        </p:nvCxnSpPr>
        <p:spPr bwMode="auto">
          <a:xfrm rot="5400000">
            <a:off x="2193866" y="5973805"/>
            <a:ext cx="474670" cy="36514"/>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sp>
        <p:nvSpPr>
          <p:cNvPr id="130" name="Oval 129"/>
          <p:cNvSpPr/>
          <p:nvPr/>
        </p:nvSpPr>
        <p:spPr bwMode="auto">
          <a:xfrm>
            <a:off x="1536632" y="6302421"/>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dirty="0" smtClean="0"/>
          </a:p>
        </p:txBody>
      </p:sp>
      <p:grpSp>
        <p:nvGrpSpPr>
          <p:cNvPr id="131" name="Group 83"/>
          <p:cNvGrpSpPr/>
          <p:nvPr/>
        </p:nvGrpSpPr>
        <p:grpSpPr>
          <a:xfrm>
            <a:off x="404729" y="5900778"/>
            <a:ext cx="5732541" cy="949338"/>
            <a:chOff x="404729" y="5716599"/>
            <a:chExt cx="5732541" cy="949338"/>
          </a:xfrm>
        </p:grpSpPr>
        <p:cxnSp>
          <p:nvCxnSpPr>
            <p:cNvPr id="132" name="Straight Connector 131"/>
            <p:cNvCxnSpPr/>
            <p:nvPr/>
          </p:nvCxnSpPr>
          <p:spPr bwMode="auto">
            <a:xfrm>
              <a:off x="404729" y="5716599"/>
              <a:ext cx="5732541" cy="949338"/>
            </a:xfrm>
            <a:prstGeom prst="line">
              <a:avLst/>
            </a:prstGeom>
            <a:blipFill dpi="0" rotWithShape="0">
              <a:blip r:embed="rId3"/>
              <a:srcRect/>
              <a:tile tx="0" ty="0" sx="100000" sy="100000" flip="none" algn="tl"/>
            </a:blipFill>
            <a:ln w="38100" cap="flat" cmpd="sng" algn="ctr">
              <a:solidFill>
                <a:srgbClr val="000000"/>
              </a:solidFill>
              <a:prstDash val="solid"/>
              <a:round/>
              <a:headEnd type="none" w="med" len="med"/>
              <a:tailEnd type="none" w="med" len="med"/>
            </a:ln>
            <a:effectLst/>
          </p:spPr>
        </p:cxnSp>
        <p:sp>
          <p:nvSpPr>
            <p:cNvPr id="133" name="TextBox 132"/>
            <p:cNvSpPr txBox="1"/>
            <p:nvPr/>
          </p:nvSpPr>
          <p:spPr>
            <a:xfrm rot="515817">
              <a:off x="3794898" y="5821866"/>
              <a:ext cx="1447743" cy="523220"/>
            </a:xfrm>
            <a:prstGeom prst="rect">
              <a:avLst/>
            </a:prstGeom>
            <a:noFill/>
            <a:ln>
              <a:solidFill>
                <a:schemeClr val="bg1"/>
              </a:solidFill>
              <a:prstDash val="solid"/>
            </a:ln>
          </p:spPr>
          <p:txBody>
            <a:bodyPr wrap="square" rtlCol="0">
              <a:spAutoFit/>
            </a:bodyPr>
            <a:lstStyle/>
            <a:p>
              <a:r>
                <a:rPr lang="en-US" sz="2800" b="1" dirty="0" smtClean="0"/>
                <a:t>PCA</a:t>
              </a:r>
              <a:endParaRPr lang="en-US" sz="2800" b="1" dirty="0"/>
            </a:p>
          </p:txBody>
        </p:sp>
      </p:grpSp>
      <p:cxnSp>
        <p:nvCxnSpPr>
          <p:cNvPr id="134" name="Straight Connector 133"/>
          <p:cNvCxnSpPr/>
          <p:nvPr/>
        </p:nvCxnSpPr>
        <p:spPr bwMode="auto">
          <a:xfrm rot="5400000">
            <a:off x="1828740" y="6302422"/>
            <a:ext cx="328615" cy="36517"/>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135" name="Straight Connector 134"/>
          <p:cNvCxnSpPr/>
          <p:nvPr/>
        </p:nvCxnSpPr>
        <p:spPr bwMode="auto">
          <a:xfrm rot="5400000">
            <a:off x="3271002" y="6758833"/>
            <a:ext cx="693746" cy="73029"/>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82" grpId="0" animBg="1"/>
      <p:bldP spid="88" grpId="0"/>
      <p:bldP spid="90" grpId="0"/>
      <p:bldP spid="94" grpId="0" animBg="1"/>
      <p:bldP spid="95" grpId="0" animBg="1"/>
      <p:bldP spid="96" grpId="0" animBg="1"/>
      <p:bldP spid="127" grpId="0" animBg="1"/>
      <p:bldP spid="128" grpId="0" animBg="1"/>
      <p:bldP spid="1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val 60"/>
          <p:cNvSpPr/>
          <p:nvPr/>
        </p:nvSpPr>
        <p:spPr bwMode="auto">
          <a:xfrm>
            <a:off x="3179717" y="6959655"/>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endParaRPr lang="en-US" dirty="0" smtClean="0"/>
          </a:p>
        </p:txBody>
      </p:sp>
      <p:sp>
        <p:nvSpPr>
          <p:cNvPr id="58" name="Oval 57"/>
          <p:cNvSpPr/>
          <p:nvPr/>
        </p:nvSpPr>
        <p:spPr bwMode="auto">
          <a:xfrm>
            <a:off x="2084327" y="5097492"/>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endParaRPr lang="en-US" dirty="0" smtClean="0"/>
          </a:p>
        </p:txBody>
      </p:sp>
      <p:cxnSp>
        <p:nvCxnSpPr>
          <p:cNvPr id="91" name="Straight Connector 90"/>
          <p:cNvCxnSpPr/>
          <p:nvPr/>
        </p:nvCxnSpPr>
        <p:spPr bwMode="auto">
          <a:xfrm rot="5400000">
            <a:off x="2193866" y="5973805"/>
            <a:ext cx="474670" cy="36514"/>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sp>
        <p:nvSpPr>
          <p:cNvPr id="60" name="Oval 59"/>
          <p:cNvSpPr/>
          <p:nvPr/>
        </p:nvSpPr>
        <p:spPr bwMode="auto">
          <a:xfrm>
            <a:off x="1536632" y="6302421"/>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2" name="Title 1"/>
          <p:cNvSpPr>
            <a:spLocks noGrp="1"/>
          </p:cNvSpPr>
          <p:nvPr>
            <p:ph type="title"/>
          </p:nvPr>
        </p:nvSpPr>
        <p:spPr>
          <a:ln>
            <a:noFill/>
          </a:ln>
        </p:spPr>
        <p:txBody>
          <a:bodyPr/>
          <a:lstStyle/>
          <a:p>
            <a:r>
              <a:rPr lang="en-US" sz="5400" dirty="0" smtClean="0"/>
              <a:t>Canonical Correlation Analysis</a:t>
            </a:r>
            <a:endParaRPr lang="en-US" sz="5400" dirty="0"/>
          </a:p>
        </p:txBody>
      </p:sp>
      <p:sp>
        <p:nvSpPr>
          <p:cNvPr id="65" name="Rectangle 64"/>
          <p:cNvSpPr/>
          <p:nvPr/>
        </p:nvSpPr>
        <p:spPr bwMode="auto">
          <a:xfrm rot="19876579">
            <a:off x="1018688" y="4770222"/>
            <a:ext cx="4287750" cy="314326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grpSp>
        <p:nvGrpSpPr>
          <p:cNvPr id="3" name="Group 83"/>
          <p:cNvGrpSpPr/>
          <p:nvPr/>
        </p:nvGrpSpPr>
        <p:grpSpPr>
          <a:xfrm>
            <a:off x="404729" y="5900778"/>
            <a:ext cx="5732541" cy="949338"/>
            <a:chOff x="404729" y="5716599"/>
            <a:chExt cx="5732541" cy="949338"/>
          </a:xfrm>
        </p:grpSpPr>
        <p:cxnSp>
          <p:nvCxnSpPr>
            <p:cNvPr id="86" name="Straight Connector 85"/>
            <p:cNvCxnSpPr/>
            <p:nvPr/>
          </p:nvCxnSpPr>
          <p:spPr bwMode="auto">
            <a:xfrm>
              <a:off x="404729" y="5716599"/>
              <a:ext cx="5732541" cy="949338"/>
            </a:xfrm>
            <a:prstGeom prst="line">
              <a:avLst/>
            </a:prstGeom>
            <a:blipFill dpi="0" rotWithShape="0">
              <a:blip r:embed="rId3"/>
              <a:srcRect/>
              <a:tile tx="0" ty="0" sx="100000" sy="100000" flip="none" algn="tl"/>
            </a:blipFill>
            <a:ln w="38100" cap="flat" cmpd="sng" algn="ctr">
              <a:solidFill>
                <a:srgbClr val="000000"/>
              </a:solidFill>
              <a:prstDash val="solid"/>
              <a:round/>
              <a:headEnd type="none" w="med" len="med"/>
              <a:tailEnd type="none" w="med" len="med"/>
            </a:ln>
            <a:effectLst/>
          </p:spPr>
        </p:cxnSp>
        <p:sp>
          <p:nvSpPr>
            <p:cNvPr id="87" name="TextBox 86"/>
            <p:cNvSpPr txBox="1"/>
            <p:nvPr/>
          </p:nvSpPr>
          <p:spPr>
            <a:xfrm rot="515817">
              <a:off x="3794898" y="5821866"/>
              <a:ext cx="1447743" cy="523220"/>
            </a:xfrm>
            <a:prstGeom prst="rect">
              <a:avLst/>
            </a:prstGeom>
            <a:noFill/>
            <a:ln>
              <a:solidFill>
                <a:schemeClr val="bg1"/>
              </a:solidFill>
              <a:prstDash val="solid"/>
            </a:ln>
          </p:spPr>
          <p:txBody>
            <a:bodyPr wrap="square" rtlCol="0">
              <a:spAutoFit/>
            </a:bodyPr>
            <a:lstStyle/>
            <a:p>
              <a:r>
                <a:rPr lang="en-US" sz="2800" b="1" dirty="0" smtClean="0"/>
                <a:t>PCA</a:t>
              </a:r>
              <a:endParaRPr lang="en-US" sz="2800" b="1" dirty="0"/>
            </a:p>
          </p:txBody>
        </p:sp>
      </p:grpSp>
      <p:sp>
        <p:nvSpPr>
          <p:cNvPr id="88" name="Rectangle 17"/>
          <p:cNvSpPr>
            <a:spLocks/>
          </p:cNvSpPr>
          <p:nvPr/>
        </p:nvSpPr>
        <p:spPr bwMode="auto">
          <a:xfrm>
            <a:off x="3362282" y="8137578"/>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Source Space </a:t>
            </a:r>
          </a:p>
          <a:p>
            <a:pPr marL="50800"/>
            <a:endParaRPr lang="en-US" sz="5200" b="1" dirty="0">
              <a:solidFill>
                <a:schemeClr val="tx1"/>
              </a:solidFill>
              <a:latin typeface="cmr10"/>
            </a:endParaRPr>
          </a:p>
          <a:p>
            <a:pPr marL="50800"/>
            <a:endParaRPr lang="en-US" dirty="0">
              <a:solidFill>
                <a:schemeClr val="tx1"/>
              </a:solidFill>
            </a:endParaRPr>
          </a:p>
        </p:txBody>
      </p:sp>
      <p:cxnSp>
        <p:nvCxnSpPr>
          <p:cNvPr id="104" name="Straight Connector 103"/>
          <p:cNvCxnSpPr/>
          <p:nvPr/>
        </p:nvCxnSpPr>
        <p:spPr bwMode="auto">
          <a:xfrm rot="5400000">
            <a:off x="1828740" y="6302422"/>
            <a:ext cx="328615" cy="36517"/>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106" name="Straight Connector 105"/>
          <p:cNvCxnSpPr/>
          <p:nvPr/>
        </p:nvCxnSpPr>
        <p:spPr bwMode="auto">
          <a:xfrm rot="5400000">
            <a:off x="3271002" y="6758833"/>
            <a:ext cx="693746" cy="73029"/>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41" name="Straight Connector 40"/>
          <p:cNvCxnSpPr/>
          <p:nvPr/>
        </p:nvCxnSpPr>
        <p:spPr bwMode="auto">
          <a:xfrm>
            <a:off x="988937" y="3160689"/>
            <a:ext cx="3468735" cy="1588"/>
          </a:xfrm>
          <a:prstGeom prst="line">
            <a:avLst/>
          </a:prstGeom>
          <a:blipFill dpi="0" rotWithShape="0">
            <a:blip r:embed="rId3"/>
            <a:srcRect/>
            <a:tile tx="0" ty="0" sx="100000" sy="100000" flip="none" algn="tl"/>
          </a:blipFill>
          <a:ln w="38100" cap="flat" cmpd="sng" algn="ctr">
            <a:solidFill>
              <a:srgbClr val="000000"/>
            </a:solidFill>
            <a:prstDash val="solid"/>
            <a:round/>
            <a:headEnd type="none" w="med" len="med"/>
            <a:tailEnd type="none" w="med" len="med"/>
          </a:ln>
          <a:effectLst/>
        </p:spPr>
      </p:cxnSp>
      <p:sp>
        <p:nvSpPr>
          <p:cNvPr id="46" name="Oval 45"/>
          <p:cNvSpPr/>
          <p:nvPr/>
        </p:nvSpPr>
        <p:spPr bwMode="auto">
          <a:xfrm>
            <a:off x="2376431" y="2759046"/>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endParaRPr lang="en-US" dirty="0" smtClean="0"/>
          </a:p>
        </p:txBody>
      </p:sp>
      <p:sp>
        <p:nvSpPr>
          <p:cNvPr id="47" name="Oval 46"/>
          <p:cNvSpPr/>
          <p:nvPr/>
        </p:nvSpPr>
        <p:spPr bwMode="auto">
          <a:xfrm>
            <a:off x="1427093" y="2759046"/>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48" name="Oval 47"/>
          <p:cNvSpPr/>
          <p:nvPr/>
        </p:nvSpPr>
        <p:spPr bwMode="auto">
          <a:xfrm>
            <a:off x="3362282" y="2759046"/>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endParaRPr lang="en-US" dirty="0" smtClean="0"/>
          </a:p>
        </p:txBody>
      </p:sp>
      <p:cxnSp>
        <p:nvCxnSpPr>
          <p:cNvPr id="50" name="Straight Connector 49"/>
          <p:cNvCxnSpPr/>
          <p:nvPr/>
        </p:nvCxnSpPr>
        <p:spPr bwMode="auto">
          <a:xfrm>
            <a:off x="7451738" y="3124176"/>
            <a:ext cx="3468735" cy="1588"/>
          </a:xfrm>
          <a:prstGeom prst="line">
            <a:avLst/>
          </a:prstGeom>
          <a:blipFill dpi="0" rotWithShape="0">
            <a:blip r:embed="rId3"/>
            <a:srcRect/>
            <a:tile tx="0" ty="0" sx="100000" sy="100000" flip="none" algn="tl"/>
          </a:blipFill>
          <a:ln w="38100" cap="flat" cmpd="sng" algn="ctr">
            <a:solidFill>
              <a:srgbClr val="000000"/>
            </a:solidFill>
            <a:prstDash val="solid"/>
            <a:round/>
            <a:headEnd type="none" w="med" len="med"/>
            <a:tailEnd type="none" w="med" len="med"/>
          </a:ln>
          <a:effectLst/>
        </p:spPr>
      </p:cxnSp>
      <p:sp>
        <p:nvSpPr>
          <p:cNvPr id="51" name="Oval 50"/>
          <p:cNvSpPr/>
          <p:nvPr/>
        </p:nvSpPr>
        <p:spPr bwMode="auto">
          <a:xfrm>
            <a:off x="8839232" y="2722533"/>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52" name="Oval 51"/>
          <p:cNvSpPr/>
          <p:nvPr/>
        </p:nvSpPr>
        <p:spPr bwMode="auto">
          <a:xfrm>
            <a:off x="7889894" y="2722533"/>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endParaRPr lang="en-US" dirty="0" smtClean="0"/>
          </a:p>
        </p:txBody>
      </p:sp>
      <p:sp>
        <p:nvSpPr>
          <p:cNvPr id="53" name="Oval 52"/>
          <p:cNvSpPr/>
          <p:nvPr/>
        </p:nvSpPr>
        <p:spPr bwMode="auto">
          <a:xfrm>
            <a:off x="9825083" y="2722533"/>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endParaRPr lang="en-US" dirty="0" smtClean="0"/>
          </a:p>
        </p:txBody>
      </p:sp>
      <p:sp>
        <p:nvSpPr>
          <p:cNvPr id="69" name="Rectangle 68"/>
          <p:cNvSpPr/>
          <p:nvPr/>
        </p:nvSpPr>
        <p:spPr bwMode="auto">
          <a:xfrm rot="19876579">
            <a:off x="7309644" y="4581821"/>
            <a:ext cx="4287750" cy="314326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70" name="Rectangle 17"/>
          <p:cNvSpPr>
            <a:spLocks/>
          </p:cNvSpPr>
          <p:nvPr/>
        </p:nvSpPr>
        <p:spPr bwMode="auto">
          <a:xfrm>
            <a:off x="9479045" y="8064552"/>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Target </a:t>
            </a:r>
            <a:r>
              <a:rPr lang="en-US" dirty="0" smtClean="0">
                <a:solidFill>
                  <a:schemeClr val="tx1"/>
                </a:solidFill>
              </a:rPr>
              <a:t>Space </a:t>
            </a:r>
          </a:p>
          <a:p>
            <a:pPr marL="50800"/>
            <a:endParaRPr lang="en-US" sz="5200" b="1" dirty="0">
              <a:solidFill>
                <a:schemeClr val="tx1"/>
              </a:solidFill>
              <a:latin typeface="cmr10"/>
            </a:endParaRPr>
          </a:p>
          <a:p>
            <a:pPr marL="50800"/>
            <a:endParaRPr lang="en-US" dirty="0">
              <a:solidFill>
                <a:schemeClr val="tx1"/>
              </a:solidFill>
            </a:endParaRPr>
          </a:p>
        </p:txBody>
      </p:sp>
      <p:sp>
        <p:nvSpPr>
          <p:cNvPr id="71" name="Oval 70"/>
          <p:cNvSpPr/>
          <p:nvPr/>
        </p:nvSpPr>
        <p:spPr bwMode="auto">
          <a:xfrm>
            <a:off x="8620154" y="4876800"/>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72" name="Oval 71"/>
          <p:cNvSpPr/>
          <p:nvPr/>
        </p:nvSpPr>
        <p:spPr bwMode="auto">
          <a:xfrm>
            <a:off x="7816868" y="6191268"/>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endParaRPr lang="en-US" dirty="0" smtClean="0"/>
          </a:p>
        </p:txBody>
      </p:sp>
      <p:sp>
        <p:nvSpPr>
          <p:cNvPr id="73" name="Oval 72"/>
          <p:cNvSpPr/>
          <p:nvPr/>
        </p:nvSpPr>
        <p:spPr bwMode="auto">
          <a:xfrm>
            <a:off x="10774421" y="5899164"/>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endParaRPr lang="en-US" dirty="0" smtClean="0"/>
          </a:p>
        </p:txBody>
      </p:sp>
      <p:grpSp>
        <p:nvGrpSpPr>
          <p:cNvPr id="74" name="Group 73"/>
          <p:cNvGrpSpPr/>
          <p:nvPr/>
        </p:nvGrpSpPr>
        <p:grpSpPr>
          <a:xfrm>
            <a:off x="6465888" y="5115762"/>
            <a:ext cx="5915105" cy="771364"/>
            <a:chOff x="6465888" y="5213263"/>
            <a:chExt cx="5915105" cy="771364"/>
          </a:xfrm>
        </p:grpSpPr>
        <p:cxnSp>
          <p:nvCxnSpPr>
            <p:cNvPr id="75" name="Straight Connector 74"/>
            <p:cNvCxnSpPr/>
            <p:nvPr/>
          </p:nvCxnSpPr>
          <p:spPr bwMode="auto">
            <a:xfrm flipV="1">
              <a:off x="6465888" y="5814100"/>
              <a:ext cx="5915105" cy="170527"/>
            </a:xfrm>
            <a:prstGeom prst="line">
              <a:avLst/>
            </a:prstGeom>
            <a:blipFill dpi="0" rotWithShape="0">
              <a:blip r:embed="rId3"/>
              <a:srcRect/>
              <a:tile tx="0" ty="0" sx="100000" sy="100000" flip="none" algn="tl"/>
            </a:blipFill>
            <a:ln w="38100" cap="flat" cmpd="sng" algn="ctr">
              <a:solidFill>
                <a:srgbClr val="000000"/>
              </a:solidFill>
              <a:prstDash val="solid"/>
              <a:round/>
              <a:headEnd type="none" w="med" len="med"/>
              <a:tailEnd type="none" w="med" len="med"/>
            </a:ln>
            <a:effectLst/>
          </p:spPr>
        </p:cxnSp>
        <p:sp>
          <p:nvSpPr>
            <p:cNvPr id="76" name="TextBox 75"/>
            <p:cNvSpPr txBox="1"/>
            <p:nvPr/>
          </p:nvSpPr>
          <p:spPr>
            <a:xfrm>
              <a:off x="9936360" y="5213263"/>
              <a:ext cx="1092811" cy="523220"/>
            </a:xfrm>
            <a:prstGeom prst="rect">
              <a:avLst/>
            </a:prstGeom>
            <a:noFill/>
            <a:ln>
              <a:solidFill>
                <a:schemeClr val="bg1"/>
              </a:solidFill>
              <a:prstDash val="solid"/>
            </a:ln>
          </p:spPr>
          <p:txBody>
            <a:bodyPr wrap="square" rtlCol="0">
              <a:spAutoFit/>
            </a:bodyPr>
            <a:lstStyle/>
            <a:p>
              <a:r>
                <a:rPr lang="en-US" sz="2800" b="1" dirty="0" smtClean="0"/>
                <a:t>PCA</a:t>
              </a:r>
              <a:endParaRPr lang="en-US" sz="2800" b="1" dirty="0"/>
            </a:p>
          </p:txBody>
        </p:sp>
      </p:grpSp>
      <p:cxnSp>
        <p:nvCxnSpPr>
          <p:cNvPr id="77" name="Straight Connector 76"/>
          <p:cNvCxnSpPr/>
          <p:nvPr/>
        </p:nvCxnSpPr>
        <p:spPr bwMode="auto">
          <a:xfrm rot="5400000">
            <a:off x="7963715" y="6081728"/>
            <a:ext cx="437363" cy="795"/>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78" name="Straight Connector 77"/>
          <p:cNvCxnSpPr/>
          <p:nvPr/>
        </p:nvCxnSpPr>
        <p:spPr bwMode="auto">
          <a:xfrm rot="5400000">
            <a:off x="8874954" y="5643574"/>
            <a:ext cx="292894" cy="793"/>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79" name="Straight Connector 78"/>
          <p:cNvCxnSpPr/>
          <p:nvPr/>
        </p:nvCxnSpPr>
        <p:spPr bwMode="auto">
          <a:xfrm rot="5400000">
            <a:off x="10902220" y="6026958"/>
            <a:ext cx="547690" cy="3"/>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51" grpId="0" animBg="1"/>
      <p:bldP spid="52" grpId="0" animBg="1"/>
      <p:bldP spid="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sz="5400" dirty="0" smtClean="0"/>
              <a:t>Canonical Correlation Analysis</a:t>
            </a:r>
            <a:endParaRPr lang="en-US" sz="5400" dirty="0"/>
          </a:p>
        </p:txBody>
      </p:sp>
      <p:sp>
        <p:nvSpPr>
          <p:cNvPr id="59" name="Oval 58"/>
          <p:cNvSpPr/>
          <p:nvPr/>
        </p:nvSpPr>
        <p:spPr bwMode="auto">
          <a:xfrm>
            <a:off x="2084327" y="5095878"/>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endParaRPr lang="en-US" dirty="0" smtClean="0"/>
          </a:p>
        </p:txBody>
      </p:sp>
      <p:sp>
        <p:nvSpPr>
          <p:cNvPr id="65" name="Rectangle 64"/>
          <p:cNvSpPr/>
          <p:nvPr/>
        </p:nvSpPr>
        <p:spPr bwMode="auto">
          <a:xfrm rot="19876579">
            <a:off x="1018688" y="4768608"/>
            <a:ext cx="4287750" cy="314326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82" name="Rectangle 81"/>
          <p:cNvSpPr/>
          <p:nvPr/>
        </p:nvSpPr>
        <p:spPr bwMode="auto">
          <a:xfrm rot="19876579">
            <a:off x="7309644" y="4581821"/>
            <a:ext cx="4287750" cy="3143260"/>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endParaRPr>
          </a:p>
        </p:txBody>
      </p:sp>
      <p:sp>
        <p:nvSpPr>
          <p:cNvPr id="88" name="Rectangle 17"/>
          <p:cNvSpPr>
            <a:spLocks/>
          </p:cNvSpPr>
          <p:nvPr/>
        </p:nvSpPr>
        <p:spPr bwMode="auto">
          <a:xfrm>
            <a:off x="3362282" y="8137578"/>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Source Space </a:t>
            </a:r>
          </a:p>
          <a:p>
            <a:pPr marL="50800"/>
            <a:endParaRPr lang="en-US" sz="5200" b="1" dirty="0">
              <a:solidFill>
                <a:schemeClr val="tx1"/>
              </a:solidFill>
              <a:latin typeface="cmr10"/>
            </a:endParaRPr>
          </a:p>
          <a:p>
            <a:pPr marL="50800"/>
            <a:endParaRPr lang="en-US" dirty="0">
              <a:solidFill>
                <a:schemeClr val="tx1"/>
              </a:solidFill>
            </a:endParaRPr>
          </a:p>
        </p:txBody>
      </p:sp>
      <p:sp>
        <p:nvSpPr>
          <p:cNvPr id="90" name="Rectangle 17"/>
          <p:cNvSpPr>
            <a:spLocks/>
          </p:cNvSpPr>
          <p:nvPr/>
        </p:nvSpPr>
        <p:spPr bwMode="auto">
          <a:xfrm>
            <a:off x="9479045" y="8064552"/>
            <a:ext cx="3048000" cy="609600"/>
          </a:xfrm>
          <a:prstGeom prst="rect">
            <a:avLst/>
          </a:prstGeom>
          <a:noFill/>
          <a:ln w="12700">
            <a:noFill/>
            <a:miter lim="800000"/>
            <a:headEnd/>
            <a:tailEnd/>
          </a:ln>
        </p:spPr>
        <p:txBody>
          <a:bodyPr lIns="0" tIns="0" rIns="52019" bIns="0"/>
          <a:lstStyle/>
          <a:p>
            <a:pPr marL="50800"/>
            <a:r>
              <a:rPr lang="en-US" dirty="0" smtClean="0">
                <a:solidFill>
                  <a:schemeClr val="tx1"/>
                </a:solidFill>
              </a:rPr>
              <a:t>Target </a:t>
            </a:r>
            <a:r>
              <a:rPr lang="en-US" dirty="0" smtClean="0">
                <a:solidFill>
                  <a:schemeClr val="tx1"/>
                </a:solidFill>
              </a:rPr>
              <a:t>Space </a:t>
            </a:r>
          </a:p>
          <a:p>
            <a:pPr marL="50800"/>
            <a:endParaRPr lang="en-US" sz="5200" b="1" dirty="0">
              <a:solidFill>
                <a:schemeClr val="tx1"/>
              </a:solidFill>
              <a:latin typeface="cmr10"/>
            </a:endParaRPr>
          </a:p>
          <a:p>
            <a:pPr marL="50800"/>
            <a:endParaRPr lang="en-US" dirty="0">
              <a:solidFill>
                <a:schemeClr val="tx1"/>
              </a:solidFill>
            </a:endParaRPr>
          </a:p>
        </p:txBody>
      </p:sp>
      <p:sp>
        <p:nvSpPr>
          <p:cNvPr id="92" name="Oval 91"/>
          <p:cNvSpPr/>
          <p:nvPr/>
        </p:nvSpPr>
        <p:spPr bwMode="auto">
          <a:xfrm>
            <a:off x="1536632" y="6300807"/>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93" name="Oval 92"/>
          <p:cNvSpPr/>
          <p:nvPr/>
        </p:nvSpPr>
        <p:spPr bwMode="auto">
          <a:xfrm>
            <a:off x="3179717" y="6958041"/>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endParaRPr lang="en-US" dirty="0" smtClean="0"/>
          </a:p>
        </p:txBody>
      </p:sp>
      <p:sp>
        <p:nvSpPr>
          <p:cNvPr id="94" name="Oval 93"/>
          <p:cNvSpPr/>
          <p:nvPr/>
        </p:nvSpPr>
        <p:spPr bwMode="auto">
          <a:xfrm>
            <a:off x="8620154" y="4876800"/>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95" name="Oval 94"/>
          <p:cNvSpPr/>
          <p:nvPr/>
        </p:nvSpPr>
        <p:spPr bwMode="auto">
          <a:xfrm>
            <a:off x="7816868" y="6191268"/>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endParaRPr lang="en-US" dirty="0" smtClean="0"/>
          </a:p>
        </p:txBody>
      </p:sp>
      <p:sp>
        <p:nvSpPr>
          <p:cNvPr id="96" name="Oval 95"/>
          <p:cNvSpPr/>
          <p:nvPr/>
        </p:nvSpPr>
        <p:spPr bwMode="auto">
          <a:xfrm>
            <a:off x="10774421" y="5899164"/>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endParaRPr lang="en-US" dirty="0" smtClean="0"/>
          </a:p>
        </p:txBody>
      </p:sp>
      <p:cxnSp>
        <p:nvCxnSpPr>
          <p:cNvPr id="33" name="Straight Connector 32"/>
          <p:cNvCxnSpPr/>
          <p:nvPr/>
        </p:nvCxnSpPr>
        <p:spPr bwMode="auto">
          <a:xfrm>
            <a:off x="7123121" y="4949826"/>
            <a:ext cx="5148333" cy="2884527"/>
          </a:xfrm>
          <a:prstGeom prst="line">
            <a:avLst/>
          </a:prstGeom>
          <a:blipFill dpi="0" rotWithShape="0">
            <a:blip r:embed="rId3"/>
            <a:srcRect/>
            <a:tile tx="0" ty="0" sx="100000" sy="100000" flip="none" algn="tl"/>
          </a:blipFill>
          <a:ln w="38100" cap="flat" cmpd="sng" algn="ctr">
            <a:solidFill>
              <a:srgbClr val="000000"/>
            </a:solidFill>
            <a:prstDash val="solid"/>
            <a:round/>
            <a:headEnd type="none" w="lg" len="lg"/>
            <a:tailEnd type="none" w="lg" len="lg"/>
          </a:ln>
          <a:effectLst/>
        </p:spPr>
      </p:cxnSp>
      <p:sp>
        <p:nvSpPr>
          <p:cNvPr id="34" name="TextBox 33"/>
          <p:cNvSpPr txBox="1"/>
          <p:nvPr/>
        </p:nvSpPr>
        <p:spPr>
          <a:xfrm rot="1659856">
            <a:off x="10780251" y="7406596"/>
            <a:ext cx="1447743" cy="523220"/>
          </a:xfrm>
          <a:prstGeom prst="rect">
            <a:avLst/>
          </a:prstGeom>
          <a:noFill/>
        </p:spPr>
        <p:txBody>
          <a:bodyPr wrap="square" rtlCol="0">
            <a:spAutoFit/>
          </a:bodyPr>
          <a:lstStyle/>
          <a:p>
            <a:r>
              <a:rPr lang="en-US" sz="2800" b="1" dirty="0" smtClean="0"/>
              <a:t>CCA</a:t>
            </a:r>
            <a:endParaRPr lang="en-US" sz="2800" b="1" dirty="0"/>
          </a:p>
        </p:txBody>
      </p:sp>
      <p:cxnSp>
        <p:nvCxnSpPr>
          <p:cNvPr id="35" name="Straight Connector 34"/>
          <p:cNvCxnSpPr/>
          <p:nvPr/>
        </p:nvCxnSpPr>
        <p:spPr bwMode="auto">
          <a:xfrm rot="5400000">
            <a:off x="422987" y="5807881"/>
            <a:ext cx="4892741" cy="1277956"/>
          </a:xfrm>
          <a:prstGeom prst="line">
            <a:avLst/>
          </a:prstGeom>
          <a:blipFill dpi="0" rotWithShape="0">
            <a:blip r:embed="rId3"/>
            <a:srcRect/>
            <a:tile tx="0" ty="0" sx="100000" sy="100000" flip="none" algn="tl"/>
          </a:blipFill>
          <a:ln w="38100" cap="flat" cmpd="sng" algn="ctr">
            <a:solidFill>
              <a:srgbClr val="000000"/>
            </a:solidFill>
            <a:prstDash val="solid"/>
            <a:round/>
            <a:headEnd type="none" w="lg" len="lg"/>
            <a:tailEnd type="none" w="lg" len="lg"/>
          </a:ln>
          <a:effectLst/>
        </p:spPr>
      </p:cxnSp>
      <p:sp>
        <p:nvSpPr>
          <p:cNvPr id="39" name="TextBox 38"/>
          <p:cNvSpPr txBox="1"/>
          <p:nvPr/>
        </p:nvSpPr>
        <p:spPr>
          <a:xfrm rot="17035281">
            <a:off x="2774388" y="4833045"/>
            <a:ext cx="1447743" cy="523220"/>
          </a:xfrm>
          <a:prstGeom prst="rect">
            <a:avLst/>
          </a:prstGeom>
          <a:noFill/>
        </p:spPr>
        <p:txBody>
          <a:bodyPr wrap="square" rtlCol="0">
            <a:spAutoFit/>
          </a:bodyPr>
          <a:lstStyle/>
          <a:p>
            <a:r>
              <a:rPr lang="en-US" sz="2800" b="1" dirty="0" smtClean="0"/>
              <a:t>CCA</a:t>
            </a:r>
            <a:endParaRPr lang="en-US" sz="2800" b="1" dirty="0"/>
          </a:p>
        </p:txBody>
      </p:sp>
      <p:cxnSp>
        <p:nvCxnSpPr>
          <p:cNvPr id="40" name="Straight Connector 39"/>
          <p:cNvCxnSpPr/>
          <p:nvPr/>
        </p:nvCxnSpPr>
        <p:spPr bwMode="auto">
          <a:xfrm>
            <a:off x="2632023" y="5534034"/>
            <a:ext cx="438157" cy="109542"/>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44" name="Straight Connector 43"/>
          <p:cNvCxnSpPr/>
          <p:nvPr/>
        </p:nvCxnSpPr>
        <p:spPr bwMode="auto">
          <a:xfrm>
            <a:off x="2047814" y="6775476"/>
            <a:ext cx="657234" cy="146052"/>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49" name="Straight Connector 48"/>
          <p:cNvCxnSpPr/>
          <p:nvPr/>
        </p:nvCxnSpPr>
        <p:spPr bwMode="auto">
          <a:xfrm>
            <a:off x="2705048" y="7177119"/>
            <a:ext cx="730260" cy="182565"/>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68" name="Straight Connector 67"/>
          <p:cNvCxnSpPr/>
          <p:nvPr/>
        </p:nvCxnSpPr>
        <p:spPr bwMode="auto">
          <a:xfrm rot="5400000" flipH="1" flipV="1">
            <a:off x="8072460" y="5899165"/>
            <a:ext cx="584208" cy="292102"/>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71" name="Straight Connector 70"/>
          <p:cNvCxnSpPr/>
          <p:nvPr/>
        </p:nvCxnSpPr>
        <p:spPr bwMode="auto">
          <a:xfrm rot="5400000" flipH="1" flipV="1">
            <a:off x="8638412" y="5552292"/>
            <a:ext cx="401641" cy="219078"/>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79" name="Straight Connector 78"/>
          <p:cNvCxnSpPr/>
          <p:nvPr/>
        </p:nvCxnSpPr>
        <p:spPr bwMode="auto">
          <a:xfrm rot="5400000" flipH="1" flipV="1">
            <a:off x="10646626" y="6574655"/>
            <a:ext cx="474670" cy="219079"/>
          </a:xfrm>
          <a:prstGeom prst="line">
            <a:avLst/>
          </a:prstGeom>
          <a:blipFill dpi="0" rotWithShape="0">
            <a:blip r:embed="rId3"/>
            <a:srcRect/>
            <a:tile tx="0" ty="0" sx="100000" sy="100000" flip="none" algn="tl"/>
          </a:blipFill>
          <a:ln w="25400" cap="flat" cmpd="sng" algn="ctr">
            <a:solidFill>
              <a:srgbClr val="000000"/>
            </a:solidFill>
            <a:prstDash val="sysDash"/>
            <a:round/>
            <a:headEnd type="none" w="med" len="med"/>
            <a:tailEnd type="none" w="med" len="med"/>
          </a:ln>
          <a:effectLst/>
        </p:spPr>
      </p:cxnSp>
      <p:cxnSp>
        <p:nvCxnSpPr>
          <p:cNvPr id="89" name="Straight Connector 88"/>
          <p:cNvCxnSpPr/>
          <p:nvPr/>
        </p:nvCxnSpPr>
        <p:spPr bwMode="auto">
          <a:xfrm>
            <a:off x="988937" y="3160689"/>
            <a:ext cx="3468735" cy="1588"/>
          </a:xfrm>
          <a:prstGeom prst="line">
            <a:avLst/>
          </a:prstGeom>
          <a:blipFill dpi="0" rotWithShape="0">
            <a:blip r:embed="rId3"/>
            <a:srcRect/>
            <a:tile tx="0" ty="0" sx="100000" sy="100000" flip="none" algn="tl"/>
          </a:blipFill>
          <a:ln w="38100" cap="flat" cmpd="sng" algn="ctr">
            <a:solidFill>
              <a:srgbClr val="000000"/>
            </a:solidFill>
            <a:prstDash val="solid"/>
            <a:round/>
            <a:headEnd type="none" w="med" len="med"/>
            <a:tailEnd type="none" w="med" len="med"/>
          </a:ln>
          <a:effectLst/>
        </p:spPr>
      </p:cxnSp>
      <p:sp>
        <p:nvSpPr>
          <p:cNvPr id="97" name="Oval 96"/>
          <p:cNvSpPr/>
          <p:nvPr/>
        </p:nvSpPr>
        <p:spPr bwMode="auto">
          <a:xfrm>
            <a:off x="2376431" y="2759046"/>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98" name="Oval 97"/>
          <p:cNvSpPr/>
          <p:nvPr/>
        </p:nvSpPr>
        <p:spPr bwMode="auto">
          <a:xfrm>
            <a:off x="1427093" y="2759046"/>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endParaRPr lang="en-US" dirty="0" smtClean="0"/>
          </a:p>
        </p:txBody>
      </p:sp>
      <p:sp>
        <p:nvSpPr>
          <p:cNvPr id="99" name="Oval 98"/>
          <p:cNvSpPr/>
          <p:nvPr/>
        </p:nvSpPr>
        <p:spPr bwMode="auto">
          <a:xfrm>
            <a:off x="3362282" y="2759046"/>
            <a:ext cx="766773" cy="766773"/>
          </a:xfrm>
          <a:prstGeom prst="ellipse">
            <a:avLst/>
          </a:prstGeom>
          <a:solidFill>
            <a:schemeClr val="bg1"/>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endParaRPr lang="en-US" dirty="0" smtClean="0"/>
          </a:p>
        </p:txBody>
      </p:sp>
      <p:cxnSp>
        <p:nvCxnSpPr>
          <p:cNvPr id="102" name="Straight Connector 101"/>
          <p:cNvCxnSpPr/>
          <p:nvPr/>
        </p:nvCxnSpPr>
        <p:spPr bwMode="auto">
          <a:xfrm>
            <a:off x="7451738" y="3124176"/>
            <a:ext cx="3468735" cy="1588"/>
          </a:xfrm>
          <a:prstGeom prst="line">
            <a:avLst/>
          </a:prstGeom>
          <a:blipFill dpi="0" rotWithShape="0">
            <a:blip r:embed="rId3"/>
            <a:srcRect/>
            <a:tile tx="0" ty="0" sx="100000" sy="100000" flip="none" algn="tl"/>
          </a:blipFill>
          <a:ln w="38100" cap="flat" cmpd="sng" algn="ctr">
            <a:solidFill>
              <a:srgbClr val="000000"/>
            </a:solidFill>
            <a:prstDash val="solid"/>
            <a:round/>
            <a:headEnd type="none" w="med" len="med"/>
            <a:tailEnd type="none" w="med" len="med"/>
          </a:ln>
          <a:effectLst/>
        </p:spPr>
      </p:cxnSp>
      <p:sp>
        <p:nvSpPr>
          <p:cNvPr id="103" name="Oval 102"/>
          <p:cNvSpPr/>
          <p:nvPr/>
        </p:nvSpPr>
        <p:spPr bwMode="auto">
          <a:xfrm>
            <a:off x="8839232" y="2722533"/>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2</a:t>
            </a:r>
            <a:endParaRPr lang="en-US" dirty="0" smtClean="0"/>
          </a:p>
        </p:txBody>
      </p:sp>
      <p:sp>
        <p:nvSpPr>
          <p:cNvPr id="105" name="Oval 104"/>
          <p:cNvSpPr/>
          <p:nvPr/>
        </p:nvSpPr>
        <p:spPr bwMode="auto">
          <a:xfrm>
            <a:off x="7889894" y="2722533"/>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1</a:t>
            </a:r>
            <a:endParaRPr lang="en-US" dirty="0" smtClean="0"/>
          </a:p>
        </p:txBody>
      </p:sp>
      <p:sp>
        <p:nvSpPr>
          <p:cNvPr id="107" name="Oval 106"/>
          <p:cNvSpPr/>
          <p:nvPr/>
        </p:nvSpPr>
        <p:spPr bwMode="auto">
          <a:xfrm>
            <a:off x="9825083" y="2722533"/>
            <a:ext cx="766773" cy="766773"/>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3</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animBg="1"/>
      <p:bldP spid="103" grpId="0" animBg="1"/>
      <p:bldP spid="105" grpId="0" animBg="1"/>
      <p:bldP spid="10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FIRSTADMINISTRATOR@ITFOZEGHACEBWQ8A" val="3028"/>
  <p:tag name="DEFAULTDISPLAYSOURCE" val="\documentclass{article}\pagestyle{empty}&#10;\begin{document}&#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begin{document}&#10;\[ \mathbb{R}^{d_t} \]&#10;\end{document}&#10;"/>
  <p:tag name="FILENAME" val="TP_tmp"/>
  <p:tag name="FORMAT" val="png16m"/>
  <p:tag name="RES" val="1200"/>
  <p:tag name="BLEND" val="0"/>
  <p:tag name="TRANSPARENT" val="0"/>
  <p:tag name="TBUG" val="0"/>
  <p:tag name="ALLOWFS" val="0"/>
  <p:tag name="ORIGWIDTH" val="14"/>
  <p:tag name="PICTUREFILESIZE" val="1738"/>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begin{document}&#10;\[ \mathbb{R}^{d} \]&#10;\end{document}&#10;"/>
  <p:tag name="FILENAME" val="TP_tmp"/>
  <p:tag name="FORMAT" val="png16m"/>
  <p:tag name="RES" val="1200"/>
  <p:tag name="BLEND" val="0"/>
  <p:tag name="TRANSPARENT" val="0"/>
  <p:tag name="TBUG" val="0"/>
  <p:tag name="ALLOWFS" val="0"/>
  <p:tag name="ORIGWIDTH" val="12"/>
  <p:tag name="PICTUREFILESIZE" val="1571"/>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usepackage{amssymb}&#10;\begin{document}&#10;\[&#10;\max_{ (\textcolor{blue}{W_s},  \textcolor{BrickRed}{W_t}) }&#10;\mathbb{E}_{P(\mathbf{m}|\mathbf{s},\mathbf{t})} &#10;\left[ \sum_{(i,j) \in \mathbf{m}} \log p(s_i,t_j | \mathbf{m} ; &#10;   \textcolor{blue}{W_s},  \textcolor{BrickRed}{W_t}&#10;) \right]&#10;\]&#10;\end{document}&#10;"/>
  <p:tag name="FILENAME" val="TP_tmp"/>
  <p:tag name="FORMAT" val="png16m"/>
  <p:tag name="RES" val="4800"/>
  <p:tag name="BLEND" val="1"/>
  <p:tag name="TRANSPARENT" val="0"/>
  <p:tag name="TBUG" val="0"/>
  <p:tag name="ALLOWFS" val="0"/>
  <p:tag name="ORIGWIDTH" val="208"/>
  <p:tag name="PICTUREFILESIZE" val="181845"/>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P(\mathbf{m} | \mathbf{s},\mathbf{t})&#10;\]&#10;\end{document}&#10;"/>
  <p:tag name="FILENAME" val="TP_tmp"/>
  <p:tag name="FORMAT" val="png16m"/>
  <p:tag name="RES" val="1200"/>
  <p:tag name="BLEND" val="1"/>
  <p:tag name="TRANSPARENT" val="0"/>
  <p:tag name="TBUG" val="0"/>
  <p:tag name="ALLOWFS" val="0"/>
  <p:tag name="ORIGWIDTH" val="41"/>
  <p:tag name="PICTUREFILESIZE" val="3096"/>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P(\mathbf{m} | \mathbf{s}, \mathbf{t}) = \]&#10;\end{document}&#10;"/>
  <p:tag name="FILENAME" val="TP_tmp"/>
  <p:tag name="FORMAT" val="png16m"/>
  <p:tag name="RES" val="1200"/>
  <p:tag name="BLEND" val="1"/>
  <p:tag name="TRANSPARENT" val="0"/>
  <p:tag name="TBUG" val="0"/>
  <p:tag name="ALLOWFS" val="0"/>
  <p:tag name="ORIGWIDTH" val="51"/>
  <p:tag name="PICTUREFILESIZE" val="3215"/>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usepackage{amssymb}&#10;\begin{document}&#10;\[&#10;\max_{( \textcolor{blue}{W_s},  \textcolor{BrickRed}{W_t}) }&#10;\left[  \sum_{(i,j) \in \mathbf{m}} \log p(s_i,t_j | \textbf{m} ; \textcolor{blue}{W_s},\textcolor{BrickRed}{W_t}) \right]&#10;\]&#10;\end{document}&#10;"/>
  <p:tag name="FILENAME" val="TP_tmp"/>
  <p:tag name="FORMAT" val="png16m"/>
  <p:tag name="RES" val="4800"/>
  <p:tag name="BLEND" val="1"/>
  <p:tag name="TRANSPARENT" val="0"/>
  <p:tag name="TBUG" val="0"/>
  <p:tag name="ALLOWFS" val="0"/>
  <p:tag name="ORIGWIDTH" val="167"/>
  <p:tag name="PICTUREFILESIZE" val="150871"/>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usepackage{amssymb}&#10;\begin{document}&#10;\begin{eqnarray*}&#10;w_{i j} &amp;=&amp; \log p(s_i, t_j | \textbf{m} ; &#10;                                  \textcolor{blue}{W_s},&#10;                                 \textcolor{BrickRed}{W_t}) &#10;             - \log \textsc{NULL}_S(s_i) \\ &#10;            &amp;&amp;  - \log \textsc{NULL}_T(t_j) &#10;\end{eqnarray*}&#10;\end{document}&#10;"/>
  <p:tag name="FILENAME" val="TP_tmp"/>
  <p:tag name="FORMAT" val="png16m"/>
  <p:tag name="RES" val="4800"/>
  <p:tag name="BLEND" val="1"/>
  <p:tag name="TRANSPARENT" val="0"/>
  <p:tag name="TBUG" val="0"/>
  <p:tag name="ALLOWFS" val="0"/>
  <p:tag name="ORIGWIDTH" val="215"/>
  <p:tag name="PICTUREFILESIZE" val="147012"/>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heta = ( \textcolor{blue}{W_s},  \textcolor{BrickRed}{W_t})&#10;\]&#10;\end{document}&#10;"/>
  <p:tag name="FILENAME" val="TP_tmp"/>
  <p:tag name="FORMAT" val="png16m"/>
  <p:tag name="RES" val="1200"/>
  <p:tag name="BLEND" val="1"/>
  <p:tag name="TRANSPARENT" val="0"/>
  <p:tag name="TBUG" val="0"/>
  <p:tag name="ALLOWFS" val="0"/>
  <p:tag name="ORIGWIDTH" val="57"/>
  <p:tag name="PICTUREFILESIZE" val="4344"/>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z \sim \mathcal{N}(0, I_d)&#10;\]&#10;\end{document}&#10;"/>
  <p:tag name="FILENAME" val="TP_tmp"/>
  <p:tag name="FORMAT" val="png16m"/>
  <p:tag name="RES" val="1200"/>
  <p:tag name="BLEND" val="1"/>
  <p:tag name="TRANSPARENT" val="0"/>
  <p:tag name="TBUG" val="0"/>
  <p:tag name="ALLOWFS" val="0"/>
  <p:tag name="ORIGWIDTH" val="54"/>
  <p:tag name="PICTUREFILESIZE" val="4473"/>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lue}{s|z \sim \mathcal{N}(W_sz, \sigma^2I_{d_s})}&#10;\]&#10;\end{document}&#10;"/>
  <p:tag name="FILENAME" val="TP_tmp"/>
  <p:tag name="FORMAT" val="png16m"/>
  <p:tag name="RES" val="1200"/>
  <p:tag name="BLEND" val="1"/>
  <p:tag name="TRANSPARENT" val="0"/>
  <p:tag name="TBUG" val="0"/>
  <p:tag name="ALLOWFS" val="0"/>
  <p:tag name="ORIGWIDTH" val="89"/>
  <p:tag name="PICTUREFILESIZE" val="720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rickRed}{t|z \sim \mathcal{N}(W_tz, \sigma^2I_{d_t})}&#10;\]&#10;\end{document}&#10;"/>
  <p:tag name="FILENAME" val="TP_tmp"/>
  <p:tag name="FORMAT" val="png16m"/>
  <p:tag name="RES" val="1200"/>
  <p:tag name="BLEND" val="1"/>
  <p:tag name="TRANSPARENT" val="0"/>
  <p:tag name="TBUG" val="0"/>
  <p:tag name="ALLOWFS" val="0"/>
  <p:tag name="ORIGWIDTH" val="87"/>
  <p:tag name="PICTUREFILESIZE" val="6835"/>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heta = ( \textcolor{blue}{W_s},  \textcolor{BrickRed}{W_t})&#10;\]&#10;\end{document}&#10;"/>
  <p:tag name="FILENAME" val="TP_tmp"/>
  <p:tag name="FORMAT" val="png16m"/>
  <p:tag name="RES" val="1200"/>
  <p:tag name="BLEND" val="1"/>
  <p:tag name="TRANSPARENT" val="0"/>
  <p:tag name="TBUG" val="0"/>
  <p:tag name="ALLOWFS" val="0"/>
  <p:tag name="ORIGWIDTH" val="57"/>
  <p:tag name="PICTUREFILESIZE" val="4344"/>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z \sim \mathcal{N}(0, I_d)&#10;\]&#10;\end{document}&#10;"/>
  <p:tag name="FILENAME" val="TP_tmp"/>
  <p:tag name="FORMAT" val="png16m"/>
  <p:tag name="RES" val="1200"/>
  <p:tag name="BLEND" val="1"/>
  <p:tag name="TRANSPARENT" val="0"/>
  <p:tag name="TBUG" val="0"/>
  <p:tag name="ALLOWFS" val="0"/>
  <p:tag name="ORIGWIDTH" val="54"/>
  <p:tag name="PICTUREFILESIZE" val="4473"/>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lue}{s|z \sim \mathcal{N}(W_sz, \sigma^2I_{d_s})}&#10;\]&#10;\end{document}&#10;"/>
  <p:tag name="FILENAME" val="TP_tmp"/>
  <p:tag name="FORMAT" val="png16m"/>
  <p:tag name="RES" val="1200"/>
  <p:tag name="BLEND" val="1"/>
  <p:tag name="TRANSPARENT" val="0"/>
  <p:tag name="TBUG" val="0"/>
  <p:tag name="ALLOWFS" val="0"/>
  <p:tag name="ORIGWIDTH" val="89"/>
  <p:tag name="PICTUREFILESIZE" val="7202"/>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rickRed}{t|z \sim \mathcal{N}(W_tz, \sigma^2I_{d_t})}&#10;\]&#10;\end{document}&#10;"/>
  <p:tag name="FILENAME" val="TP_tmp"/>
  <p:tag name="FORMAT" val="png16m"/>
  <p:tag name="RES" val="1200"/>
  <p:tag name="BLEND" val="1"/>
  <p:tag name="TRANSPARENT" val="0"/>
  <p:tag name="TBUG" val="0"/>
  <p:tag name="ALLOWFS" val="0"/>
  <p:tag name="ORIGWIDTH" val="87"/>
  <p:tag name="PICTUREFILESIZE" val="6835"/>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z \sim \mathcal{N}(0, I_d)&#10;\]&#10;\end{document}&#10;"/>
  <p:tag name="FILENAME" val="TP_tmp"/>
  <p:tag name="FORMAT" val="png16m"/>
  <p:tag name="RES" val="1200"/>
  <p:tag name="BLEND" val="1"/>
  <p:tag name="TRANSPARENT" val="0"/>
  <p:tag name="TBUG" val="0"/>
  <p:tag name="ALLOWFS" val="0"/>
  <p:tag name="ORIGWIDTH" val="54"/>
  <p:tag name="PICTUREFILESIZE" val="4473"/>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lue}{s|z \sim \mathcal{N}(W_sz, \sigma^2I_{d_s})}&#10;\]&#10;\end{document}&#10;"/>
  <p:tag name="FILENAME" val="TP_tmp"/>
  <p:tag name="FORMAT" val="png16m"/>
  <p:tag name="RES" val="1200"/>
  <p:tag name="BLEND" val="1"/>
  <p:tag name="TRANSPARENT" val="0"/>
  <p:tag name="TBUG" val="0"/>
  <p:tag name="ALLOWFS" val="0"/>
  <p:tag name="ORIGWIDTH" val="89"/>
  <p:tag name="PICTUREFILESIZE" val="7202"/>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rickRed}{t|z \sim \mathcal{N}(W_tz, \sigma^2I_{d_t})}&#10;\]&#10;\end{document}&#10;"/>
  <p:tag name="FILENAME" val="TP_tmp"/>
  <p:tag name="FORMAT" val="png16m"/>
  <p:tag name="RES" val="1200"/>
  <p:tag name="BLEND" val="1"/>
  <p:tag name="TRANSPARENT" val="0"/>
  <p:tag name="TBUG" val="0"/>
  <p:tag name="ALLOWFS" val="0"/>
  <p:tag name="ORIGWIDTH" val="87"/>
  <p:tag name="PICTUREFILESIZE" val="6835"/>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lue}{s \sim \mathcal{N}(0, \sigma_\emptyset^2I_{d_s})}&#10;\]&#10;\end{document}&#10;"/>
  <p:tag name="FILENAME" val="TP_tmp"/>
  <p:tag name="FORMAT" val="png16m"/>
  <p:tag name="RES" val="1200"/>
  <p:tag name="BLEND" val="1"/>
  <p:tag name="TRANSPARENT" val="0"/>
  <p:tag name="TBUG" val="0"/>
  <p:tag name="ALLOWFS" val="0"/>
  <p:tag name="ORIGWIDTH" val="68"/>
  <p:tag name="PICTUREFILESIZE" val="6026"/>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rickRed}{t \sim \mathcal{N}(0, \sigma_\emptyset^2I_{d_t})}&#10;\]&#10;\end{document}&#10;"/>
  <p:tag name="FILENAME" val="TP_tmp"/>
  <p:tag name="FORMAT" val="png16m"/>
  <p:tag name="RES" val="1200"/>
  <p:tag name="BLEND" val="1"/>
  <p:tag name="TRANSPARENT" val="0"/>
  <p:tag name="TBUG" val="0"/>
  <p:tag name="ALLOWFS" val="0"/>
  <p:tag name="ORIGWIDTH" val="66"/>
  <p:tag name="PICTUREFILESIZE" val="5770"/>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z \sim \mathcal{N}(0, I_d)&#10;\]&#10;\end{document}&#10;"/>
  <p:tag name="FILENAME" val="TP_tmp"/>
  <p:tag name="FORMAT" val="png16m"/>
  <p:tag name="RES" val="1200"/>
  <p:tag name="BLEND" val="1"/>
  <p:tag name="TRANSPARENT" val="0"/>
  <p:tag name="TBUG" val="0"/>
  <p:tag name="ALLOWFS" val="0"/>
  <p:tag name="ORIGWIDTH" val="54"/>
  <p:tag name="PICTUREFILESIZE" val="4473"/>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heta = ( \textcolor{blue}{W_s},  \textcolor{BrickRed}{W_t})&#10;\]&#10;\end{document}&#10;"/>
  <p:tag name="FILENAME" val="TP_tmp"/>
  <p:tag name="FORMAT" val="png16m"/>
  <p:tag name="RES" val="1200"/>
  <p:tag name="BLEND" val="1"/>
  <p:tag name="TRANSPARENT" val="0"/>
  <p:tag name="TBUG" val="0"/>
  <p:tag name="ALLOWFS" val="0"/>
  <p:tag name="ORIGWIDTH" val="57"/>
  <p:tag name="PICTUREFILESIZE" val="4344"/>
</p:tagLst>
</file>

<file path=ppt/tags/tag31.xml><?xml version="1.0" encoding="utf-8"?>
<p:tagLst xmlns:a="http://schemas.openxmlformats.org/drawingml/2006/main" xmlns:r="http://schemas.openxmlformats.org/officeDocument/2006/relationships" xmlns:p="http://schemas.openxmlformats.org/presentationml/2006/main">
  <p:tag name="TEXPOINT" val="template"/>
  <p:tag name="SOURCE" val="TPT1  equation P(m | \mathbf{s},\mathbf{t})  template TPT1  env TPENV1  fore 0  back 16777215  eqnno 2"/>
  <p:tag name="FILENAME" val="TP_tmp"/>
  <p:tag name="ORIGWIDTH" val="42"/>
  <p:tag name="PICTUREFILESIZE" val="4468"/>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heta = ( \textcolor{blue}{W_s},  \textcolor{BrickRed}{W_t})&#10;\]&#10;\end{document}&#10;"/>
  <p:tag name="FILENAME" val="TP_tmp"/>
  <p:tag name="FORMAT" val="png16m"/>
  <p:tag name="RES" val="1200"/>
  <p:tag name="BLEND" val="1"/>
  <p:tag name="TRANSPARENT" val="0"/>
  <p:tag name="TBUG" val="0"/>
  <p:tag name="ALLOWFS" val="0"/>
  <p:tag name="ORIGWIDTH" val="57"/>
  <p:tag name="PICTUREFILESIZE" val="4344"/>
</p:tagLst>
</file>

<file path=ppt/tags/tag3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z \sim \mathcal{N}(0, I_d)&#10;\]&#10;\end{document}&#10;"/>
  <p:tag name="FILENAME" val="TP_tmp"/>
  <p:tag name="FORMAT" val="png16m"/>
  <p:tag name="RES" val="1200"/>
  <p:tag name="BLEND" val="1"/>
  <p:tag name="TRANSPARENT" val="0"/>
  <p:tag name="TBUG" val="0"/>
  <p:tag name="ALLOWFS" val="0"/>
  <p:tag name="ORIGWIDTH" val="54"/>
  <p:tag name="PICTUREFILESIZE" val="4473"/>
</p:tagLst>
</file>

<file path=ppt/tags/tag34.xml><?xml version="1.0" encoding="utf-8"?>
<p:tagLst xmlns:a="http://schemas.openxmlformats.org/drawingml/2006/main" xmlns:r="http://schemas.openxmlformats.org/officeDocument/2006/relationships" xmlns:p="http://schemas.openxmlformats.org/presentationml/2006/main">
  <p:tag name="TEXPOINT" val="template"/>
  <p:tag name="SOURCE" val="TPT1  equation \sum  template TPT1  env TPENV1  fore 0  back 16777215  eqnno 1"/>
  <p:tag name="FILENAME" val="TP_tmp"/>
  <p:tag name="ORIGWIDTH" val="2"/>
  <p:tag name="PICTUREFILESIZE" val="968"/>
</p:tagLst>
</file>

<file path=ppt/tags/tag35.xml><?xml version="1.0" encoding="utf-8"?>
<p:tagLst xmlns:a="http://schemas.openxmlformats.org/drawingml/2006/main" xmlns:r="http://schemas.openxmlformats.org/officeDocument/2006/relationships" xmlns:p="http://schemas.openxmlformats.org/presentationml/2006/main">
  <p:tag name="TEXPOINT" val="template"/>
  <p:tag name="SOURCE" val="TPT1  equation Aria  template TPT1  env TPENV1  fore 0  back 16777215  eqnno 2"/>
  <p:tag name="FILENAME" val="TP_tmp"/>
  <p:tag name="ORIGWIDTH" val="2"/>
  <p:tag name="PICTUREFILESIZE" val="1256"/>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z \]&#10;\end{document}&#10;"/>
  <p:tag name="FILENAME" val="TP_tmp"/>
  <p:tag name="FORMAT" val="png16m"/>
  <p:tag name="RES" val="1200"/>
  <p:tag name="BLEND" val="1"/>
  <p:tag name="TRANSPARENT" val="0"/>
  <p:tag name="TBUG" val="0"/>
  <p:tag name="ALLOWFS" val="0"/>
  <p:tag name="ORIGWIDTH" val="5"/>
  <p:tag name="PICTUREFILESIZE" val="757"/>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begin{document}&#10;\[ \mathbb{R}^{d_s} \]&#10;\end{document}&#10;"/>
  <p:tag name="FILENAME" val="TP_tmp"/>
  <p:tag name="FORMAT" val="png16m"/>
  <p:tag name="RES" val="1200"/>
  <p:tag name="BLEND" val="0"/>
  <p:tag name="TRANSPARENT" val="0"/>
  <p:tag name="TBUG" val="0"/>
  <p:tag name="ALLOWFS" val="0"/>
  <p:tag name="ORIGWIDTH" val="15"/>
  <p:tag name="PICTUREFILESIZE" val="1817"/>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begin{document}&#10;\[ \mathbb{R}^{d_t} \]&#10;\end{document}&#10;"/>
  <p:tag name="FILENAME" val="TP_tmp"/>
  <p:tag name="FORMAT" val="png16m"/>
  <p:tag name="RES" val="1200"/>
  <p:tag name="BLEND" val="0"/>
  <p:tag name="TRANSPARENT" val="0"/>
  <p:tag name="TBUG" val="0"/>
  <p:tag name="ALLOWFS" val="0"/>
  <p:tag name="ORIGWIDTH" val="14"/>
  <p:tag name="PICTUREFILESIZE" val="1738"/>
</p:tagLst>
</file>

<file path=ppt/tags/tag3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begin{document}&#10;\[ \mathbb{R}^{d} \]&#10;\end{document}&#10;"/>
  <p:tag name="FILENAME" val="TP_tmp"/>
  <p:tag name="FORMAT" val="png16m"/>
  <p:tag name="RES" val="1200"/>
  <p:tag name="BLEND" val="0"/>
  <p:tag name="TRANSPARENT" val="0"/>
  <p:tag name="TBUG" val="0"/>
  <p:tag name="ALLOWFS" val="0"/>
  <p:tag name="ORIGWIDTH" val="12"/>
  <p:tag name="PICTUREFILESIZE" val="1571"/>
</p:tagLst>
</file>

<file path=ppt/tags/tag4.xml><?xml version="1.0" encoding="utf-8"?>
<p:tagLst xmlns:a="http://schemas.openxmlformats.org/drawingml/2006/main" xmlns:r="http://schemas.openxmlformats.org/officeDocument/2006/relationships" xmlns:p="http://schemas.openxmlformats.org/presentationml/2006/main">
  <p:tag name="TEXPOINT" val="template"/>
  <p:tag name="SOURCE" val="TPT1  equation \sum  template TPT1  env TPENV1  fore 0  back 16777215  eqnno 1"/>
  <p:tag name="FILENAME" val="TP_tmp"/>
  <p:tag name="ORIGWIDTH" val="2"/>
  <p:tag name="PICTUREFILESIZE" val="968"/>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lue}{s = W_sz}&#10;\]&#10;\end{document}&#10;"/>
  <p:tag name="FILENAME" val="TP_tmp"/>
  <p:tag name="FORMAT" val="png16m"/>
  <p:tag name="RES" val="1200"/>
  <p:tag name="BLEND" val="1"/>
  <p:tag name="TRANSPARENT" val="0"/>
  <p:tag name="TBUG" val="0"/>
  <p:tag name="ALLOWFS" val="0"/>
  <p:tag name="ORIGWIDTH" val="37"/>
  <p:tag name="PICTUREFILESIZE" val="2918"/>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rickRed}{t = W_tz}&#10;\]&#10;\end{document}&#10;"/>
  <p:tag name="FILENAME" val="TP_tmp"/>
  <p:tag name="FORMAT" val="png16m"/>
  <p:tag name="RES" val="1200"/>
  <p:tag name="BLEND" val="1"/>
  <p:tag name="TRANSPARENT" val="0"/>
  <p:tag name="TBUG" val="0"/>
  <p:tag name="ALLOWFS" val="0"/>
  <p:tag name="ORIGWIDTH" val="35"/>
  <p:tag name="PICTUREFILESIZE" val="2614"/>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lue}{s|z \sim \mathcal{N}(W_sz, \sigma^2I_{d_s})}&#10;\]&#10;\end{document}&#10;"/>
  <p:tag name="FILENAME" val="TP_tmp"/>
  <p:tag name="FORMAT" val="png16m"/>
  <p:tag name="RES" val="1200"/>
  <p:tag name="BLEND" val="1"/>
  <p:tag name="TRANSPARENT" val="0"/>
  <p:tag name="TBUG" val="0"/>
  <p:tag name="ALLOWFS" val="0"/>
  <p:tag name="ORIGWIDTH" val="89"/>
  <p:tag name="PICTUREFILESIZE" val="7202"/>
</p:tagLst>
</file>

<file path=ppt/tags/tag4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rickRed}{t|z \sim \mathcal{N}(W_tz, \sigma^2I_{d_t})}&#10;\]&#10;\end{document}&#10;"/>
  <p:tag name="FILENAME" val="TP_tmp"/>
  <p:tag name="FORMAT" val="png16m"/>
  <p:tag name="RES" val="1200"/>
  <p:tag name="BLEND" val="1"/>
  <p:tag name="TRANSPARENT" val="0"/>
  <p:tag name="TBUG" val="0"/>
  <p:tag name="ALLOWFS" val="0"/>
  <p:tag name="ORIGWIDTH" val="87"/>
  <p:tag name="PICTUREFILESIZE" val="6835"/>
</p:tagLst>
</file>

<file path=ppt/tags/tag4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lue}{s \sim \mathcal{N}(0, \sigma_\emptyset^2I_{d_s})}&#10;\]&#10;\end{document}&#10;"/>
  <p:tag name="FILENAME" val="TP_tmp"/>
  <p:tag name="FORMAT" val="png16m"/>
  <p:tag name="RES" val="1200"/>
  <p:tag name="BLEND" val="1"/>
  <p:tag name="TRANSPARENT" val="0"/>
  <p:tag name="TBUG" val="0"/>
  <p:tag name="ALLOWFS" val="0"/>
  <p:tag name="ORIGWIDTH" val="68"/>
  <p:tag name="PICTUREFILESIZE" val="6026"/>
</p:tagLst>
</file>

<file path=ppt/tags/tag4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rickRed}{t \sim \mathcal{N}(0, \sigma_\emptyset^2I_{d_t})}&#10;\]&#10;\end{document}&#10;"/>
  <p:tag name="FILENAME" val="TP_tmp"/>
  <p:tag name="FORMAT" val="png16m"/>
  <p:tag name="RES" val="1200"/>
  <p:tag name="BLEND" val="1"/>
  <p:tag name="TRANSPARENT" val="0"/>
  <p:tag name="TBUG" val="0"/>
  <p:tag name="ALLOWFS" val="0"/>
  <p:tag name="ORIGWIDTH" val="66"/>
  <p:tag name="PICTUREFILESIZE" val="5770"/>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lue}{s \sim \mathcal{N}(0, \sigma_\emptyset^2I_{d_s})}&#10;\]&#10;\end{document}&#10;"/>
  <p:tag name="FILENAME" val="TP_tmp"/>
  <p:tag name="FORMAT" val="png16m"/>
  <p:tag name="RES" val="1200"/>
  <p:tag name="BLEND" val="1"/>
  <p:tag name="TRANSPARENT" val="0"/>
  <p:tag name="TBUG" val="0"/>
  <p:tag name="ALLOWFS" val="0"/>
  <p:tag name="ORIGWIDTH" val="68"/>
  <p:tag name="PICTUREFILESIZE" val="6026"/>
</p:tagLst>
</file>

<file path=ppt/tags/tag4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rickRed}{t \sim \mathcal{N}(0, \sigma_\emptyset^2I_{d_t})}&#10;\]&#10;\end{document}&#10;"/>
  <p:tag name="FILENAME" val="TP_tmp"/>
  <p:tag name="FORMAT" val="png16m"/>
  <p:tag name="RES" val="1200"/>
  <p:tag name="BLEND" val="1"/>
  <p:tag name="TRANSPARENT" val="0"/>
  <p:tag name="TBUG" val="0"/>
  <p:tag name="ALLOWFS" val="0"/>
  <p:tag name="ORIGWIDTH" val="66"/>
  <p:tag name="PICTUREFILESIZE" val="5770"/>
</p:tagLst>
</file>

<file path=ppt/tags/tag5.xml><?xml version="1.0" encoding="utf-8"?>
<p:tagLst xmlns:a="http://schemas.openxmlformats.org/drawingml/2006/main" xmlns:r="http://schemas.openxmlformats.org/officeDocument/2006/relationships" xmlns:p="http://schemas.openxmlformats.org/presentationml/2006/main">
  <p:tag name="TEXPOINT" val="template"/>
  <p:tag name="SOURCE" val="TPT1  equation Aria  template TPT1  env TPENV1  fore 0  back 16777215  eqnno 2"/>
  <p:tag name="FILENAME" val="TP_tmp"/>
  <p:tag name="ORIGWIDTH" val="2"/>
  <p:tag name="PICTUREFILESIZE" val="1256"/>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lue}{ W_sz + \mbox{noise}}&#10;\]&#10;\end{document}&#10;"/>
  <p:tag name="FILENAME" val="TP_tmp"/>
  <p:tag name="FORMAT" val="png16m"/>
  <p:tag name="RES" val="4800"/>
  <p:tag name="BLEND" val="1"/>
  <p:tag name="TRANSPARENT" val="0"/>
  <p:tag name="TBUG" val="0"/>
  <p:tag name="ALLOWFS" val="0"/>
  <p:tag name="ORIGWIDTH" val="53"/>
  <p:tag name="PICTUREFILESIZE" val="21753"/>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usenames]{color}&#10;\begin{document}&#10;\[&#10;\textcolor{BrickRed}{W_tz + \mbox{noise} }&#10;\]&#10;\end{document}&#10;"/>
  <p:tag name="FILENAME" val="TP_tmp"/>
  <p:tag name="FORMAT" val="png16m"/>
  <p:tag name="RES" val="4800"/>
  <p:tag name="BLEND" val="1"/>
  <p:tag name="TRANSPARENT" val="0"/>
  <p:tag name="TBUG" val="0"/>
  <p:tag name="ALLOWFS" val="0"/>
  <p:tag name="ORIGWIDTH" val="52"/>
  <p:tag name="PICTUREFILESIZE" val="21297"/>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z \]&#10;\end{document}&#10;"/>
  <p:tag name="FILENAME" val="TP_tmp"/>
  <p:tag name="FORMAT" val="png16m"/>
  <p:tag name="RES" val="1200"/>
  <p:tag name="BLEND" val="1"/>
  <p:tag name="TRANSPARENT" val="0"/>
  <p:tag name="TBUG" val="0"/>
  <p:tag name="ALLOWFS" val="0"/>
  <p:tag name="ORIGWIDTH" val="5"/>
  <p:tag name="PICTUREFILESIZE" val="757"/>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begin{document}&#10;\[ \mathbb{R}^{d_s} \]&#10;\end{document}&#10;"/>
  <p:tag name="FILENAME" val="TP_tmp"/>
  <p:tag name="FORMAT" val="png16m"/>
  <p:tag name="RES" val="1200"/>
  <p:tag name="BLEND" val="0"/>
  <p:tag name="TRANSPARENT" val="0"/>
  <p:tag name="TBUG" val="0"/>
  <p:tag name="ALLOWFS" val="0"/>
  <p:tag name="ORIGWIDTH" val="15"/>
  <p:tag name="PICTUREFILESIZE" val="181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themeElements>
    <a:clrScheme name="">
      <a:dk1>
        <a:srgbClr val="000000"/>
      </a:dk1>
      <a:lt1>
        <a:srgbClr val="FFFFFF"/>
      </a:lt1>
      <a:dk2>
        <a:srgbClr val="000000"/>
      </a:dk2>
      <a:lt2>
        <a:srgbClr val="000000"/>
      </a:lt2>
      <a:accent1>
        <a:srgbClr val="2E38A8"/>
      </a:accent1>
      <a:accent2>
        <a:srgbClr val="333399"/>
      </a:accent2>
      <a:accent3>
        <a:srgbClr val="FFFFFF"/>
      </a:accent3>
      <a:accent4>
        <a:srgbClr val="000000"/>
      </a:accent4>
      <a:accent5>
        <a:srgbClr val="ADAED1"/>
      </a:accent5>
      <a:accent6>
        <a:srgbClr val="2D2D8A"/>
      </a:accent6>
      <a:hlink>
        <a:srgbClr val="009999"/>
      </a:hlink>
      <a:folHlink>
        <a:srgbClr val="99CC00"/>
      </a:folHlink>
    </a:clrScheme>
    <a:fontScheme name="Title">
      <a:majorFont>
        <a:latin typeface="Arial"/>
        <a:ea typeface="ヒラギノ角ゴ Pro W3"/>
        <a:cs typeface=""/>
      </a:majorFont>
      <a:minorFont>
        <a:latin typeface="Arial Narrow"/>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Arial Narrow" pitchFamily="34" charset="0"/>
            <a:ea typeface="ヒラギノ角ゴ Pro W3" pitchFamily="-80" charset="-128"/>
            <a:sym typeface="Arial Narrow" pitchFamily="34"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18833</TotalTime>
  <Pages>0</Pages>
  <Words>1834</Words>
  <Characters>0</Characters>
  <PresentationFormat>Custom</PresentationFormat>
  <Lines>0</Lines>
  <Paragraphs>630</Paragraphs>
  <Slides>64</Slides>
  <Notes>24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64</vt:i4>
      </vt:variant>
    </vt:vector>
  </HeadingPairs>
  <TitlesOfParts>
    <vt:vector size="82" baseType="lpstr">
      <vt:lpstr>Arial</vt:lpstr>
      <vt:lpstr>ヒラギノ角ゴ Pro W3</vt:lpstr>
      <vt:lpstr>Arial Narrow</vt:lpstr>
      <vt:lpstr>Wingdings</vt:lpstr>
      <vt:lpstr>CMMI10</vt:lpstr>
      <vt:lpstr>CMSY10</vt:lpstr>
      <vt:lpstr>CMEX10</vt:lpstr>
      <vt:lpstr>MSBM10</vt:lpstr>
      <vt:lpstr>CMMI7</vt:lpstr>
      <vt:lpstr>CMMI5</vt:lpstr>
      <vt:lpstr>CMR10</vt:lpstr>
      <vt:lpstr>CMSY10ORIG</vt:lpstr>
      <vt:lpstr>CMBX10</vt:lpstr>
      <vt:lpstr>Times New Roman</vt:lpstr>
      <vt:lpstr>Gill Sans</vt:lpstr>
      <vt:lpstr>Lucida Grande</vt:lpstr>
      <vt:lpstr>Tahoma</vt:lpstr>
      <vt:lpstr>Title</vt:lpstr>
      <vt:lpstr>Learning Bilingual Lexicons from Monolingual Corpora</vt:lpstr>
      <vt:lpstr>Standard MT Approach</vt:lpstr>
      <vt:lpstr>MT from Monotext</vt:lpstr>
      <vt:lpstr>Task: Lexicon Induction</vt:lpstr>
      <vt:lpstr>Data Representation</vt:lpstr>
      <vt:lpstr>Data Representation</vt:lpstr>
      <vt:lpstr>Canonical Correlation Analysis</vt:lpstr>
      <vt:lpstr>Canonical Correlation Analysis</vt:lpstr>
      <vt:lpstr>Canonical Correlation Analysis</vt:lpstr>
      <vt:lpstr>Canonical Correlation Analysis</vt:lpstr>
      <vt:lpstr>Canonical Correlation Analysis</vt:lpstr>
      <vt:lpstr>Generative Model</vt:lpstr>
      <vt:lpstr>Generative Model</vt:lpstr>
      <vt:lpstr>Generative Model</vt:lpstr>
      <vt:lpstr>Learning: EM?</vt:lpstr>
      <vt:lpstr>Learning: EM?</vt:lpstr>
      <vt:lpstr>Inference: Hard EM</vt:lpstr>
      <vt:lpstr>Experimental Setup</vt:lpstr>
      <vt:lpstr>Feature Experiments</vt:lpstr>
      <vt:lpstr>Feature Experiments</vt:lpstr>
      <vt:lpstr>Feature Experiments</vt:lpstr>
      <vt:lpstr>Feature Experiments</vt:lpstr>
      <vt:lpstr>Feature Experiments</vt:lpstr>
      <vt:lpstr>Feature Experiments</vt:lpstr>
      <vt:lpstr>Corpus Variation</vt:lpstr>
      <vt:lpstr>Corpus Variation</vt:lpstr>
      <vt:lpstr>Corpus Variation</vt:lpstr>
      <vt:lpstr>Seed Lexicon Source </vt:lpstr>
      <vt:lpstr>Analysis</vt:lpstr>
      <vt:lpstr>Analysis</vt:lpstr>
      <vt:lpstr>Analysis</vt:lpstr>
      <vt:lpstr>Language Variation</vt:lpstr>
      <vt:lpstr>Language Variation</vt:lpstr>
      <vt:lpstr>Analysis</vt:lpstr>
      <vt:lpstr>Summary</vt:lpstr>
      <vt:lpstr>Thank you!</vt:lpstr>
      <vt:lpstr>Slide 37</vt:lpstr>
      <vt:lpstr>Error Analysis</vt:lpstr>
      <vt:lpstr>Bleu Experiment</vt:lpstr>
      <vt:lpstr>More Numbers</vt:lpstr>
      <vt:lpstr>Slide 41</vt:lpstr>
      <vt:lpstr>Conclusion</vt:lpstr>
      <vt:lpstr>Generative Model</vt:lpstr>
      <vt:lpstr>Generative Model</vt:lpstr>
      <vt:lpstr>Translation Lexicon Induction</vt:lpstr>
      <vt:lpstr>Generative Model</vt:lpstr>
      <vt:lpstr>Results: Accuracy</vt:lpstr>
      <vt:lpstr>Corpus Variation</vt:lpstr>
      <vt:lpstr>Corpus Variation</vt:lpstr>
      <vt:lpstr>Machine Translation</vt:lpstr>
      <vt:lpstr>Machine Translation</vt:lpstr>
      <vt:lpstr>Machine Translation</vt:lpstr>
      <vt:lpstr>Canonical Correlation Analysis</vt:lpstr>
      <vt:lpstr>Corpus Variation</vt:lpstr>
      <vt:lpstr>Inference: EM?</vt:lpstr>
      <vt:lpstr>Data Representation</vt:lpstr>
      <vt:lpstr>Language Variation</vt:lpstr>
      <vt:lpstr>Generative Model</vt:lpstr>
      <vt:lpstr>Generative Model</vt:lpstr>
      <vt:lpstr>Results: Example Matches</vt:lpstr>
      <vt:lpstr>Results: Examples</vt:lpstr>
      <vt:lpstr>Canonical Correlation Analysis</vt:lpstr>
      <vt:lpstr>Generative Model</vt:lpstr>
      <vt:lpstr>Corpus Variation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Tailoring Word Alignments to Syntactic Machine Translation</dc:title>
  <dc:subject/>
  <dc:creator/>
  <cp:keywords/>
  <dc:description/>
  <cp:lastModifiedBy>eXPerience</cp:lastModifiedBy>
  <cp:revision>881</cp:revision>
  <dcterms:modified xsi:type="dcterms:W3CDTF">2008-06-17T21:14:33Z</dcterms:modified>
</cp:coreProperties>
</file>