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ohammad\Desktop\UT%20DAE\SQL\project\project%20visual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number_of_customer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9-3949-B6A0-33BF955DD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23088"/>
        <c:axId val="178950640"/>
      </c:barChart>
      <c:catAx>
        <c:axId val="17882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50640"/>
        <c:crosses val="autoZero"/>
        <c:auto val="1"/>
        <c:lblAlgn val="ctr"/>
        <c:lblOffset val="100"/>
        <c:noMultiLvlLbl val="0"/>
      </c:catAx>
      <c:valAx>
        <c:axId val="17895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2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Feedback</a:t>
            </a:r>
            <a:r>
              <a:rPr lang="en-US" baseline="0"/>
              <a:t> Average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Sheet1!$B$76</c:f>
              <c:strCache>
                <c:ptCount val="1"/>
                <c:pt idx="0">
                  <c:v>avg_feedback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Sheet1!$A$77:$A$80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Sheet1!$B$77:$B$80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9A-8B42-B02C-990055D31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107856"/>
        <c:axId val="694218496"/>
      </c:barChart>
      <c:catAx>
        <c:axId val="695107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218496"/>
        <c:crosses val="autoZero"/>
        <c:auto val="1"/>
        <c:lblAlgn val="ctr"/>
        <c:lblOffset val="100"/>
        <c:noMultiLvlLbl val="0"/>
      </c:catAx>
      <c:valAx>
        <c:axId val="69421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Feedback</a:t>
                </a:r>
                <a:r>
                  <a:rPr lang="en-US" baseline="0"/>
                  <a:t> Rating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10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Satisfaction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Sheet1!$B$97</c:f>
              <c:strCache>
                <c:ptCount val="1"/>
                <c:pt idx="0">
                  <c:v>very_good_perc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Sheet1!$A$98:$A$101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Sheet1!$B$98:$B$101</c:f>
              <c:numCache>
                <c:formatCode>General</c:formatCode>
                <c:ptCount val="4"/>
                <c:pt idx="0">
                  <c:v>0.3</c:v>
                </c:pt>
                <c:pt idx="1">
                  <c:v>0.2863</c:v>
                </c:pt>
                <c:pt idx="2">
                  <c:v>0.16589999999999999</c:v>
                </c:pt>
                <c:pt idx="3">
                  <c:v>0.10050000000000001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D-4746-88EB-3F852FEA875A}"/>
            </c:ext>
          </c:extLst>
        </c:ser>
        <c:ser>
          <c:idx val="1"/>
          <c:order val="1"/>
          <c:tx>
            <c:strRef>
              <c:f>Sheet1!$C$97</c:f>
              <c:strCache>
                <c:ptCount val="1"/>
                <c:pt idx="0">
                  <c:v>good_perc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Sheet1!$A$98:$A$101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Sheet1!$C$98:$C$101</c:f>
              <c:numCache>
                <c:formatCode>General</c:formatCode>
                <c:ptCount val="4"/>
                <c:pt idx="0">
                  <c:v>0.28710000000000002</c:v>
                </c:pt>
                <c:pt idx="1">
                  <c:v>0.22140000000000001</c:v>
                </c:pt>
                <c:pt idx="2">
                  <c:v>0.20960000000000001</c:v>
                </c:pt>
                <c:pt idx="3">
                  <c:v>0.10050000000000001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DD-4746-88EB-3F852FEA875A}"/>
            </c:ext>
          </c:extLst>
        </c:ser>
        <c:ser>
          <c:idx val="2"/>
          <c:order val="2"/>
          <c:tx>
            <c:strRef>
              <c:f>Sheet1!$D$97</c:f>
              <c:strCache>
                <c:ptCount val="1"/>
                <c:pt idx="0">
                  <c:v>okay_perc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Sheet1!$A$98:$A$101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Sheet1!$D$98:$D$101</c:f>
              <c:numCache>
                <c:formatCode>General</c:formatCode>
                <c:ptCount val="4"/>
                <c:pt idx="0">
                  <c:v>0.1903</c:v>
                </c:pt>
                <c:pt idx="1">
                  <c:v>0.20230000000000001</c:v>
                </c:pt>
                <c:pt idx="2">
                  <c:v>0.21829999999999999</c:v>
                </c:pt>
                <c:pt idx="3">
                  <c:v>0.20100000000000001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DD-4746-88EB-3F852FEA875A}"/>
            </c:ext>
          </c:extLst>
        </c:ser>
        <c:ser>
          <c:idx val="3"/>
          <c:order val="3"/>
          <c:tx>
            <c:strRef>
              <c:f>Sheet1!$E$97</c:f>
              <c:strCache>
                <c:ptCount val="1"/>
                <c:pt idx="0">
                  <c:v>bad_perc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Sheet1!$A$98:$A$101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Sheet1!$E$98:$E$101</c:f>
              <c:numCache>
                <c:formatCode>General</c:formatCode>
                <c:ptCount val="4"/>
                <c:pt idx="0">
                  <c:v>0.1129</c:v>
                </c:pt>
                <c:pt idx="1">
                  <c:v>0.14119999999999999</c:v>
                </c:pt>
                <c:pt idx="2">
                  <c:v>0.2271</c:v>
                </c:pt>
                <c:pt idx="3">
                  <c:v>0.29149999999999998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DD-4746-88EB-3F852FEA875A}"/>
            </c:ext>
          </c:extLst>
        </c:ser>
        <c:ser>
          <c:idx val="4"/>
          <c:order val="4"/>
          <c:tx>
            <c:strRef>
              <c:f>Sheet1!$F$97</c:f>
              <c:strCache>
                <c:ptCount val="1"/>
                <c:pt idx="0">
                  <c:v>very_bad_perc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Sheet1!$A$98:$A$101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Sheet1!$F$98:$F$101</c:f>
              <c:numCache>
                <c:formatCode>General</c:formatCode>
                <c:ptCount val="4"/>
                <c:pt idx="0">
                  <c:v>0.10970000000000001</c:v>
                </c:pt>
                <c:pt idx="1">
                  <c:v>0.1489</c:v>
                </c:pt>
                <c:pt idx="2">
                  <c:v>0.17899999999999999</c:v>
                </c:pt>
                <c:pt idx="3">
                  <c:v>0.30649999999999999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DD-4746-88EB-3F852FEA8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177152"/>
        <c:axId val="354084032"/>
      </c:barChart>
      <c:catAx>
        <c:axId val="354177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084032"/>
        <c:crosses val="autoZero"/>
        <c:auto val="1"/>
        <c:lblAlgn val="ctr"/>
        <c:lblOffset val="100"/>
        <c:noMultiLvlLbl val="0"/>
      </c:catAx>
      <c:valAx>
        <c:axId val="35408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17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Vehicle Makers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Sheet1!$A$121:$A$125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Sheet1!$B$121:$B$125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6-9F4C-81B4-08A754A2F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705040"/>
        <c:axId val="763403824"/>
      </c:barChart>
      <c:catAx>
        <c:axId val="35770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403824"/>
        <c:crosses val="autoZero"/>
        <c:auto val="1"/>
        <c:lblAlgn val="ctr"/>
        <c:lblOffset val="100"/>
        <c:noMultiLvlLbl val="0"/>
      </c:catAx>
      <c:valAx>
        <c:axId val="76340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70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 of Order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Sheet1!$B$229</c:f>
              <c:strCache>
                <c:ptCount val="1"/>
                <c:pt idx="0">
                  <c:v>number_of_order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Sheet1!$A$230:$A$233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Sheet1!$B$230:$B$233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A1-B84B-AE4E-A8A6CC4A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4392768"/>
        <c:axId val="363750960"/>
      </c:lineChart>
      <c:catAx>
        <c:axId val="69439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50960"/>
        <c:crosses val="autoZero"/>
        <c:auto val="1"/>
        <c:lblAlgn val="ctr"/>
        <c:lblOffset val="100"/>
        <c:noMultiLvlLbl val="0"/>
      </c:catAx>
      <c:valAx>
        <c:axId val="36375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Orders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39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Sheet1!$B$270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Sheet1!$A$271:$A$274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Sheet1!$B$271:$B$274</c:f>
              <c:numCache>
                <c:formatCode>General</c:formatCode>
                <c:ptCount val="4"/>
                <c:pt idx="0">
                  <c:v>25219278.159899998</c:v>
                </c:pt>
                <c:pt idx="1">
                  <c:v>19902030.1754</c:v>
                </c:pt>
                <c:pt idx="2">
                  <c:v>15671980.286</c:v>
                </c:pt>
                <c:pt idx="3">
                  <c:v>13732514.3818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9-3A42-8781-28C809621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21"/>
        <c:axId val="182071680"/>
        <c:axId val="193587696"/>
      </c:barChart>
      <c:lineChart>
        <c:grouping val="standard"/>
        <c:varyColors val="0"/>
        <c:ser>
          <c:idx val="1"/>
          <c:order val="1"/>
          <c:tx>
            <c:strRef>
              <c:f>Sheet1!$C$270</c:f>
              <c:strCache>
                <c:ptCount val="1"/>
                <c:pt idx="0">
                  <c:v>count(order_id)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Sheet1!$A$271:$A$274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Sheet1!$C$271:$C$274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59-3A42-8781-28C809621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716895"/>
        <c:axId val="1985812191"/>
      </c:lineChart>
      <c:catAx>
        <c:axId val="18207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87696"/>
        <c:crosses val="autoZero"/>
        <c:auto val="1"/>
        <c:lblAlgn val="ctr"/>
        <c:lblOffset val="100"/>
        <c:noMultiLvlLbl val="0"/>
      </c:catAx>
      <c:valAx>
        <c:axId val="19358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71680"/>
        <c:crosses val="autoZero"/>
        <c:crossBetween val="between"/>
      </c:valAx>
      <c:valAx>
        <c:axId val="19858121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716895"/>
        <c:crosses val="max"/>
        <c:crossBetween val="between"/>
      </c:valAx>
      <c:catAx>
        <c:axId val="19847168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858121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Credit Card Discount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Sheet1!$B$303</c:f>
              <c:strCache>
                <c:ptCount val="1"/>
                <c:pt idx="0">
                  <c:v>discount_avg_percentage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Sheet1!$A$304:$A$319</c:f>
              <c:strCache>
                <c:ptCount val="16"/>
                <c:pt idx="0">
                  <c:v>diners-club-international</c:v>
                </c:pt>
                <c:pt idx="1">
                  <c:v>solo</c:v>
                </c:pt>
                <c:pt idx="2">
                  <c:v>diners-club-enroute</c:v>
                </c:pt>
                <c:pt idx="3">
                  <c:v>visa</c:v>
                </c:pt>
                <c:pt idx="4">
                  <c:v>jcb</c:v>
                </c:pt>
                <c:pt idx="5">
                  <c:v>bankcard</c:v>
                </c:pt>
                <c:pt idx="6">
                  <c:v>switch</c:v>
                </c:pt>
                <c:pt idx="7">
                  <c:v>diners-club-carte-blanche</c:v>
                </c:pt>
                <c:pt idx="8">
                  <c:v>diners-club-us-ca</c:v>
                </c:pt>
                <c:pt idx="9">
                  <c:v>americanexpress</c:v>
                </c:pt>
                <c:pt idx="10">
                  <c:v>instapayment</c:v>
                </c:pt>
                <c:pt idx="11">
                  <c:v>china-unionpay</c:v>
                </c:pt>
                <c:pt idx="12">
                  <c:v>visa-electron</c:v>
                </c:pt>
                <c:pt idx="13">
                  <c:v>maestro</c:v>
                </c:pt>
                <c:pt idx="14">
                  <c:v>mastercard</c:v>
                </c:pt>
                <c:pt idx="15">
                  <c:v>laser</c:v>
                </c:pt>
              </c:strCache>
            </c:strRef>
          </c:cat>
          <c:val>
            <c:numRef>
              <c:f>Sheet1!$B$304:$B$319</c:f>
              <c:numCache>
                <c:formatCode>General</c:formatCode>
                <c:ptCount val="16"/>
                <c:pt idx="0">
                  <c:v>58.4</c:v>
                </c:pt>
                <c:pt idx="1">
                  <c:v>58.5</c:v>
                </c:pt>
                <c:pt idx="2">
                  <c:v>59.979166999999997</c:v>
                </c:pt>
                <c:pt idx="3">
                  <c:v>60.083333000000003</c:v>
                </c:pt>
                <c:pt idx="4">
                  <c:v>60.738208</c:v>
                </c:pt>
                <c:pt idx="5">
                  <c:v>60.954545000000003</c:v>
                </c:pt>
                <c:pt idx="6">
                  <c:v>61.023256000000003</c:v>
                </c:pt>
                <c:pt idx="7">
                  <c:v>61.448979999999999</c:v>
                </c:pt>
                <c:pt idx="8">
                  <c:v>61.461537999999997</c:v>
                </c:pt>
                <c:pt idx="9">
                  <c:v>61.632652999999998</c:v>
                </c:pt>
                <c:pt idx="10">
                  <c:v>62.0625</c:v>
                </c:pt>
                <c:pt idx="11">
                  <c:v>62.217390999999999</c:v>
                </c:pt>
                <c:pt idx="12">
                  <c:v>62.346938999999999</c:v>
                </c:pt>
                <c:pt idx="13">
                  <c:v>62.421875</c:v>
                </c:pt>
                <c:pt idx="14">
                  <c:v>62.95</c:v>
                </c:pt>
                <c:pt idx="15">
                  <c:v>64.384614999999997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6-A64C-AE6E-8664EC83F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38529616"/>
        <c:axId val="321061856"/>
      </c:barChart>
      <c:catAx>
        <c:axId val="33852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061856"/>
        <c:crosses val="autoZero"/>
        <c:auto val="1"/>
        <c:lblAlgn val="ctr"/>
        <c:lblOffset val="100"/>
        <c:noMultiLvlLbl val="0"/>
      </c:catAx>
      <c:valAx>
        <c:axId val="32106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52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Shipping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Sheet1!$B$348</c:f>
              <c:strCache>
                <c:ptCount val="1"/>
                <c:pt idx="0">
                  <c:v>avg_time_to_ship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Sheet1!$A$349:$A$352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Sheet1!$B$349:$B$352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BC-2D4C-8B5A-7D8632FA6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242464"/>
        <c:axId val="343313024"/>
      </c:barChart>
      <c:catAx>
        <c:axId val="34324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313024"/>
        <c:crosses val="autoZero"/>
        <c:auto val="1"/>
        <c:lblAlgn val="ctr"/>
        <c:lblOffset val="100"/>
        <c:noMultiLvlLbl val="0"/>
      </c:catAx>
      <c:valAx>
        <c:axId val="34331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Days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24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28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63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94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08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6F9393-0387-7A4E-8AEC-02E4EBD3264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70B760-EBE4-C04D-874E-92DFD759D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6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89D4-F51A-7B4E-C0A1-A8AAB51F8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 ANALYTICS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02A92-732E-1F38-13E1-616461005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Wheels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59455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41DE-B04D-0D38-1DD9-AFAE1F05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Trend of Purchases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9A74-794D-25C8-2DBA-D8FE7FF8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Quarter 1 has the highest number of purchases</a:t>
            </a:r>
          </a:p>
          <a:p>
            <a:r>
              <a:rPr lang="en-US" dirty="0"/>
              <a:t>Decrease in purchase numbers over quarters</a:t>
            </a:r>
          </a:p>
          <a:p>
            <a:r>
              <a:rPr lang="en-US" dirty="0"/>
              <a:t>35% decrease in purchases from the 1</a:t>
            </a:r>
            <a:r>
              <a:rPr lang="en-US" baseline="30000" dirty="0"/>
              <a:t>st</a:t>
            </a:r>
            <a:r>
              <a:rPr lang="en-US" dirty="0"/>
              <a:t> quarter to the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E59355-7C07-0E34-B624-60CB1A450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554670"/>
              </p:ext>
            </p:extLst>
          </p:nvPr>
        </p:nvGraphicFramePr>
        <p:xfrm>
          <a:off x="5031467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435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6D2E-D136-AE25-457D-102A370D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100"/>
              <a:t>Quarter on Quarter % change in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7E13-DC2C-A67D-5CD9-B72BBCDE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2980267"/>
          </a:xfrm>
        </p:spPr>
        <p:txBody>
          <a:bodyPr>
            <a:normAutofit/>
          </a:bodyPr>
          <a:lstStyle/>
          <a:p>
            <a:r>
              <a:rPr lang="en-US" dirty="0"/>
              <a:t>Quarter 1 has the highest amount of revenue by 5 million</a:t>
            </a:r>
          </a:p>
          <a:p>
            <a:r>
              <a:rPr lang="en-US" dirty="0"/>
              <a:t>Decrease in revenue over quarters</a:t>
            </a:r>
          </a:p>
          <a:p>
            <a:r>
              <a:rPr lang="en-US" dirty="0"/>
              <a:t>The revenue has decreased 47% from 1</a:t>
            </a:r>
            <a:r>
              <a:rPr lang="en-US" baseline="30000" dirty="0"/>
              <a:t>st</a:t>
            </a:r>
            <a:r>
              <a:rPr lang="en-US" dirty="0"/>
              <a:t> quarter to 4</a:t>
            </a:r>
            <a:r>
              <a:rPr lang="en-US" baseline="30000" dirty="0"/>
              <a:t>th</a:t>
            </a:r>
            <a:r>
              <a:rPr lang="en-US" dirty="0"/>
              <a:t> quarter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81257F-AA6D-5326-E452-2FC64FCB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25170"/>
              </p:ext>
            </p:extLst>
          </p:nvPr>
        </p:nvGraphicFramePr>
        <p:xfrm>
          <a:off x="5031467" y="2075079"/>
          <a:ext cx="6517067" cy="238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18">
                  <a:extLst>
                    <a:ext uri="{9D8B030D-6E8A-4147-A177-3AD203B41FA5}">
                      <a16:colId xmlns:a16="http://schemas.microsoft.com/office/drawing/2014/main" val="1935525170"/>
                    </a:ext>
                  </a:extLst>
                </a:gridCol>
                <a:gridCol w="1810549">
                  <a:extLst>
                    <a:ext uri="{9D8B030D-6E8A-4147-A177-3AD203B41FA5}">
                      <a16:colId xmlns:a16="http://schemas.microsoft.com/office/drawing/2014/main" val="2659161940"/>
                    </a:ext>
                  </a:extLst>
                </a:gridCol>
                <a:gridCol w="1810551">
                  <a:extLst>
                    <a:ext uri="{9D8B030D-6E8A-4147-A177-3AD203B41FA5}">
                      <a16:colId xmlns:a16="http://schemas.microsoft.com/office/drawing/2014/main" val="1409270206"/>
                    </a:ext>
                  </a:extLst>
                </a:gridCol>
                <a:gridCol w="1810549">
                  <a:extLst>
                    <a:ext uri="{9D8B030D-6E8A-4147-A177-3AD203B41FA5}">
                      <a16:colId xmlns:a16="http://schemas.microsoft.com/office/drawing/2014/main" val="4263727038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quarter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Total Revenue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Previous Revenue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Qtr Percent Change</a:t>
                      </a:r>
                      <a:endParaRPr lang="en-US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extLst>
                  <a:ext uri="{0D108BD9-81ED-4DB2-BD59-A6C34878D82A}">
                    <a16:rowId xmlns:a16="http://schemas.microsoft.com/office/drawing/2014/main" val="735459869"/>
                  </a:ext>
                </a:extLst>
              </a:tr>
              <a:tr h="411785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25219278.16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NULL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NULL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extLst>
                  <a:ext uri="{0D108BD9-81ED-4DB2-BD59-A6C34878D82A}">
                    <a16:rowId xmlns:a16="http://schemas.microsoft.com/office/drawing/2014/main" val="2006923888"/>
                  </a:ext>
                </a:extLst>
              </a:tr>
              <a:tr h="411785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19902030.18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25219278.16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-21.08406097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extLst>
                  <a:ext uri="{0D108BD9-81ED-4DB2-BD59-A6C34878D82A}">
                    <a16:rowId xmlns:a16="http://schemas.microsoft.com/office/drawing/2014/main" val="364815067"/>
                  </a:ext>
                </a:extLst>
              </a:tr>
              <a:tr h="411785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15671980.29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19902030.18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-21.25436376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extLst>
                  <a:ext uri="{0D108BD9-81ED-4DB2-BD59-A6C34878D82A}">
                    <a16:rowId xmlns:a16="http://schemas.microsoft.com/office/drawing/2014/main" val="1744417839"/>
                  </a:ext>
                </a:extLst>
              </a:tr>
              <a:tr h="411785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13732514.38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15671980.29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-12.37537228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29" marR="17129" marT="17129" marB="0" anchor="b"/>
                </a:tc>
                <a:extLst>
                  <a:ext uri="{0D108BD9-81ED-4DB2-BD59-A6C34878D82A}">
                    <a16:rowId xmlns:a16="http://schemas.microsoft.com/office/drawing/2014/main" val="78714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32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0432-7CB7-B46A-ADF4-AF27C0EF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100"/>
              <a:t>Trend of Revenue and Orders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C7DF-8C4D-14D8-210F-50E991C4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35253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Decrease in revenue over quarters</a:t>
            </a:r>
          </a:p>
          <a:p>
            <a:r>
              <a:rPr lang="en-US" dirty="0"/>
              <a:t>Decrease in orders over quarters</a:t>
            </a:r>
          </a:p>
          <a:p>
            <a:r>
              <a:rPr lang="en-US" dirty="0"/>
              <a:t>Quarter 1 was the best quarter in revenue and orders and quarter 4 was the worst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FC726E-60D8-6D34-3639-B0F9D40EB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963286"/>
              </p:ext>
            </p:extLst>
          </p:nvPr>
        </p:nvGraphicFramePr>
        <p:xfrm>
          <a:off x="5031467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0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B624-F1F3-64D9-98E4-3DC0DA02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91005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Shipping Metrics</a:t>
            </a:r>
          </a:p>
        </p:txBody>
      </p:sp>
    </p:spTree>
    <p:extLst>
      <p:ext uri="{BB962C8B-B14F-4D97-AF65-F5344CB8AC3E}">
        <p14:creationId xmlns:p14="http://schemas.microsoft.com/office/powerpoint/2010/main" val="310091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BD34-CCC3-97BA-2232-EE10E608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100"/>
              <a:t>Average Discount Offered by Credit Card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7454-54B1-4386-FB9B-65AE77FD4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Laser credit Card has the highest average discount</a:t>
            </a:r>
          </a:p>
          <a:p>
            <a:r>
              <a:rPr lang="en-US" dirty="0"/>
              <a:t>Diners club international has the lowest average discount</a:t>
            </a:r>
          </a:p>
          <a:p>
            <a:r>
              <a:rPr lang="en-US" dirty="0"/>
              <a:t>High amounts of discount across all types of credit cards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BA24FD-4201-01B0-4246-B192C359A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576654"/>
              </p:ext>
            </p:extLst>
          </p:nvPr>
        </p:nvGraphicFramePr>
        <p:xfrm>
          <a:off x="5031467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05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D16E-1C5E-1DA6-7D97-A00265BC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Time Taken to Ship Orders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9781-D5C3-24B5-E921-C7E18EF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Quarter 1 has the lowest time to ship</a:t>
            </a:r>
          </a:p>
          <a:p>
            <a:r>
              <a:rPr lang="en-US" dirty="0"/>
              <a:t>Quarter 4 has the highest time to ship</a:t>
            </a:r>
          </a:p>
          <a:p>
            <a:r>
              <a:rPr lang="en-US" dirty="0"/>
              <a:t>Increase in average shipping time over quarters</a:t>
            </a:r>
          </a:p>
          <a:p>
            <a:r>
              <a:rPr lang="en-US" dirty="0"/>
              <a:t>Shipping time has tripled from 1</a:t>
            </a:r>
            <a:r>
              <a:rPr lang="en-US" baseline="30000" dirty="0"/>
              <a:t>st</a:t>
            </a:r>
            <a:r>
              <a:rPr lang="en-US" dirty="0"/>
              <a:t> quarter to 4</a:t>
            </a:r>
            <a:r>
              <a:rPr lang="en-US" baseline="30000" dirty="0"/>
              <a:t>th</a:t>
            </a:r>
            <a:r>
              <a:rPr lang="en-US" dirty="0"/>
              <a:t> quarter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8C8683-44E8-7B0A-C076-8634F2ACE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653095"/>
              </p:ext>
            </p:extLst>
          </p:nvPr>
        </p:nvGraphicFramePr>
        <p:xfrm>
          <a:off x="5031467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07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712E-FB58-E92B-37A9-21CF023C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F13C-9C05-7E8C-5928-F179F32B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Focus on moving cars which have a higher customer count and are more preferred</a:t>
            </a:r>
          </a:p>
          <a:p>
            <a:r>
              <a:rPr lang="en-US" dirty="0"/>
              <a:t>Focus on states with greater amounts of customers as they contribute more to the business</a:t>
            </a:r>
          </a:p>
          <a:p>
            <a:r>
              <a:rPr lang="en-US" dirty="0"/>
              <a:t>Decrease the amount of discounts across all credit cards</a:t>
            </a:r>
          </a:p>
          <a:p>
            <a:r>
              <a:rPr lang="en-US" dirty="0"/>
              <a:t>Decrease the average time to ship as</a:t>
            </a:r>
          </a:p>
          <a:p>
            <a:r>
              <a:rPr lang="en-US" dirty="0"/>
              <a:t>Increase time and effort to make sure each customer is happy </a:t>
            </a:r>
          </a:p>
          <a:p>
            <a:r>
              <a:rPr lang="en-US" dirty="0"/>
              <a:t>Increase ratings by ensuring the new customers are satisfied with their service</a:t>
            </a:r>
          </a:p>
          <a:p>
            <a:r>
              <a:rPr lang="en-US" dirty="0"/>
              <a:t>Drive customers to the app by advertisement</a:t>
            </a:r>
          </a:p>
          <a:p>
            <a:r>
              <a:rPr lang="en-US" dirty="0"/>
              <a:t>Follow up with older customers to see whether they would like to more business after ensuring them of the new and improved policies </a:t>
            </a:r>
          </a:p>
        </p:txBody>
      </p:sp>
    </p:spTree>
    <p:extLst>
      <p:ext uri="{BB962C8B-B14F-4D97-AF65-F5344CB8AC3E}">
        <p14:creationId xmlns:p14="http://schemas.microsoft.com/office/powerpoint/2010/main" val="164885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75E6-C006-D254-9F0D-49C64956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5BE86-17EA-AF6F-0C4E-88D83D8DA48D}"/>
              </a:ext>
            </a:extLst>
          </p:cNvPr>
          <p:cNvSpPr txBox="1"/>
          <p:nvPr/>
        </p:nvSpPr>
        <p:spPr>
          <a:xfrm>
            <a:off x="1365336" y="2171699"/>
            <a:ext cx="1678487" cy="64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74.5 M Total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530C-4412-FE50-C721-B4C6095F77AC}"/>
              </a:ext>
            </a:extLst>
          </p:cNvPr>
          <p:cNvSpPr txBox="1"/>
          <p:nvPr/>
        </p:nvSpPr>
        <p:spPr>
          <a:xfrm>
            <a:off x="3789121" y="2171699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Total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0D9EA-0F7A-143E-AD88-D8BFCB293B96}"/>
              </a:ext>
            </a:extLst>
          </p:cNvPr>
          <p:cNvSpPr txBox="1"/>
          <p:nvPr/>
        </p:nvSpPr>
        <p:spPr>
          <a:xfrm>
            <a:off x="6739001" y="2171699"/>
            <a:ext cx="16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994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7BA96-7EC8-0A54-E50D-1B31EF2CE3D6}"/>
              </a:ext>
            </a:extLst>
          </p:cNvPr>
          <p:cNvSpPr txBox="1"/>
          <p:nvPr/>
        </p:nvSpPr>
        <p:spPr>
          <a:xfrm>
            <a:off x="9235857" y="2171699"/>
            <a:ext cx="158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 Avg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7D03A-E0F0-2841-3282-06B6A75C580E}"/>
              </a:ext>
            </a:extLst>
          </p:cNvPr>
          <p:cNvSpPr txBox="1"/>
          <p:nvPr/>
        </p:nvSpPr>
        <p:spPr>
          <a:xfrm>
            <a:off x="1365336" y="4947781"/>
            <a:ext cx="141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13.7 M Last Qtr 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81B3B-D663-B175-D7F0-0D2096F968DE}"/>
              </a:ext>
            </a:extLst>
          </p:cNvPr>
          <p:cNvSpPr txBox="1"/>
          <p:nvPr/>
        </p:nvSpPr>
        <p:spPr>
          <a:xfrm>
            <a:off x="4033381" y="4922729"/>
            <a:ext cx="173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 Last Qtr 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5BD6B-0F5D-2A41-7BBF-06AF506A4C71}"/>
              </a:ext>
            </a:extLst>
          </p:cNvPr>
          <p:cNvSpPr txBox="1"/>
          <p:nvPr/>
        </p:nvSpPr>
        <p:spPr>
          <a:xfrm>
            <a:off x="6876789" y="4922729"/>
            <a:ext cx="177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Days Avg Ship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2C6F6-F842-8E5F-9C63-52283E4A4BF9}"/>
              </a:ext>
            </a:extLst>
          </p:cNvPr>
          <p:cNvSpPr txBox="1"/>
          <p:nvPr/>
        </p:nvSpPr>
        <p:spPr>
          <a:xfrm>
            <a:off x="9388257" y="4922728"/>
            <a:ext cx="158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21.5% Good Feedback</a:t>
            </a:r>
          </a:p>
        </p:txBody>
      </p:sp>
    </p:spTree>
    <p:extLst>
      <p:ext uri="{BB962C8B-B14F-4D97-AF65-F5344CB8AC3E}">
        <p14:creationId xmlns:p14="http://schemas.microsoft.com/office/powerpoint/2010/main" val="7979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4EF5-BA37-75EE-E065-AB3345D8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5342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55801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80A8-0F90-9565-0BCC-71DF02CC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/>
              <a:t>Customer Distribution across States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6D8D-EE08-A073-FF74-E337CC3B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sz="1700"/>
              <a:t>California and Texas share the highest number of customers per state</a:t>
            </a:r>
          </a:p>
          <a:p>
            <a:r>
              <a:rPr lang="en-US" sz="1700"/>
              <a:t>Total customers from both California and Texas is roughly equal to total customers from Florida, New York and District of Columbia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As expected, States with higher populations have higher count of customers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B3B6D3-101F-47F0-B64F-5CFD766A0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041122"/>
              </p:ext>
            </p:extLst>
          </p:nvPr>
        </p:nvGraphicFramePr>
        <p:xfrm>
          <a:off x="1023561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447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AF86-270E-6652-4279-EDC81A22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Customer Ratings Avg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0F31-D8A4-691D-7A33-24EDF3E4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Quarter 1 has the highest average customer rating </a:t>
            </a:r>
          </a:p>
          <a:p>
            <a:r>
              <a:rPr lang="en-US" dirty="0"/>
              <a:t>Average customer ratings have decreased over quarters</a:t>
            </a:r>
          </a:p>
          <a:p>
            <a:r>
              <a:rPr lang="en-US" dirty="0"/>
              <a:t>The amount of decline in Average customer rating becomes greater in each quarter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CCE982-357D-347C-5C2A-612FE445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272053"/>
              </p:ext>
            </p:extLst>
          </p:nvPr>
        </p:nvGraphicFramePr>
        <p:xfrm>
          <a:off x="5031467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558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D243-E57E-D5E0-CF4D-D70FEEC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/>
              <a:t>Customer Satisfaction Trend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BFEA-4439-9D20-7F8A-07A2EA8F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132667"/>
          </a:xfrm>
        </p:spPr>
        <p:txBody>
          <a:bodyPr>
            <a:normAutofit/>
          </a:bodyPr>
          <a:lstStyle/>
          <a:p>
            <a:r>
              <a:rPr lang="en-US" dirty="0"/>
              <a:t>Quarter 1 has the highest very good feedback</a:t>
            </a:r>
          </a:p>
          <a:p>
            <a:r>
              <a:rPr lang="en-US" dirty="0"/>
              <a:t>Decrease in good feed and increase in bad feedback over quarters</a:t>
            </a:r>
          </a:p>
          <a:p>
            <a:r>
              <a:rPr lang="en-US" dirty="0"/>
              <a:t>Quarter 1 and quarter 4 are the exact opposite of each other in ratings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E2D806-6F53-1398-1FA3-24C63B326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610400"/>
              </p:ext>
            </p:extLst>
          </p:nvPr>
        </p:nvGraphicFramePr>
        <p:xfrm>
          <a:off x="1023561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0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210-D81B-3415-E5C0-E5C4EEBA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100"/>
              <a:t>Top Vehicle Makers Preferred by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6F3E-1D96-70AF-31BE-087AC622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Chevrolet is the most preferred vehicle make by a large margin</a:t>
            </a:r>
          </a:p>
          <a:p>
            <a:r>
              <a:rPr lang="en-US" dirty="0"/>
              <a:t>The top 2 vehicle makers are American </a:t>
            </a:r>
          </a:p>
          <a:p>
            <a:r>
              <a:rPr lang="en-US" dirty="0"/>
              <a:t>Toyota, Pontiac and Dodge have roughly the same number of customers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8256BA-8AF1-3463-4B60-E625B3DA1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817170"/>
              </p:ext>
            </p:extLst>
          </p:nvPr>
        </p:nvGraphicFramePr>
        <p:xfrm>
          <a:off x="5031467" y="645106"/>
          <a:ext cx="651706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9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81C2-5D20-993D-514F-93E36675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Most Preferred Vehicle Make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9485-7FCC-6936-F2D6-1A8E4FB8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2946400"/>
          </a:xfrm>
        </p:spPr>
        <p:txBody>
          <a:bodyPr>
            <a:normAutofit/>
          </a:bodyPr>
          <a:lstStyle/>
          <a:p>
            <a:r>
              <a:rPr lang="en-US" dirty="0"/>
              <a:t>States with higher GDP prefer pricey vehicles</a:t>
            </a:r>
          </a:p>
          <a:p>
            <a:r>
              <a:rPr lang="en-US" dirty="0"/>
              <a:t>States with lower GDP prefer affordable vehicle</a:t>
            </a:r>
          </a:p>
          <a:p>
            <a:r>
              <a:rPr lang="en-US" dirty="0"/>
              <a:t>Most state either prefer American or Toyota made vehicle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4D6DF6-952C-0E50-14DF-E5431F336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8928"/>
              </p:ext>
            </p:extLst>
          </p:nvPr>
        </p:nvGraphicFramePr>
        <p:xfrm>
          <a:off x="5440717" y="645106"/>
          <a:ext cx="5698568" cy="5247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0999">
                  <a:extLst>
                    <a:ext uri="{9D8B030D-6E8A-4147-A177-3AD203B41FA5}">
                      <a16:colId xmlns:a16="http://schemas.microsoft.com/office/drawing/2014/main" val="3002111839"/>
                    </a:ext>
                  </a:extLst>
                </a:gridCol>
                <a:gridCol w="1335676">
                  <a:extLst>
                    <a:ext uri="{9D8B030D-6E8A-4147-A177-3AD203B41FA5}">
                      <a16:colId xmlns:a16="http://schemas.microsoft.com/office/drawing/2014/main" val="1110411518"/>
                    </a:ext>
                  </a:extLst>
                </a:gridCol>
                <a:gridCol w="1367208">
                  <a:extLst>
                    <a:ext uri="{9D8B030D-6E8A-4147-A177-3AD203B41FA5}">
                      <a16:colId xmlns:a16="http://schemas.microsoft.com/office/drawing/2014/main" val="3122419524"/>
                    </a:ext>
                  </a:extLst>
                </a:gridCol>
                <a:gridCol w="1344685">
                  <a:extLst>
                    <a:ext uri="{9D8B030D-6E8A-4147-A177-3AD203B41FA5}">
                      <a16:colId xmlns:a16="http://schemas.microsoft.com/office/drawing/2014/main" val="3732481832"/>
                    </a:ext>
                  </a:extLst>
                </a:gridCol>
              </a:tblGrid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Vehicle Maker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 2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Vehicle Maker2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172589301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Alabama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Missouri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658361005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Montana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146143900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Arizona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2861449590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Nevada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66992773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California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Hampshire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1898352107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Colorado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Jersey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495329956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Connecticut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Maserati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Mexico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2951589780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Delaware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Mitsubishi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York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1414201008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District of Columbia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Volvo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4222489007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Florida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North Dakota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875703882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Georgia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Ohio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2256680191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Hawaii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Oklahoma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3378318972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Idaho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Oregon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1329563940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Illinois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GMC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Pennsylvania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3004234997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Jaguar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3529907320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Isuzu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Tennessee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654874179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Texas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4077529310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Kentucky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Acura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618743562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Louisiana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BMW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Vermont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3714032147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Virginia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3881932109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Maryland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Washington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2689730095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Massachusetts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West Virginia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1495256748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Michigan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4267317209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Minnesota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GMC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Wyoming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2565782522"/>
                  </a:ext>
                </a:extLst>
              </a:tr>
              <a:tr h="20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Mississippi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8" marR="5158" marT="5158" marB="0" anchor="b"/>
                </a:tc>
                <a:extLst>
                  <a:ext uri="{0D108BD9-81ED-4DB2-BD59-A6C34878D82A}">
                    <a16:rowId xmlns:a16="http://schemas.microsoft.com/office/drawing/2014/main" val="165826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30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311C-5E99-A5EC-4E8F-2CDADA2D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2816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38235970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{9C2BACA9-B8C5-F640-B027-26332C339869}tf10001072</Template>
  <TotalTime>124</TotalTime>
  <Words>690</Words>
  <Application>Microsoft Macintosh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Data  ANALYTICS WITH SQL</vt:lpstr>
      <vt:lpstr>Business Overview</vt:lpstr>
      <vt:lpstr>Customer Metrics</vt:lpstr>
      <vt:lpstr>Customer Distribution across States</vt:lpstr>
      <vt:lpstr>Customer Ratings Avg by Quarter</vt:lpstr>
      <vt:lpstr>Customer Satisfaction Trend</vt:lpstr>
      <vt:lpstr>Top Vehicle Makers Preferred by Customers</vt:lpstr>
      <vt:lpstr>Most Preferred Vehicle Make in each State</vt:lpstr>
      <vt:lpstr>Revenue Metrics</vt:lpstr>
      <vt:lpstr>Trend of Purchases by Quarter</vt:lpstr>
      <vt:lpstr>Quarter on Quarter % change in Revenue</vt:lpstr>
      <vt:lpstr>Trend of Revenue and Orders by Quarter</vt:lpstr>
      <vt:lpstr>Shipping Metrics</vt:lpstr>
      <vt:lpstr>Average Discount Offered by Credit Card Type</vt:lpstr>
      <vt:lpstr>Time Taken to Ship Orders by Quarter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ANALYTICS WITH SQL</dc:title>
  <dc:creator>Mohammad Aghamiri</dc:creator>
  <cp:lastModifiedBy>Mohammad Aghamiri</cp:lastModifiedBy>
  <cp:revision>9</cp:revision>
  <dcterms:created xsi:type="dcterms:W3CDTF">2023-07-17T00:43:42Z</dcterms:created>
  <dcterms:modified xsi:type="dcterms:W3CDTF">2023-07-17T03:00:08Z</dcterms:modified>
</cp:coreProperties>
</file>