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56" r:id="rId2"/>
    <p:sldId id="261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11" autoAdjust="0"/>
  </p:normalViewPr>
  <p:slideViewPr>
    <p:cSldViewPr snapToGrid="0">
      <p:cViewPr>
        <p:scale>
          <a:sx n="77" d="100"/>
          <a:sy n="77" d="100"/>
        </p:scale>
        <p:origin x="912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C86C-C881-460D-AAEC-E2F9D8ABAFA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2BC3E-0271-4DC7-A42D-539F46992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settet</a:t>
            </a:r>
            <a:r>
              <a:rPr lang="en-US" dirty="0"/>
              <a:t> var </a:t>
            </a:r>
            <a:r>
              <a:rPr lang="en-US" dirty="0" err="1"/>
              <a:t>gjemt</a:t>
            </a:r>
            <a:r>
              <a:rPr lang="en-US" dirty="0"/>
              <a:t> bort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under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model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BC3E-0271-4DC7-A42D-539F469925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7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Labels </a:t>
            </a:r>
            <a:r>
              <a:rPr lang="en-US" dirty="0" err="1"/>
              <a:t>ble</a:t>
            </a:r>
            <a:r>
              <a:rPr lang="en-US" dirty="0"/>
              <a:t> delt </a:t>
            </a:r>
            <a:r>
              <a:rPr lang="en-US" dirty="0" err="1"/>
              <a:t>på</a:t>
            </a:r>
            <a:r>
              <a:rPr lang="en-US" dirty="0"/>
              <a:t> 10^5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da </a:t>
            </a:r>
            <a:r>
              <a:rPr lang="en-US" dirty="0" err="1"/>
              <a:t>brukte</a:t>
            </a:r>
            <a:r>
              <a:rPr lang="en-US" dirty="0"/>
              <a:t> </a:t>
            </a:r>
            <a:r>
              <a:rPr lang="en-US" dirty="0" err="1"/>
              <a:t>kortere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å </a:t>
            </a:r>
            <a:r>
              <a:rPr lang="en-US" dirty="0" err="1"/>
              <a:t>jobbe</a:t>
            </a:r>
            <a:r>
              <a:rPr lang="en-US" dirty="0"/>
              <a:t> seg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riktig</a:t>
            </a:r>
            <a:r>
              <a:rPr lang="en-US" dirty="0"/>
              <a:t> Verdi,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jobber med floats </a:t>
            </a:r>
            <a:r>
              <a:rPr lang="en-US" dirty="0" err="1"/>
              <a:t>uansett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grunn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høye</a:t>
            </a:r>
            <a:r>
              <a:rPr lang="en-US" dirty="0"/>
              <a:t> </a:t>
            </a:r>
            <a:r>
              <a:rPr lang="en-US" dirty="0" err="1"/>
              <a:t>verdier</a:t>
            </a:r>
            <a:endParaRPr lang="en-US" dirty="0"/>
          </a:p>
          <a:p>
            <a:r>
              <a:rPr lang="en-US" dirty="0" err="1"/>
              <a:t>Standardiseringen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at </a:t>
            </a:r>
            <a:r>
              <a:rPr lang="en-US" dirty="0" err="1"/>
              <a:t>bildet</a:t>
            </a:r>
            <a:r>
              <a:rPr lang="en-US" dirty="0"/>
              <a:t> ser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vist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fremhever</a:t>
            </a:r>
            <a:r>
              <a:rPr lang="en-US" dirty="0"/>
              <a:t> </a:t>
            </a:r>
            <a:r>
              <a:rPr lang="en-US" dirty="0" err="1"/>
              <a:t>kontrasten</a:t>
            </a:r>
            <a:r>
              <a:rPr lang="en-US" dirty="0"/>
              <a:t> </a:t>
            </a:r>
            <a:r>
              <a:rPr lang="en-US" dirty="0" err="1"/>
              <a:t>mellom</a:t>
            </a:r>
            <a:r>
              <a:rPr lang="en-US" dirty="0"/>
              <a:t> </a:t>
            </a: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bakgrunn</a:t>
            </a:r>
            <a:r>
              <a:rPr lang="en-US" dirty="0"/>
              <a:t>, I </a:t>
            </a:r>
            <a:r>
              <a:rPr lang="en-US" dirty="0" err="1"/>
              <a:t>tillegg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markert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markert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BC3E-0271-4DC7-A42D-539F469925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2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Alle augmentations </a:t>
            </a:r>
            <a:r>
              <a:rPr lang="en-US" dirty="0" err="1"/>
              <a:t>ble</a:t>
            </a:r>
            <a:r>
              <a:rPr lang="en-US" dirty="0"/>
              <a:t> </a:t>
            </a:r>
            <a:r>
              <a:rPr lang="en-US" dirty="0" err="1"/>
              <a:t>satt</a:t>
            </a:r>
            <a:r>
              <a:rPr lang="en-US" dirty="0"/>
              <a:t> </a:t>
            </a:r>
            <a:r>
              <a:rPr lang="en-US" dirty="0" err="1"/>
              <a:t>tilfeldig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 av </a:t>
            </a:r>
            <a:r>
              <a:rPr lang="en-US" dirty="0" err="1"/>
              <a:t>hver</a:t>
            </a:r>
            <a:r>
              <a:rPr lang="en-US" dirty="0"/>
              <a:t> epoch </a:t>
            </a:r>
            <a:r>
              <a:rPr lang="en-US" dirty="0" err="1"/>
              <a:t>slik</a:t>
            </a:r>
            <a:r>
              <a:rPr lang="en-US" dirty="0"/>
              <a:t> at </a:t>
            </a:r>
            <a:r>
              <a:rPr lang="en-US" dirty="0" err="1"/>
              <a:t>datasettet</a:t>
            </a:r>
            <a:r>
              <a:rPr lang="en-US" dirty="0"/>
              <a:t> </a:t>
            </a:r>
            <a:r>
              <a:rPr lang="en-US" dirty="0" err="1"/>
              <a:t>effektivt</a:t>
            </a:r>
            <a:r>
              <a:rPr lang="en-US" dirty="0"/>
              <a:t> </a:t>
            </a:r>
            <a:r>
              <a:rPr lang="en-US" dirty="0" err="1"/>
              <a:t>ble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større</a:t>
            </a:r>
            <a:endParaRPr lang="en-US" dirty="0"/>
          </a:p>
          <a:p>
            <a:r>
              <a:rPr lang="en-US" dirty="0"/>
              <a:t>- contrast </a:t>
            </a:r>
            <a:r>
              <a:rPr lang="en-US" dirty="0" err="1"/>
              <a:t>ble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</a:t>
            </a:r>
            <a:r>
              <a:rPr lang="en-US" dirty="0" err="1"/>
              <a:t>ettersom</a:t>
            </a:r>
            <a:r>
              <a:rPr lang="en-US" dirty="0"/>
              <a:t> det </a:t>
            </a:r>
            <a:r>
              <a:rPr lang="en-US" dirty="0" err="1"/>
              <a:t>gjorde</a:t>
            </a:r>
            <a:r>
              <a:rPr lang="en-US" dirty="0"/>
              <a:t> </a:t>
            </a:r>
            <a:r>
              <a:rPr lang="en-US" dirty="0" err="1"/>
              <a:t>endringer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ville</a:t>
            </a:r>
            <a:r>
              <a:rPr lang="en-US" dirty="0"/>
              <a:t> </a:t>
            </a:r>
            <a:r>
              <a:rPr lang="en-US" dirty="0" err="1"/>
              <a:t>endret</a:t>
            </a:r>
            <a:r>
              <a:rPr lang="en-US" dirty="0"/>
              <a:t> label, </a:t>
            </a:r>
            <a:r>
              <a:rPr lang="en-US" dirty="0" err="1"/>
              <a:t>så</a:t>
            </a:r>
            <a:r>
              <a:rPr lang="en-US" dirty="0"/>
              <a:t> det ga </a:t>
            </a:r>
            <a:r>
              <a:rPr lang="en-US" dirty="0" err="1"/>
              <a:t>dårligere</a:t>
            </a:r>
            <a:r>
              <a:rPr lang="en-US" dirty="0"/>
              <a:t> performance</a:t>
            </a:r>
          </a:p>
          <a:p>
            <a:r>
              <a:rPr lang="en-US" dirty="0"/>
              <a:t>- </a:t>
            </a:r>
            <a:r>
              <a:rPr lang="en-US" dirty="0" err="1"/>
              <a:t>rekkefølgen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verdiene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I augmentation be </a:t>
            </a:r>
            <a:r>
              <a:rPr lang="en-US" dirty="0" err="1"/>
              <a:t>nøye</a:t>
            </a:r>
            <a:r>
              <a:rPr lang="en-US" dirty="0"/>
              <a:t> </a:t>
            </a:r>
            <a:r>
              <a:rPr lang="en-US" dirty="0" err="1"/>
              <a:t>utvalgt</a:t>
            </a:r>
            <a:endParaRPr lang="en-US" dirty="0"/>
          </a:p>
          <a:p>
            <a:r>
              <a:rPr lang="en-US" dirty="0"/>
              <a:t>- resizing </a:t>
            </a:r>
            <a:r>
              <a:rPr lang="en-US" dirty="0" err="1"/>
              <a:t>ble</a:t>
            </a:r>
            <a:r>
              <a:rPr lang="en-US" dirty="0"/>
              <a:t> bare </a:t>
            </a:r>
            <a:r>
              <a:rPr lang="en-US" dirty="0" err="1"/>
              <a:t>brukt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 transfer learning, men det </a:t>
            </a:r>
            <a:r>
              <a:rPr lang="en-US" dirty="0" err="1"/>
              <a:t>kommer</a:t>
            </a:r>
            <a:r>
              <a:rPr lang="en-US" dirty="0"/>
              <a:t> vi </a:t>
            </a:r>
            <a:r>
              <a:rPr lang="en-US" dirty="0" err="1"/>
              <a:t>til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rekkefølgen</a:t>
            </a:r>
            <a:r>
              <a:rPr lang="en-US" dirty="0"/>
              <a:t> </a:t>
            </a:r>
            <a:r>
              <a:rPr lang="en-US" dirty="0" err="1"/>
              <a:t>ble</a:t>
            </a:r>
            <a:r>
              <a:rPr lang="en-US" dirty="0"/>
              <a:t> </a:t>
            </a:r>
            <a:r>
              <a:rPr lang="en-US" dirty="0" err="1"/>
              <a:t>valgt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måte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passet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at </a:t>
            </a:r>
            <a:r>
              <a:rPr lang="en-US" dirty="0" err="1"/>
              <a:t>hodet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mestparten</a:t>
            </a:r>
            <a:r>
              <a:rPr lang="en-US" dirty="0"/>
              <a:t> av </a:t>
            </a:r>
            <a:r>
              <a:rPr lang="en-US" dirty="0" err="1"/>
              <a:t>kroppen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utenfor</a:t>
            </a:r>
            <a:r>
              <a:rPr lang="en-US" dirty="0"/>
              <a:t> </a:t>
            </a:r>
            <a:r>
              <a:rPr lang="en-US" dirty="0" err="1"/>
              <a:t>bildet</a:t>
            </a:r>
            <a:r>
              <a:rPr lang="en-US" dirty="0"/>
              <a:t>, </a:t>
            </a:r>
            <a:r>
              <a:rPr lang="en-US" dirty="0" err="1"/>
              <a:t>samtidig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at </a:t>
            </a:r>
            <a:r>
              <a:rPr lang="en-US" dirty="0" err="1"/>
              <a:t>rotasjoner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slikt</a:t>
            </a:r>
            <a:r>
              <a:rPr lang="en-US" dirty="0"/>
              <a:t> </a:t>
            </a:r>
            <a:r>
              <a:rPr lang="en-US" dirty="0" err="1"/>
              <a:t>ble</a:t>
            </a:r>
            <a:r>
              <a:rPr lang="en-US" dirty="0"/>
              <a:t> </a:t>
            </a:r>
            <a:r>
              <a:rPr lang="en-US" dirty="0" err="1"/>
              <a:t>valgt</a:t>
            </a:r>
            <a:r>
              <a:rPr lang="en-US" dirty="0"/>
              <a:t> </a:t>
            </a:r>
            <a:r>
              <a:rPr lang="en-US" dirty="0" err="1"/>
              <a:t>sånn</a:t>
            </a:r>
            <a:r>
              <a:rPr lang="en-US" dirty="0"/>
              <a:t> at </a:t>
            </a:r>
            <a:r>
              <a:rPr lang="en-US" dirty="0" err="1"/>
              <a:t>hodet</a:t>
            </a:r>
            <a:r>
              <a:rPr lang="en-US" dirty="0"/>
              <a:t> </a:t>
            </a:r>
            <a:r>
              <a:rPr lang="en-US" dirty="0" err="1"/>
              <a:t>alltid</a:t>
            </a:r>
            <a:r>
              <a:rPr lang="en-US" dirty="0"/>
              <a:t> var </a:t>
            </a:r>
            <a:r>
              <a:rPr lang="en-US" dirty="0" err="1"/>
              <a:t>høyere</a:t>
            </a:r>
            <a:r>
              <a:rPr lang="en-US" dirty="0"/>
              <a:t> </a:t>
            </a:r>
            <a:r>
              <a:rPr lang="en-US" dirty="0" err="1"/>
              <a:t>oppe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kroppen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finne</a:t>
            </a:r>
            <a:r>
              <a:rPr lang="en-US" dirty="0"/>
              <a:t> </a:t>
            </a:r>
            <a:r>
              <a:rPr lang="en-US" dirty="0" err="1"/>
              <a:t>rette</a:t>
            </a:r>
            <a:r>
              <a:rPr lang="en-US" dirty="0"/>
              <a:t> </a:t>
            </a:r>
            <a:r>
              <a:rPr lang="en-US" dirty="0" err="1"/>
              <a:t>verdier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å se </a:t>
            </a:r>
            <a:r>
              <a:rPr lang="en-US" dirty="0" err="1"/>
              <a:t>på</a:t>
            </a:r>
            <a:r>
              <a:rPr lang="en-US" dirty="0"/>
              <a:t> de </a:t>
            </a:r>
            <a:r>
              <a:rPr lang="en-US" dirty="0" err="1"/>
              <a:t>rette</a:t>
            </a:r>
            <a:r>
              <a:rPr lang="en-US" dirty="0"/>
              <a:t> </a:t>
            </a:r>
            <a:r>
              <a:rPr lang="en-US" dirty="0" err="1"/>
              <a:t>delene</a:t>
            </a:r>
            <a:r>
              <a:rPr lang="en-US" dirty="0"/>
              <a:t> av </a:t>
            </a:r>
            <a:r>
              <a:rPr lang="en-US" dirty="0" err="1"/>
              <a:t>bildet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BC3E-0271-4DC7-A42D-539F469925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Cov</a:t>
            </a:r>
            <a:r>
              <a:rPr lang="en-US" dirty="0"/>
              <a:t> layers </a:t>
            </a:r>
            <a:r>
              <a:rPr lang="en-US" dirty="0" err="1"/>
              <a:t>gjør</a:t>
            </a:r>
            <a:r>
              <a:rPr lang="en-US" dirty="0"/>
              <a:t> at </a:t>
            </a:r>
            <a:r>
              <a:rPr lang="en-US" dirty="0" err="1"/>
              <a:t>modellen</a:t>
            </a:r>
            <a:r>
              <a:rPr lang="en-US" dirty="0"/>
              <a:t> ser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område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er I stand </a:t>
            </a:r>
            <a:r>
              <a:rPr lang="en-US" dirty="0" err="1"/>
              <a:t>til</a:t>
            </a:r>
            <a:r>
              <a:rPr lang="en-US" dirty="0"/>
              <a:t> å se </a:t>
            </a:r>
            <a:r>
              <a:rPr lang="en-US" dirty="0" err="1"/>
              <a:t>sammenhengen</a:t>
            </a:r>
            <a:r>
              <a:rPr lang="en-US" dirty="0"/>
              <a:t> I det </a:t>
            </a:r>
            <a:r>
              <a:rPr lang="en-US" dirty="0" err="1"/>
              <a:t>området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da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lære</a:t>
            </a:r>
            <a:r>
              <a:rPr lang="en-US" dirty="0"/>
              <a:t> seg </a:t>
            </a:r>
            <a:r>
              <a:rPr lang="en-US" dirty="0" err="1"/>
              <a:t>filtere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at 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hente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riktige</a:t>
            </a:r>
            <a:r>
              <a:rPr lang="en-US" dirty="0"/>
              <a:t> features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riktig</a:t>
            </a:r>
            <a:r>
              <a:rPr lang="en-US" dirty="0"/>
              <a:t> del av </a:t>
            </a:r>
            <a:r>
              <a:rPr lang="en-US" dirty="0" err="1"/>
              <a:t>bildet</a:t>
            </a:r>
            <a:endParaRPr lang="en-US" dirty="0"/>
          </a:p>
          <a:p>
            <a:r>
              <a:rPr lang="en-US" dirty="0"/>
              <a:t>- Max-pooling </a:t>
            </a:r>
            <a:r>
              <a:rPr lang="en-US" dirty="0" err="1"/>
              <a:t>gjør</a:t>
            </a:r>
            <a:r>
              <a:rPr lang="en-US" dirty="0"/>
              <a:t> at vi ser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større</a:t>
            </a:r>
            <a:r>
              <a:rPr lang="en-US" dirty="0"/>
              <a:t> del av </a:t>
            </a:r>
            <a:r>
              <a:rPr lang="en-US" dirty="0" err="1"/>
              <a:t>bildet</a:t>
            </a:r>
            <a:r>
              <a:rPr lang="en-US" dirty="0"/>
              <a:t>, </a:t>
            </a:r>
            <a:r>
              <a:rPr lang="en-US" dirty="0" err="1"/>
              <a:t>altså</a:t>
            </a:r>
            <a:r>
              <a:rPr lang="en-US" dirty="0"/>
              <a:t>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tenke</a:t>
            </a:r>
            <a:r>
              <a:rPr lang="en-US" dirty="0"/>
              <a:t> at den </a:t>
            </a:r>
            <a:r>
              <a:rPr lang="en-US" dirty="0" err="1"/>
              <a:t>zoomer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bildet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pikselert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 </a:t>
            </a:r>
            <a:r>
              <a:rPr lang="en-US" dirty="0" err="1"/>
              <a:t>neste</a:t>
            </a:r>
            <a:r>
              <a:rPr lang="en-US" dirty="0"/>
              <a:t> conv-layers </a:t>
            </a:r>
            <a:r>
              <a:rPr lang="en-US" dirty="0" err="1"/>
              <a:t>kan</a:t>
            </a:r>
            <a:r>
              <a:rPr lang="en-US" dirty="0"/>
              <a:t> se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strukturer</a:t>
            </a:r>
            <a:r>
              <a:rPr lang="en-US" dirty="0"/>
              <a:t> I </a:t>
            </a:r>
            <a:r>
              <a:rPr lang="en-US" dirty="0" err="1"/>
              <a:t>bildet</a:t>
            </a:r>
            <a:r>
              <a:rPr lang="en-US" dirty="0"/>
              <a:t> (</a:t>
            </a:r>
            <a:r>
              <a:rPr lang="en-US" dirty="0" err="1"/>
              <a:t>gjør</a:t>
            </a:r>
            <a:r>
              <a:rPr lang="en-US" dirty="0"/>
              <a:t> 4 </a:t>
            </a:r>
            <a:r>
              <a:rPr lang="en-US" dirty="0" err="1"/>
              <a:t>piksler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  <a:p>
            <a:r>
              <a:rPr lang="en-US" dirty="0"/>
              <a:t>- flatten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bildet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1D array</a:t>
            </a:r>
          </a:p>
          <a:p>
            <a:r>
              <a:rPr lang="en-US" dirty="0"/>
              <a:t>- dense layers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koblinger</a:t>
            </a:r>
            <a:r>
              <a:rPr lang="en-US" dirty="0"/>
              <a:t> </a:t>
            </a:r>
            <a:r>
              <a:rPr lang="en-US" dirty="0" err="1"/>
              <a:t>mellom</a:t>
            </a:r>
            <a:r>
              <a:rPr lang="en-US" dirty="0"/>
              <a:t>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eneste</a:t>
            </a:r>
            <a:r>
              <a:rPr lang="en-US" dirty="0"/>
              <a:t> </a:t>
            </a:r>
            <a:r>
              <a:rPr lang="en-US" dirty="0" err="1"/>
              <a:t>punkt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tenke</a:t>
            </a:r>
            <a:r>
              <a:rPr lang="en-US" dirty="0"/>
              <a:t> det er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vanlig</a:t>
            </a:r>
            <a:r>
              <a:rPr lang="en-US" dirty="0"/>
              <a:t> </a:t>
            </a:r>
            <a:r>
              <a:rPr lang="en-US" dirty="0" err="1"/>
              <a:t>nevralt</a:t>
            </a:r>
            <a:r>
              <a:rPr lang="en-US" dirty="0"/>
              <a:t> </a:t>
            </a:r>
            <a:r>
              <a:rPr lang="en-US" dirty="0" err="1"/>
              <a:t>nettverk</a:t>
            </a:r>
            <a:r>
              <a:rPr lang="en-US" dirty="0"/>
              <a:t>, men </a:t>
            </a:r>
            <a:r>
              <a:rPr lang="en-US" dirty="0" err="1"/>
              <a:t>som</a:t>
            </a:r>
            <a:r>
              <a:rPr lang="en-US" dirty="0"/>
              <a:t> tar features Conv </a:t>
            </a:r>
            <a:r>
              <a:rPr lang="en-US" dirty="0" err="1"/>
              <a:t>delen</a:t>
            </a:r>
            <a:r>
              <a:rPr lang="en-US" dirty="0"/>
              <a:t> </a:t>
            </a:r>
            <a:r>
              <a:rPr lang="en-US" dirty="0" err="1"/>
              <a:t>fant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input</a:t>
            </a:r>
          </a:p>
          <a:p>
            <a:r>
              <a:rPr lang="en-US" dirty="0"/>
              <a:t>- dropout </a:t>
            </a:r>
            <a:r>
              <a:rPr lang="en-US" dirty="0" err="1"/>
              <a:t>skrur</a:t>
            </a:r>
            <a:r>
              <a:rPr lang="en-US" dirty="0"/>
              <a:t> av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nevroner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viss</a:t>
            </a:r>
            <a:r>
              <a:rPr lang="en-US" dirty="0"/>
              <a:t> </a:t>
            </a:r>
            <a:r>
              <a:rPr lang="en-US" dirty="0" err="1"/>
              <a:t>sannsynlighet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</a:t>
            </a:r>
            <a:r>
              <a:rPr lang="en-US" dirty="0" err="1"/>
              <a:t>nettverket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for </a:t>
            </a:r>
            <a:r>
              <a:rPr lang="en-US" dirty="0" err="1"/>
              <a:t>avhengig</a:t>
            </a:r>
            <a:r>
              <a:rPr lang="en-US" dirty="0"/>
              <a:t> av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kobling</a:t>
            </a:r>
            <a:r>
              <a:rPr lang="en-US" dirty="0"/>
              <a:t>,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hjelper</a:t>
            </a:r>
            <a:r>
              <a:rPr lang="en-US" dirty="0"/>
              <a:t> mot overfitting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BC3E-0271-4DC7-A42D-539F469925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vi ser at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en-US" dirty="0" err="1"/>
              <a:t>begynner</a:t>
            </a:r>
            <a:r>
              <a:rPr lang="en-US" dirty="0"/>
              <a:t> å overfitted </a:t>
            </a:r>
            <a:r>
              <a:rPr lang="en-US" dirty="0" err="1"/>
              <a:t>etter</a:t>
            </a:r>
            <a:r>
              <a:rPr lang="en-US" dirty="0"/>
              <a:t> </a:t>
            </a:r>
            <a:r>
              <a:rPr lang="en-US" dirty="0" err="1"/>
              <a:t>rundt</a:t>
            </a:r>
            <a:r>
              <a:rPr lang="en-US" dirty="0"/>
              <a:t> 40 epochs,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gir</a:t>
            </a:r>
            <a:r>
              <a:rPr lang="en-US" dirty="0"/>
              <a:t> </a:t>
            </a:r>
            <a:r>
              <a:rPr lang="en-US" dirty="0" err="1"/>
              <a:t>mening</a:t>
            </a:r>
            <a:r>
              <a:rPr lang="en-US" dirty="0"/>
              <a:t> </a:t>
            </a:r>
            <a:r>
              <a:rPr lang="en-US" dirty="0" err="1"/>
              <a:t>mtp</a:t>
            </a:r>
            <a:r>
              <a:rPr lang="en-US" dirty="0"/>
              <a:t>. </a:t>
            </a:r>
            <a:r>
              <a:rPr lang="en-US" dirty="0" err="1"/>
              <a:t>hvor</a:t>
            </a:r>
            <a:r>
              <a:rPr lang="en-US" dirty="0"/>
              <a:t> lite data vi </a:t>
            </a:r>
            <a:r>
              <a:rPr lang="en-US" dirty="0" err="1"/>
              <a:t>har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BC3E-0271-4DC7-A42D-539F46992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BC3E-0271-4DC7-A42D-539F469925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Mobilenet</a:t>
            </a:r>
            <a:r>
              <a:rPr lang="en-US" dirty="0"/>
              <a:t> </a:t>
            </a:r>
            <a:r>
              <a:rPr lang="en-US" dirty="0" err="1"/>
              <a:t>ble</a:t>
            </a:r>
            <a:r>
              <a:rPr lang="en-US" dirty="0"/>
              <a:t> </a:t>
            </a:r>
            <a:r>
              <a:rPr lang="en-US" dirty="0" err="1"/>
              <a:t>valgt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det er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relativt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nettverk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effective for </a:t>
            </a:r>
            <a:r>
              <a:rPr lang="en-US" dirty="0" err="1"/>
              <a:t>bilde</a:t>
            </a:r>
            <a:r>
              <a:rPr lang="en-US" dirty="0"/>
              <a:t> </a:t>
            </a:r>
            <a:r>
              <a:rPr lang="en-US" dirty="0" err="1"/>
              <a:t>segmentering</a:t>
            </a:r>
            <a:r>
              <a:rPr lang="en-US" dirty="0"/>
              <a:t>. Den </a:t>
            </a:r>
            <a:r>
              <a:rPr lang="en-US" dirty="0" err="1"/>
              <a:t>ble</a:t>
            </a:r>
            <a:r>
              <a:rPr lang="en-US" dirty="0"/>
              <a:t> </a:t>
            </a:r>
            <a:r>
              <a:rPr lang="en-US" dirty="0" err="1"/>
              <a:t>trent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imagenet</a:t>
            </a:r>
            <a:r>
              <a:rPr lang="en-US" dirty="0"/>
              <a:t>, Ganske standard, </a:t>
            </a:r>
          </a:p>
          <a:p>
            <a:r>
              <a:rPr lang="en-US" dirty="0"/>
              <a:t>- Vi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uten</a:t>
            </a:r>
            <a:r>
              <a:rPr lang="en-US" dirty="0"/>
              <a:t> fine tuning,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da </a:t>
            </a:r>
            <a:r>
              <a:rPr lang="en-US" dirty="0" err="1"/>
              <a:t>ville</a:t>
            </a:r>
            <a:r>
              <a:rPr lang="en-US" dirty="0"/>
              <a:t> ha </a:t>
            </a:r>
            <a:r>
              <a:rPr lang="en-US" dirty="0" err="1"/>
              <a:t>overfitta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da. </a:t>
            </a:r>
          </a:p>
          <a:p>
            <a:r>
              <a:rPr lang="en-US" dirty="0"/>
              <a:t>- No head </a:t>
            </a:r>
            <a:r>
              <a:rPr lang="en-US" dirty="0" err="1"/>
              <a:t>betyr</a:t>
            </a:r>
            <a:r>
              <a:rPr lang="en-US" dirty="0"/>
              <a:t> at vi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sin dense del, </a:t>
            </a:r>
            <a:r>
              <a:rPr lang="en-US" dirty="0" err="1"/>
              <a:t>så</a:t>
            </a:r>
            <a:r>
              <a:rPr lang="en-US" dirty="0"/>
              <a:t> vi </a:t>
            </a:r>
            <a:r>
              <a:rPr lang="en-US" dirty="0" err="1"/>
              <a:t>bruker</a:t>
            </a:r>
            <a:r>
              <a:rPr lang="en-US" dirty="0"/>
              <a:t> bare </a:t>
            </a:r>
            <a:r>
              <a:rPr lang="en-US" dirty="0" err="1"/>
              <a:t>modellen</a:t>
            </a:r>
            <a:r>
              <a:rPr lang="en-US" dirty="0"/>
              <a:t> for feature extraction</a:t>
            </a:r>
          </a:p>
          <a:p>
            <a:r>
              <a:rPr lang="en-US" dirty="0"/>
              <a:t>- dens </a:t>
            </a:r>
            <a:r>
              <a:rPr lang="en-US" dirty="0" err="1"/>
              <a:t>dens</a:t>
            </a:r>
            <a:r>
              <a:rPr lang="en-US" dirty="0"/>
              <a:t> del </a:t>
            </a:r>
            <a:r>
              <a:rPr lang="en-US" dirty="0" err="1"/>
              <a:t>byttet</a:t>
            </a:r>
            <a:r>
              <a:rPr lang="en-US" dirty="0"/>
              <a:t> vi </a:t>
            </a:r>
            <a:r>
              <a:rPr lang="en-US" dirty="0" err="1"/>
              <a:t>ut</a:t>
            </a:r>
            <a:r>
              <a:rPr lang="en-US" dirty="0"/>
              <a:t> med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trente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BC3E-0271-4DC7-A42D-539F469925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vi ser at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en-US" dirty="0" err="1"/>
              <a:t>trener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del </a:t>
            </a:r>
            <a:r>
              <a:rPr lang="en-US" dirty="0" err="1"/>
              <a:t>lenger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lavere</a:t>
            </a:r>
            <a:r>
              <a:rPr lang="en-US" dirty="0"/>
              <a:t> loss</a:t>
            </a:r>
          </a:p>
          <a:p>
            <a:r>
              <a:rPr lang="en-US" dirty="0"/>
              <a:t>-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early stopping </a:t>
            </a:r>
            <a:r>
              <a:rPr lang="en-US" dirty="0" err="1"/>
              <a:t>siden</a:t>
            </a:r>
            <a:r>
              <a:rPr lang="en-US" dirty="0"/>
              <a:t> den da </a:t>
            </a:r>
            <a:r>
              <a:rPr lang="en-US" dirty="0" err="1"/>
              <a:t>ville</a:t>
            </a:r>
            <a:r>
              <a:rPr lang="en-US" dirty="0"/>
              <a:t> ha bare </a:t>
            </a:r>
            <a:r>
              <a:rPr lang="en-US" dirty="0" err="1"/>
              <a:t>beholdt</a:t>
            </a:r>
            <a:r>
              <a:rPr lang="en-US" dirty="0"/>
              <a:t> de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vektene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BC3E-0271-4DC7-A42D-539F469925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BC3E-0271-4DC7-A42D-539F469925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7676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3DDAC-EF60-6DE9-205F-EF62DB81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4218" y="540000"/>
            <a:ext cx="5227762" cy="4259814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180701B5-9BC0-A5EE-4371-405F7B97D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0F60B9-F62D-159F-4F01-F13084B7A0D2}"/>
              </a:ext>
            </a:extLst>
          </p:cNvPr>
          <p:cNvSpPr txBox="1"/>
          <p:nvPr/>
        </p:nvSpPr>
        <p:spPr>
          <a:xfrm>
            <a:off x="7498790" y="5006109"/>
            <a:ext cx="25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Aria, Julie, Kim</a:t>
            </a:r>
          </a:p>
        </p:txBody>
      </p:sp>
    </p:spTree>
    <p:extLst>
      <p:ext uri="{BB962C8B-B14F-4D97-AF65-F5344CB8AC3E}">
        <p14:creationId xmlns:p14="http://schemas.microsoft.com/office/powerpoint/2010/main" val="7995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C6E270-A4DF-E9F8-FCA2-2AD4E8366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66863-A5F8-2BAF-0B22-FC7F58DE559C}"/>
              </a:ext>
            </a:extLst>
          </p:cNvPr>
          <p:cNvSpPr txBox="1"/>
          <p:nvPr/>
        </p:nvSpPr>
        <p:spPr>
          <a:xfrm>
            <a:off x="717755" y="1101213"/>
            <a:ext cx="45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500 epochs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416DAC1-6CE5-66DE-6B13-810CB559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1925897"/>
            <a:ext cx="116871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04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C6E270-A4DF-E9F8-FCA2-2AD4E8366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66863-A5F8-2BAF-0B22-FC7F58DE559C}"/>
              </a:ext>
            </a:extLst>
          </p:cNvPr>
          <p:cNvSpPr txBox="1"/>
          <p:nvPr/>
        </p:nvSpPr>
        <p:spPr>
          <a:xfrm>
            <a:off x="2377589" y="1374969"/>
            <a:ext cx="174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values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939D0-5F66-350A-1BC9-FF511CF6DCCB}"/>
              </a:ext>
            </a:extLst>
          </p:cNvPr>
          <p:cNvSpPr txBox="1"/>
          <p:nvPr/>
        </p:nvSpPr>
        <p:spPr>
          <a:xfrm>
            <a:off x="2089032" y="3956498"/>
            <a:ext cx="237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Estimated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85B5B-1C09-275B-782C-BDC23BFD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99" y="2072664"/>
            <a:ext cx="4978991" cy="1156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314EE2-588C-FF7D-4813-F1DFC26FBCF8}"/>
              </a:ext>
            </a:extLst>
          </p:cNvPr>
          <p:cNvSpPr txBox="1"/>
          <p:nvPr/>
        </p:nvSpPr>
        <p:spPr>
          <a:xfrm>
            <a:off x="576725" y="456652"/>
            <a:ext cx="440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Validation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D7C35-9CEF-49A0-906B-DF9EAC7A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599" y="4574550"/>
            <a:ext cx="6346783" cy="1155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3781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4B3-BD06-97DF-F391-9ABCAF92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DD85-E1D4-906A-4A2D-B6B43085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 labeled images</a:t>
            </a:r>
          </a:p>
          <a:p>
            <a:r>
              <a:rPr lang="en-US" dirty="0"/>
              <a:t>17-5-5 Training, Validation, Test split</a:t>
            </a:r>
          </a:p>
        </p:txBody>
      </p:sp>
    </p:spTree>
    <p:extLst>
      <p:ext uri="{BB962C8B-B14F-4D97-AF65-F5344CB8AC3E}">
        <p14:creationId xmlns:p14="http://schemas.microsoft.com/office/powerpoint/2010/main" val="261670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C6E270-A4DF-E9F8-FCA2-2AD4E8366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75D578-A99F-DC8B-C643-5D72E174313B}"/>
              </a:ext>
            </a:extLst>
          </p:cNvPr>
          <p:cNvGrpSpPr/>
          <p:nvPr/>
        </p:nvGrpSpPr>
        <p:grpSpPr>
          <a:xfrm>
            <a:off x="1634023" y="-5546"/>
            <a:ext cx="9243527" cy="6863546"/>
            <a:chOff x="3735388" y="687509"/>
            <a:chExt cx="7384243" cy="54829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8C6738-986C-D533-E808-55CA0C69E0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556" r="696"/>
            <a:stretch/>
          </p:blipFill>
          <p:spPr bwMode="auto">
            <a:xfrm>
              <a:off x="3735388" y="687509"/>
              <a:ext cx="4075111" cy="548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48C5E644-CF9F-682D-9DBC-6DB4606B41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884"/>
            <a:stretch/>
          </p:blipFill>
          <p:spPr bwMode="auto">
            <a:xfrm>
              <a:off x="7810498" y="687509"/>
              <a:ext cx="3309133" cy="548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586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16CF-2F2D-DFEF-2BAA-5837C6A9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AE3A-5085-E037-29E1-1EC37BE6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 divided by 100000</a:t>
            </a:r>
          </a:p>
          <a:p>
            <a:r>
              <a:rPr lang="en-US" dirty="0"/>
              <a:t>Standardization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969BF6-3D99-CCB7-8D69-1F926608EBD8}"/>
              </a:ext>
            </a:extLst>
          </p:cNvPr>
          <p:cNvSpPr/>
          <p:nvPr/>
        </p:nvSpPr>
        <p:spPr>
          <a:xfrm>
            <a:off x="7086599" y="-114300"/>
            <a:ext cx="5248275" cy="7074937"/>
          </a:xfrm>
          <a:prstGeom prst="roundRect">
            <a:avLst>
              <a:gd name="adj" fmla="val 0"/>
            </a:avLst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D5F20-5FB0-A10A-C71E-5F300B27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961" y="2597159"/>
            <a:ext cx="3200677" cy="45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C6E1A-2B5B-F834-4036-A0DB40DE7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949" y="3144092"/>
            <a:ext cx="4740051" cy="396274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2C05E6A-0F95-4B4E-90CC-BF3014F4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56" y="3730914"/>
            <a:ext cx="2148085" cy="2992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5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16CF-2F2D-DFEF-2BAA-5837C6A9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AE3A-5085-E037-29E1-1EC37BE6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50447"/>
            <a:ext cx="11101136" cy="3779837"/>
          </a:xfrm>
        </p:spPr>
        <p:txBody>
          <a:bodyPr/>
          <a:lstStyle/>
          <a:p>
            <a:r>
              <a:rPr lang="en-US" dirty="0"/>
              <a:t>Brightness, Zoom, (Resizing), Flip, Rotation, Translation, (not contrast)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969BF6-3D99-CCB7-8D69-1F926608EBD8}"/>
              </a:ext>
            </a:extLst>
          </p:cNvPr>
          <p:cNvSpPr/>
          <p:nvPr/>
        </p:nvSpPr>
        <p:spPr>
          <a:xfrm>
            <a:off x="-167951" y="2211356"/>
            <a:ext cx="12502825" cy="4749282"/>
          </a:xfrm>
          <a:prstGeom prst="roundRect">
            <a:avLst>
              <a:gd name="adj" fmla="val 0"/>
            </a:avLst>
          </a:prstGeom>
          <a:solidFill>
            <a:srgbClr val="1E1E1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B61590-A7FE-83BE-319F-879E3D55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80" y="4061231"/>
            <a:ext cx="9259640" cy="2738105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511E8-B9E7-F0A2-9283-B6EBC0AF0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617" y="2420437"/>
            <a:ext cx="9769687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16CF-2F2D-DFEF-2BAA-5837C6A9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6546597" cy="1809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AE3A-5085-E037-29E1-1EC37BE6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Augmentation</a:t>
            </a:r>
          </a:p>
          <a:p>
            <a:r>
              <a:rPr lang="en-US" dirty="0"/>
              <a:t>Conv 2D -&gt; max-pooling (x3)</a:t>
            </a:r>
          </a:p>
          <a:p>
            <a:r>
              <a:rPr lang="en-US" dirty="0"/>
              <a:t>1 dense fully connected layer (</a:t>
            </a:r>
            <a:r>
              <a:rPr lang="en-US" dirty="0" err="1"/>
              <a:t>Relu</a:t>
            </a:r>
            <a:r>
              <a:rPr lang="en-US" dirty="0"/>
              <a:t> activation)</a:t>
            </a:r>
          </a:p>
          <a:p>
            <a:r>
              <a:rPr lang="en-US" dirty="0"/>
              <a:t>1 dropout (50%)</a:t>
            </a:r>
          </a:p>
          <a:p>
            <a:r>
              <a:rPr lang="en-US" dirty="0"/>
              <a:t>Output layer (Linear activation)</a:t>
            </a:r>
          </a:p>
          <a:p>
            <a:endParaRPr lang="en-US" dirty="0"/>
          </a:p>
          <a:p>
            <a:r>
              <a:rPr lang="en-US" dirty="0"/>
              <a:t>Loss: MSE, Metric: MAE, Early stopping: yes</a:t>
            </a:r>
          </a:p>
          <a:p>
            <a:r>
              <a:rPr lang="en-US" dirty="0"/>
              <a:t>Optimizer: Adam, 100 epochs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969BF6-3D99-CCB7-8D69-1F926608EBD8}"/>
              </a:ext>
            </a:extLst>
          </p:cNvPr>
          <p:cNvSpPr/>
          <p:nvPr/>
        </p:nvSpPr>
        <p:spPr>
          <a:xfrm>
            <a:off x="7086599" y="-114300"/>
            <a:ext cx="5248275" cy="7074937"/>
          </a:xfrm>
          <a:prstGeom prst="roundRect">
            <a:avLst>
              <a:gd name="adj" fmla="val 0"/>
            </a:avLst>
          </a:prstGeom>
          <a:solidFill>
            <a:srgbClr val="383838"/>
          </a:solidFill>
          <a:ln>
            <a:solidFill>
              <a:srgbClr val="383838"/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383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7F819-3BF2-375F-6B54-7A704B8B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192" y="386349"/>
            <a:ext cx="4237087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C6E270-A4DF-E9F8-FCA2-2AD4E8366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59704C-58D2-D5D4-C0BC-A9956789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56096"/>
            <a:ext cx="117729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66863-A5F8-2BAF-0B22-FC7F58DE559C}"/>
              </a:ext>
            </a:extLst>
          </p:cNvPr>
          <p:cNvSpPr txBox="1"/>
          <p:nvPr/>
        </p:nvSpPr>
        <p:spPr>
          <a:xfrm>
            <a:off x="717755" y="1101213"/>
            <a:ext cx="45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 epochs, early stopping (50 patience)</a:t>
            </a:r>
          </a:p>
        </p:txBody>
      </p:sp>
    </p:spTree>
    <p:extLst>
      <p:ext uri="{BB962C8B-B14F-4D97-AF65-F5344CB8AC3E}">
        <p14:creationId xmlns:p14="http://schemas.microsoft.com/office/powerpoint/2010/main" val="287880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C6E270-A4DF-E9F8-FCA2-2AD4E8366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66863-A5F8-2BAF-0B22-FC7F58DE559C}"/>
              </a:ext>
            </a:extLst>
          </p:cNvPr>
          <p:cNvSpPr txBox="1"/>
          <p:nvPr/>
        </p:nvSpPr>
        <p:spPr>
          <a:xfrm>
            <a:off x="2377589" y="1374969"/>
            <a:ext cx="174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values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939D0-5F66-350A-1BC9-FF511CF6DCCB}"/>
              </a:ext>
            </a:extLst>
          </p:cNvPr>
          <p:cNvSpPr txBox="1"/>
          <p:nvPr/>
        </p:nvSpPr>
        <p:spPr>
          <a:xfrm>
            <a:off x="2089032" y="3956498"/>
            <a:ext cx="237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Estimated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FA18B-3E63-DE7C-8994-039061A5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99" y="4488400"/>
            <a:ext cx="6352746" cy="1155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85B5B-1C09-275B-782C-BDC23BFDD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599" y="2072664"/>
            <a:ext cx="4978991" cy="1156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314EE2-588C-FF7D-4813-F1DFC26FBCF8}"/>
              </a:ext>
            </a:extLst>
          </p:cNvPr>
          <p:cNvSpPr txBox="1"/>
          <p:nvPr/>
        </p:nvSpPr>
        <p:spPr>
          <a:xfrm>
            <a:off x="576725" y="456652"/>
            <a:ext cx="440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Validation set</a:t>
            </a:r>
          </a:p>
        </p:txBody>
      </p:sp>
    </p:spTree>
    <p:extLst>
      <p:ext uri="{BB962C8B-B14F-4D97-AF65-F5344CB8AC3E}">
        <p14:creationId xmlns:p14="http://schemas.microsoft.com/office/powerpoint/2010/main" val="107089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16CF-2F2D-DFEF-2BAA-5837C6A9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6546597" cy="1809500"/>
          </a:xfrm>
        </p:spPr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AE3A-5085-E037-29E1-1EC37BE6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271253"/>
            <a:ext cx="11101136" cy="4037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Augmentation</a:t>
            </a:r>
          </a:p>
          <a:p>
            <a:r>
              <a:rPr lang="en-US" dirty="0"/>
              <a:t>TL -&gt; </a:t>
            </a:r>
            <a:r>
              <a:rPr lang="en-US" dirty="0" err="1"/>
              <a:t>MobileNet</a:t>
            </a:r>
            <a:r>
              <a:rPr lang="en-US" dirty="0"/>
              <a:t> (ImageNet, no Head, no Fine tuning)</a:t>
            </a:r>
          </a:p>
          <a:p>
            <a:r>
              <a:rPr lang="en-US" dirty="0"/>
              <a:t>Global avg. pooling </a:t>
            </a:r>
          </a:p>
          <a:p>
            <a:r>
              <a:rPr lang="en-US" dirty="0"/>
              <a:t>Dense (128,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Dropout (50%)</a:t>
            </a:r>
          </a:p>
          <a:p>
            <a:r>
              <a:rPr lang="en-US" dirty="0"/>
              <a:t>Output Layer (Linear activation)</a:t>
            </a:r>
          </a:p>
          <a:p>
            <a:endParaRPr lang="en-US" dirty="0"/>
          </a:p>
          <a:p>
            <a:r>
              <a:rPr lang="en-US" dirty="0"/>
              <a:t>Loss: MSE, Metric: MAE, Early stopping: no </a:t>
            </a:r>
          </a:p>
          <a:p>
            <a:r>
              <a:rPr lang="en-US" dirty="0"/>
              <a:t>Optimizer: Adam, 500 epochs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969BF6-3D99-CCB7-8D69-1F926608EBD8}"/>
              </a:ext>
            </a:extLst>
          </p:cNvPr>
          <p:cNvSpPr/>
          <p:nvPr/>
        </p:nvSpPr>
        <p:spPr>
          <a:xfrm>
            <a:off x="7086599" y="-114300"/>
            <a:ext cx="5248275" cy="7074937"/>
          </a:xfrm>
          <a:prstGeom prst="roundRect">
            <a:avLst>
              <a:gd name="adj" fmla="val 0"/>
            </a:avLst>
          </a:prstGeom>
          <a:solidFill>
            <a:srgbClr val="383838"/>
          </a:solidFill>
          <a:ln>
            <a:solidFill>
              <a:srgbClr val="383838"/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383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43430-C356-AEBB-3205-F3C6C09E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79" y="1670040"/>
            <a:ext cx="4320914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147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651</Words>
  <Application>Microsoft Office PowerPoint</Application>
  <PresentationFormat>Widescreen</PresentationFormat>
  <Paragraphs>66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Bell MT</vt:lpstr>
      <vt:lpstr>Calibri</vt:lpstr>
      <vt:lpstr>GlowVTI</vt:lpstr>
      <vt:lpstr>Supervised learning</vt:lpstr>
      <vt:lpstr>Dataset</vt:lpstr>
      <vt:lpstr>PowerPoint Presentation</vt:lpstr>
      <vt:lpstr>Pre-processing</vt:lpstr>
      <vt:lpstr>Data Augmentation</vt:lpstr>
      <vt:lpstr>Convolutional Neural Network (CNN)</vt:lpstr>
      <vt:lpstr>PowerPoint Presentation</vt:lpstr>
      <vt:lpstr>PowerPoint Presentation</vt:lpstr>
      <vt:lpstr>Transfer Learning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Aria Alinejad</dc:creator>
  <cp:lastModifiedBy>Aria Alinejad</cp:lastModifiedBy>
  <cp:revision>1</cp:revision>
  <dcterms:created xsi:type="dcterms:W3CDTF">2023-11-13T10:00:33Z</dcterms:created>
  <dcterms:modified xsi:type="dcterms:W3CDTF">2023-11-13T11:17:00Z</dcterms:modified>
</cp:coreProperties>
</file>