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64" r:id="rId7"/>
    <p:sldId id="261" r:id="rId8"/>
    <p:sldId id="265" r:id="rId9"/>
    <p:sldId id="262" r:id="rId10"/>
    <p:sldId id="266" r:id="rId11"/>
    <p:sldId id="267" r:id="rId12"/>
    <p:sldId id="271" r:id="rId13"/>
    <p:sldId id="269" r:id="rId14"/>
    <p:sldId id="279" r:id="rId15"/>
    <p:sldId id="272" r:id="rId16"/>
    <p:sldId id="273" r:id="rId17"/>
    <p:sldId id="275" r:id="rId18"/>
    <p:sldId id="277" r:id="rId19"/>
    <p:sldId id="278" r:id="rId20"/>
    <p:sldId id="280" r:id="rId21"/>
    <p:sldId id="281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7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04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39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8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7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28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5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18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6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38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5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noProof="0" smtClean="0"/>
              <a:t>3/7/2021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noProof="0" smtClean="0"/>
              <a:t>3/7/2021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noProof="0" smtClean="0"/>
              <a:t>3/7/2021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3/7/2021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3/7/2021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3/7/2021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3/7/2021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noProof="0" smtClean="0"/>
              <a:t>3/7/2021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noProof="0" smtClean="0"/>
              <a:t>3/7/2021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noProof="0" smtClean="0"/>
              <a:t>3/7/2021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noProof="0" smtClean="0"/>
              <a:t>3/7/2021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t>3/7/2021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2"/>
            <a:ext cx="8767860" cy="1003159"/>
          </a:xfrm>
        </p:spPr>
        <p:txBody>
          <a:bodyPr>
            <a:noAutofit/>
          </a:bodyPr>
          <a:lstStyle/>
          <a:p>
            <a:r>
              <a:rPr lang="en-US" sz="2000" dirty="0"/>
              <a:t>FINAL PROJECT – Intermediate Python Batch 4</a:t>
            </a:r>
          </a:p>
          <a:p>
            <a:r>
              <a:rPr lang="en-US" sz="2000" dirty="0">
                <a:solidFill>
                  <a:schemeClr val="tx1"/>
                </a:solidFill>
              </a:rPr>
              <a:t>Ariadi Hendrawan</a:t>
            </a:r>
          </a:p>
        </p:txBody>
      </p:sp>
      <p:pic>
        <p:nvPicPr>
          <p:cNvPr id="7" name="Picture 6" descr="Man looking at landscape">
            <a:extLst>
              <a:ext uri="{FF2B5EF4-FFF2-40B4-BE49-F238E27FC236}">
                <a16:creationId xmlns:a16="http://schemas.microsoft.com/office/drawing/2014/main" id="{CD9EF39B-AB41-49AB-8163-8B5FD7D283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E8CF31-6D35-44CF-85CF-7A56C6A0D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327" y="4020816"/>
            <a:ext cx="3103691" cy="14116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3CCCF0C-6CC4-49BB-A708-1145E58C8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DF5B2-4443-49DC-AE88-73D891F9A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80" y="4337464"/>
            <a:ext cx="2294172" cy="22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DBEC95-B9F6-4E07-ABB3-9EF7B16BAE55}"/>
              </a:ext>
            </a:extLst>
          </p:cNvPr>
          <p:cNvSpPr txBox="1"/>
          <p:nvPr/>
        </p:nvSpPr>
        <p:spPr>
          <a:xfrm>
            <a:off x="866927" y="2683891"/>
            <a:ext cx="1060945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200" dirty="0"/>
              <a:t>	id	</a:t>
            </a:r>
            <a:r>
              <a:rPr lang="en-ID" sz="2200" dirty="0" err="1"/>
              <a:t>host_id</a:t>
            </a:r>
            <a:r>
              <a:rPr lang="en-ID" sz="2200" dirty="0"/>
              <a:t>	</a:t>
            </a:r>
            <a:r>
              <a:rPr lang="en-ID" sz="2200" dirty="0" err="1"/>
              <a:t>neighbourhood_group</a:t>
            </a:r>
            <a:r>
              <a:rPr lang="en-ID" sz="2200" dirty="0"/>
              <a:t>	</a:t>
            </a:r>
            <a:r>
              <a:rPr lang="en-ID" sz="2200" dirty="0" err="1"/>
              <a:t>room_type</a:t>
            </a:r>
            <a:r>
              <a:rPr lang="en-ID" sz="2200" dirty="0"/>
              <a:t>		price		CATEGORY</a:t>
            </a:r>
          </a:p>
          <a:p>
            <a:r>
              <a:rPr lang="en-ID" sz="2200" dirty="0"/>
              <a:t>0	2539	2787	Brooklyn			Private room		149			Medium</a:t>
            </a:r>
          </a:p>
          <a:p>
            <a:r>
              <a:rPr lang="en-ID" sz="2200" dirty="0"/>
              <a:t>1	2595	2845	Manhattan			Entire home/apt	225			Expensive</a:t>
            </a:r>
          </a:p>
          <a:p>
            <a:r>
              <a:rPr lang="en-ID" sz="2200" dirty="0"/>
              <a:t>2	3647	4632	Manhattan			Private room		150			Medium</a:t>
            </a:r>
          </a:p>
          <a:p>
            <a:r>
              <a:rPr lang="en-ID" sz="2200" dirty="0"/>
              <a:t>3	3831	4869	Brooklyn			Entire home/apt	 89			Medium</a:t>
            </a:r>
          </a:p>
          <a:p>
            <a:r>
              <a:rPr lang="en-ID" sz="2200" dirty="0"/>
              <a:t>4	5022	7192	Manhattan			Entire home/apt	 80			Medium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FFDE3-4CCB-4E19-9AE4-36888571F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588" y="880375"/>
            <a:ext cx="1679713" cy="76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9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88E1-1C83-45CD-94C1-01CE6D18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639" y="661284"/>
            <a:ext cx="6693061" cy="1356360"/>
          </a:xfrm>
        </p:spPr>
        <p:txBody>
          <a:bodyPr>
            <a:normAutofit/>
          </a:bodyPr>
          <a:lstStyle/>
          <a:p>
            <a:r>
              <a:rPr lang="en-ID" sz="4400" dirty="0"/>
              <a:t>Filter  - last rev date &gt; 2019 </a:t>
            </a:r>
            <a:endParaRPr lang="en-US" dirty="0"/>
          </a:p>
        </p:txBody>
      </p:sp>
      <p:pic>
        <p:nvPicPr>
          <p:cNvPr id="5" name="Picture 4" descr="Airport">
            <a:extLst>
              <a:ext uri="{FF2B5EF4-FFF2-40B4-BE49-F238E27FC236}">
                <a16:creationId xmlns:a16="http://schemas.microsoft.com/office/drawing/2014/main" id="{E4D3CE1D-3DAE-4798-AD0B-2A9034A192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241389" y="256364"/>
            <a:ext cx="3283690" cy="635218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192725-336B-4574-A6DC-EFCAF5E0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21" y="2366841"/>
            <a:ext cx="7948486" cy="199312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new_data1["</a:t>
            </a:r>
            <a:r>
              <a:rPr lang="en-US" dirty="0" err="1">
                <a:solidFill>
                  <a:schemeClr val="tx1"/>
                </a:solidFill>
              </a:rPr>
              <a:t>last_review</a:t>
            </a:r>
            <a:r>
              <a:rPr lang="en-US" dirty="0">
                <a:solidFill>
                  <a:schemeClr val="tx1"/>
                </a:solidFill>
              </a:rPr>
              <a:t>"] = </a:t>
            </a:r>
            <a:r>
              <a:rPr lang="en-US" dirty="0" err="1">
                <a:solidFill>
                  <a:schemeClr val="tx1"/>
                </a:solidFill>
              </a:rPr>
              <a:t>pd.to_datetime</a:t>
            </a:r>
            <a:r>
              <a:rPr lang="en-US" dirty="0">
                <a:solidFill>
                  <a:schemeClr val="tx1"/>
                </a:solidFill>
              </a:rPr>
              <a:t>(new_data1["</a:t>
            </a:r>
            <a:r>
              <a:rPr lang="en-US" dirty="0" err="1">
                <a:solidFill>
                  <a:schemeClr val="tx1"/>
                </a:solidFill>
              </a:rPr>
              <a:t>last_review</a:t>
            </a:r>
            <a:r>
              <a:rPr lang="en-US" dirty="0">
                <a:solidFill>
                  <a:schemeClr val="tx1"/>
                </a:solidFill>
              </a:rPr>
              <a:t>"])</a:t>
            </a:r>
          </a:p>
          <a:p>
            <a:r>
              <a:rPr lang="en-US" dirty="0">
                <a:solidFill>
                  <a:schemeClr val="tx1"/>
                </a:solidFill>
              </a:rPr>
              <a:t>new_data2 = new_data1[new_data1["</a:t>
            </a:r>
            <a:r>
              <a:rPr lang="en-US" dirty="0" err="1">
                <a:solidFill>
                  <a:schemeClr val="tx1"/>
                </a:solidFill>
              </a:rPr>
              <a:t>last_review</a:t>
            </a:r>
            <a:r>
              <a:rPr lang="en-US" dirty="0">
                <a:solidFill>
                  <a:schemeClr val="tx1"/>
                </a:solidFill>
              </a:rPr>
              <a:t>"].</a:t>
            </a:r>
            <a:r>
              <a:rPr lang="en-US" dirty="0" err="1">
                <a:solidFill>
                  <a:schemeClr val="tx1"/>
                </a:solidFill>
              </a:rPr>
              <a:t>dt.strftime</a:t>
            </a:r>
            <a:r>
              <a:rPr lang="en-US" dirty="0">
                <a:solidFill>
                  <a:schemeClr val="tx1"/>
                </a:solidFill>
              </a:rPr>
              <a:t>('%Y') == '2019']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18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A2E8-F18C-448E-8868-389D993A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649356"/>
            <a:ext cx="3604590" cy="1356360"/>
          </a:xfrm>
        </p:spPr>
        <p:txBody>
          <a:bodyPr>
            <a:normAutofit/>
          </a:bodyPr>
          <a:lstStyle/>
          <a:p>
            <a:r>
              <a:rPr lang="en-ID" sz="3600" dirty="0"/>
              <a:t>new_data2.isna().sum()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CE2D3-3466-48B0-B487-9FC3171EC211}"/>
              </a:ext>
            </a:extLst>
          </p:cNvPr>
          <p:cNvSpPr txBox="1"/>
          <p:nvPr/>
        </p:nvSpPr>
        <p:spPr>
          <a:xfrm>
            <a:off x="4505738" y="335845"/>
            <a:ext cx="739471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&lt;class '</a:t>
            </a:r>
            <a:r>
              <a:rPr lang="en-ID" dirty="0" err="1"/>
              <a:t>pandas.core.frame.DataFrame</a:t>
            </a:r>
            <a:r>
              <a:rPr lang="en-ID" dirty="0"/>
              <a:t>'&gt;</a:t>
            </a:r>
          </a:p>
          <a:p>
            <a:r>
              <a:rPr lang="en-ID" dirty="0"/>
              <a:t>Int64Index: 35261 entries, 1 to 48894</a:t>
            </a:r>
          </a:p>
          <a:p>
            <a:r>
              <a:rPr lang="en-ID" dirty="0"/>
              <a:t>Data columns (total 15 columns):</a:t>
            </a:r>
          </a:p>
          <a:p>
            <a:r>
              <a:rPr lang="en-ID" dirty="0"/>
              <a:t> #   Column                          Non-Null Count  </a:t>
            </a:r>
            <a:r>
              <a:rPr lang="en-ID" dirty="0" err="1"/>
              <a:t>Dtype</a:t>
            </a:r>
            <a:r>
              <a:rPr lang="en-ID" dirty="0"/>
              <a:t>         </a:t>
            </a:r>
          </a:p>
          <a:p>
            <a:r>
              <a:rPr lang="en-ID" dirty="0"/>
              <a:t>---  ------                          --------------  -----         </a:t>
            </a:r>
          </a:p>
          <a:p>
            <a:r>
              <a:rPr lang="en-ID" dirty="0"/>
              <a:t> 0   id                              				35261 non-null 	 int64         </a:t>
            </a:r>
          </a:p>
          <a:p>
            <a:r>
              <a:rPr lang="en-ID" dirty="0"/>
              <a:t> 1   </a:t>
            </a:r>
            <a:r>
              <a:rPr lang="en-ID" dirty="0" err="1"/>
              <a:t>host_id</a:t>
            </a:r>
            <a:r>
              <a:rPr lang="en-ID" dirty="0"/>
              <a:t>                         				35261 non-null  	int64         </a:t>
            </a:r>
          </a:p>
          <a:p>
            <a:r>
              <a:rPr lang="en-ID" dirty="0"/>
              <a:t> 2   </a:t>
            </a:r>
            <a:r>
              <a:rPr lang="en-ID" dirty="0" err="1"/>
              <a:t>neighbourhood_group</a:t>
            </a:r>
            <a:r>
              <a:rPr lang="en-ID" dirty="0"/>
              <a:t>     			35261 non-null  	object        </a:t>
            </a:r>
          </a:p>
          <a:p>
            <a:r>
              <a:rPr lang="en-ID" dirty="0"/>
              <a:t> 3   neighbourhood                   			35261 non-null  	object        </a:t>
            </a:r>
          </a:p>
          <a:p>
            <a:r>
              <a:rPr lang="en-ID" dirty="0"/>
              <a:t> 4   latitude                        				35261 non-null  	float64       </a:t>
            </a:r>
          </a:p>
          <a:p>
            <a:r>
              <a:rPr lang="en-ID" dirty="0"/>
              <a:t> 5   longitude                       				35261 non-null  	float64       </a:t>
            </a:r>
          </a:p>
          <a:p>
            <a:r>
              <a:rPr lang="en-ID" dirty="0"/>
              <a:t> 6   </a:t>
            </a:r>
            <a:r>
              <a:rPr lang="en-ID" dirty="0" err="1"/>
              <a:t>room_type</a:t>
            </a:r>
            <a:r>
              <a:rPr lang="en-ID" dirty="0"/>
              <a:t>                       			35261 non-null  	object        </a:t>
            </a:r>
          </a:p>
          <a:p>
            <a:r>
              <a:rPr lang="en-ID" dirty="0"/>
              <a:t> 7   price                           				35261 non-null  	int64         </a:t>
            </a:r>
          </a:p>
          <a:p>
            <a:r>
              <a:rPr lang="en-ID" dirty="0"/>
              <a:t> 8   </a:t>
            </a:r>
            <a:r>
              <a:rPr lang="en-ID" dirty="0" err="1"/>
              <a:t>minimum_nights</a:t>
            </a:r>
            <a:r>
              <a:rPr lang="en-ID" dirty="0"/>
              <a:t>                  			35261 non-null  	int64         </a:t>
            </a:r>
          </a:p>
          <a:p>
            <a:r>
              <a:rPr lang="en-ID" dirty="0"/>
              <a:t> 9   </a:t>
            </a:r>
            <a:r>
              <a:rPr lang="en-ID" dirty="0" err="1"/>
              <a:t>number_of_reviews</a:t>
            </a:r>
            <a:r>
              <a:rPr lang="en-ID" dirty="0"/>
              <a:t>       			35261 non-null  	int64         </a:t>
            </a:r>
          </a:p>
          <a:p>
            <a:r>
              <a:rPr lang="en-ID" dirty="0"/>
              <a:t> 10  </a:t>
            </a:r>
            <a:r>
              <a:rPr lang="en-ID" dirty="0" err="1"/>
              <a:t>last_review</a:t>
            </a:r>
            <a:r>
              <a:rPr lang="en-ID" dirty="0"/>
              <a:t>                     			35261 non-null  	datetime64[ns]</a:t>
            </a:r>
          </a:p>
          <a:p>
            <a:r>
              <a:rPr lang="en-ID" dirty="0"/>
              <a:t> 11  </a:t>
            </a:r>
            <a:r>
              <a:rPr lang="en-ID" dirty="0" err="1"/>
              <a:t>reviews_per_month</a:t>
            </a:r>
            <a:r>
              <a:rPr lang="en-ID" dirty="0"/>
              <a:t>         			35261 non-null  	float64       </a:t>
            </a:r>
          </a:p>
          <a:p>
            <a:r>
              <a:rPr lang="en-ID" dirty="0"/>
              <a:t> 12  </a:t>
            </a:r>
            <a:r>
              <a:rPr lang="en-ID" dirty="0" err="1"/>
              <a:t>calculated_host_listings_count</a:t>
            </a:r>
            <a:r>
              <a:rPr lang="en-ID" dirty="0"/>
              <a:t>  	35261 non-null  	int64         </a:t>
            </a:r>
          </a:p>
          <a:p>
            <a:r>
              <a:rPr lang="en-ID" dirty="0"/>
              <a:t> 13  availability_365                			35261 non-null  	int64         </a:t>
            </a:r>
          </a:p>
          <a:p>
            <a:r>
              <a:rPr lang="en-ID" dirty="0"/>
              <a:t> 14  CATEGORY                        			35261 non-null  	object        </a:t>
            </a:r>
          </a:p>
          <a:p>
            <a:r>
              <a:rPr lang="en-ID" dirty="0" err="1"/>
              <a:t>dtypes</a:t>
            </a:r>
            <a:r>
              <a:rPr lang="en-ID" dirty="0"/>
              <a:t>: datetime64[ns](1), float64(3), int64(7), object(4)</a:t>
            </a:r>
          </a:p>
          <a:p>
            <a:r>
              <a:rPr lang="en-ID" dirty="0"/>
              <a:t>memory usage: 4.3+ MB</a:t>
            </a:r>
          </a:p>
        </p:txBody>
      </p:sp>
    </p:spTree>
    <p:extLst>
      <p:ext uri="{BB962C8B-B14F-4D97-AF65-F5344CB8AC3E}">
        <p14:creationId xmlns:p14="http://schemas.microsoft.com/office/powerpoint/2010/main" val="2443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55C9-CE10-49ED-836B-E2637C9C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51" y="609600"/>
            <a:ext cx="9875520" cy="1356360"/>
          </a:xfrm>
        </p:spPr>
        <p:txBody>
          <a:bodyPr>
            <a:normAutofit/>
          </a:bodyPr>
          <a:lstStyle/>
          <a:p>
            <a:r>
              <a:rPr lang="en-ID" sz="3600" dirty="0"/>
              <a:t>Visualize the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7EBED-3BC2-48AD-AA7D-7DF8A270E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1" y="1965960"/>
            <a:ext cx="6596269" cy="752061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</a:rPr>
              <a:t>new_data2.groupby("</a:t>
            </a:r>
            <a:r>
              <a:rPr lang="en-US" dirty="0" err="1">
                <a:solidFill>
                  <a:schemeClr val="tx1"/>
                </a:solidFill>
              </a:rPr>
              <a:t>room_type</a:t>
            </a:r>
            <a:r>
              <a:rPr lang="en-US" dirty="0">
                <a:solidFill>
                  <a:schemeClr val="tx1"/>
                </a:solidFill>
              </a:rPr>
              <a:t>")["price"].describe()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6C7FC-D102-4FA8-94E0-985B55DA6AC7}"/>
              </a:ext>
            </a:extLst>
          </p:cNvPr>
          <p:cNvSpPr txBox="1"/>
          <p:nvPr/>
        </p:nvSpPr>
        <p:spPr>
          <a:xfrm>
            <a:off x="679171" y="2860716"/>
            <a:ext cx="110092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					count	mean		std		min		25%		50%		75%		max</a:t>
            </a:r>
          </a:p>
          <a:p>
            <a:r>
              <a:rPr lang="en-US" sz="2000" dirty="0" err="1"/>
              <a:t>room_type</a:t>
            </a:r>
            <a:r>
              <a:rPr lang="en-US" sz="2000" dirty="0"/>
              <a:t>								</a:t>
            </a:r>
          </a:p>
          <a:p>
            <a:r>
              <a:rPr lang="en-US" sz="2000" dirty="0"/>
              <a:t>Entire home/apt		18343	218.396		275.762	0.0		120.0	169.0	245.0	10000</a:t>
            </a:r>
          </a:p>
          <a:p>
            <a:r>
              <a:rPr lang="en-US" sz="2000" dirty="0"/>
              <a:t>Private room			16017	   90.404		139.312	0.0		51.0		70.0		98.0	   7500</a:t>
            </a:r>
          </a:p>
          <a:p>
            <a:r>
              <a:rPr lang="en-US" sz="2000" dirty="0"/>
              <a:t>Shared room			    901	   65.763		  79.345	0.0		32.0		45.0		75.0		   1000</a:t>
            </a:r>
            <a:endParaRPr lang="en-ID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53688-0C6D-425B-8348-AB9CF38A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588" y="880375"/>
            <a:ext cx="1679713" cy="76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51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oman on top of a hill">
            <a:extLst>
              <a:ext uri="{FF2B5EF4-FFF2-40B4-BE49-F238E27FC236}">
                <a16:creationId xmlns:a16="http://schemas.microsoft.com/office/drawing/2014/main" id="{5B1885B6-720E-4434-8EED-676D134293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60" r="1" b="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79FBD7A-1B11-4578-ADD2-057B8C04188F}"/>
              </a:ext>
            </a:extLst>
          </p:cNvPr>
          <p:cNvSpPr txBox="1">
            <a:spLocks/>
          </p:cNvSpPr>
          <p:nvPr/>
        </p:nvSpPr>
        <p:spPr>
          <a:xfrm>
            <a:off x="374373" y="5302"/>
            <a:ext cx="7537174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3600" dirty="0"/>
              <a:t>Price comparison based on room type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115C258-1C37-43D5-8453-8C2581A58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73" y="1032674"/>
            <a:ext cx="5589105" cy="558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78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oman on top of a hill">
            <a:extLst>
              <a:ext uri="{FF2B5EF4-FFF2-40B4-BE49-F238E27FC236}">
                <a16:creationId xmlns:a16="http://schemas.microsoft.com/office/drawing/2014/main" id="{5B1885B6-720E-4434-8EED-676D134293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60" r="1" b="1"/>
          <a:stretch/>
        </p:blipFill>
        <p:spPr>
          <a:xfrm>
            <a:off x="8640417" y="243840"/>
            <a:ext cx="3317042" cy="637793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79FBD7A-1B11-4578-ADD2-057B8C04188F}"/>
              </a:ext>
            </a:extLst>
          </p:cNvPr>
          <p:cNvSpPr txBox="1">
            <a:spLocks/>
          </p:cNvSpPr>
          <p:nvPr/>
        </p:nvSpPr>
        <p:spPr>
          <a:xfrm>
            <a:off x="228600" y="31806"/>
            <a:ext cx="8557593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Price comparison based on </a:t>
            </a:r>
            <a:r>
              <a:rPr lang="en-US" sz="3200" dirty="0" err="1"/>
              <a:t>neighbourhood</a:t>
            </a:r>
            <a:r>
              <a:rPr lang="en-US" sz="3200" dirty="0"/>
              <a:t> group &amp; room type</a:t>
            </a:r>
            <a:endParaRPr lang="en-ID" sz="3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095767-1D39-410C-8746-53FB9D87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27" y="1267652"/>
            <a:ext cx="6954078" cy="535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488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oman on top of a hill">
            <a:extLst>
              <a:ext uri="{FF2B5EF4-FFF2-40B4-BE49-F238E27FC236}">
                <a16:creationId xmlns:a16="http://schemas.microsoft.com/office/drawing/2014/main" id="{5B1885B6-720E-4434-8EED-676D134293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60" r="1" b="1"/>
          <a:stretch/>
        </p:blipFill>
        <p:spPr>
          <a:xfrm>
            <a:off x="8786193" y="243840"/>
            <a:ext cx="3171266" cy="637793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79FBD7A-1B11-4578-ADD2-057B8C04188F}"/>
              </a:ext>
            </a:extLst>
          </p:cNvPr>
          <p:cNvSpPr txBox="1">
            <a:spLocks/>
          </p:cNvSpPr>
          <p:nvPr/>
        </p:nvSpPr>
        <p:spPr>
          <a:xfrm>
            <a:off x="228600" y="31806"/>
            <a:ext cx="8557593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Minimum nights comparison based on room type</a:t>
            </a:r>
            <a:endParaRPr lang="en-ID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74EB0B-4530-4920-BA34-77D090262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89" y="1070113"/>
            <a:ext cx="5447472" cy="54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503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oman on top of a hill">
            <a:extLst>
              <a:ext uri="{FF2B5EF4-FFF2-40B4-BE49-F238E27FC236}">
                <a16:creationId xmlns:a16="http://schemas.microsoft.com/office/drawing/2014/main" id="{5B1885B6-720E-4434-8EED-676D134293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60" r="1" b="1"/>
          <a:stretch/>
        </p:blipFill>
        <p:spPr>
          <a:xfrm>
            <a:off x="8786193" y="243840"/>
            <a:ext cx="3171266" cy="637793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79FBD7A-1B11-4578-ADD2-057B8C04188F}"/>
              </a:ext>
            </a:extLst>
          </p:cNvPr>
          <p:cNvSpPr txBox="1">
            <a:spLocks/>
          </p:cNvSpPr>
          <p:nvPr/>
        </p:nvSpPr>
        <p:spPr>
          <a:xfrm>
            <a:off x="228600" y="31806"/>
            <a:ext cx="8690113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Minimum nights comparison based on </a:t>
            </a:r>
            <a:r>
              <a:rPr lang="en-US" sz="3200" dirty="0" err="1"/>
              <a:t>neighbourhood</a:t>
            </a:r>
            <a:r>
              <a:rPr lang="en-US" sz="3200" dirty="0"/>
              <a:t> group</a:t>
            </a:r>
            <a:endParaRPr lang="en-ID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54F863-C53D-472A-AD13-24FF65A39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65" y="1107632"/>
            <a:ext cx="5514147" cy="551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78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3" y="675861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7" name="Picture 6" descr="Woman on top of a hill">
            <a:extLst>
              <a:ext uri="{FF2B5EF4-FFF2-40B4-BE49-F238E27FC236}">
                <a16:creationId xmlns:a16="http://schemas.microsoft.com/office/drawing/2014/main" id="{5B1885B6-720E-4434-8EED-676D134293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60" r="1" b="1"/>
          <a:stretch/>
        </p:blipFill>
        <p:spPr>
          <a:xfrm>
            <a:off x="8680174" y="243840"/>
            <a:ext cx="3277285" cy="637793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35372-43F8-470D-862D-01AD697E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4" y="1917589"/>
            <a:ext cx="7987747" cy="4264549"/>
          </a:xfrm>
        </p:spPr>
        <p:txBody>
          <a:bodyPr/>
          <a:lstStyle/>
          <a:p>
            <a:r>
              <a:rPr lang="en-ID" dirty="0">
                <a:solidFill>
                  <a:schemeClr val="tx1"/>
                </a:solidFill>
              </a:rPr>
              <a:t>Beware of the </a:t>
            </a:r>
            <a:r>
              <a:rPr lang="en-ID" dirty="0" err="1">
                <a:solidFill>
                  <a:schemeClr val="tx1"/>
                </a:solidFill>
              </a:rPr>
              <a:t>ouliers</a:t>
            </a:r>
            <a:endParaRPr lang="en-ID" dirty="0">
              <a:solidFill>
                <a:schemeClr val="tx1"/>
              </a:solidFill>
            </a:endParaRPr>
          </a:p>
          <a:p>
            <a:r>
              <a:rPr lang="en-ID" dirty="0" err="1">
                <a:solidFill>
                  <a:schemeClr val="tx1"/>
                </a:solidFill>
              </a:rPr>
              <a:t>Tipe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rumah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harga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sewa</a:t>
            </a:r>
            <a:r>
              <a:rPr lang="en-ID" dirty="0">
                <a:solidFill>
                  <a:schemeClr val="tx1"/>
                </a:solidFill>
              </a:rPr>
              <a:t> paling mahal : Entire home / apartment</a:t>
            </a:r>
          </a:p>
          <a:p>
            <a:r>
              <a:rPr lang="en-ID" dirty="0">
                <a:solidFill>
                  <a:schemeClr val="tx1"/>
                </a:solidFill>
              </a:rPr>
              <a:t>Lokasi </a:t>
            </a:r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harga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sewa</a:t>
            </a:r>
            <a:r>
              <a:rPr lang="en-ID" dirty="0">
                <a:solidFill>
                  <a:schemeClr val="tx1"/>
                </a:solidFill>
              </a:rPr>
              <a:t> paling mahal : Manhattan</a:t>
            </a:r>
          </a:p>
          <a:p>
            <a:r>
              <a:rPr lang="en-ID" dirty="0">
                <a:solidFill>
                  <a:schemeClr val="tx1"/>
                </a:solidFill>
              </a:rPr>
              <a:t>Customer </a:t>
            </a:r>
            <a:r>
              <a:rPr lang="en-ID" dirty="0" err="1">
                <a:solidFill>
                  <a:schemeClr val="tx1"/>
                </a:solidFill>
              </a:rPr>
              <a:t>lebih</a:t>
            </a:r>
            <a:r>
              <a:rPr lang="en-ID" dirty="0">
                <a:solidFill>
                  <a:schemeClr val="tx1"/>
                </a:solidFill>
              </a:rPr>
              <a:t> lama </a:t>
            </a:r>
            <a:r>
              <a:rPr lang="en-ID" dirty="0" err="1">
                <a:solidFill>
                  <a:schemeClr val="tx1"/>
                </a:solidFill>
              </a:rPr>
              <a:t>menetap</a:t>
            </a:r>
            <a:r>
              <a:rPr lang="en-ID" dirty="0">
                <a:solidFill>
                  <a:schemeClr val="tx1"/>
                </a:solidFill>
              </a:rPr>
              <a:t> di </a:t>
            </a:r>
            <a:r>
              <a:rPr lang="en-ID" dirty="0" err="1">
                <a:solidFill>
                  <a:schemeClr val="tx1"/>
                </a:solidFill>
              </a:rPr>
              <a:t>rumah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jenis</a:t>
            </a:r>
            <a:r>
              <a:rPr lang="en-ID" dirty="0">
                <a:solidFill>
                  <a:schemeClr val="tx1"/>
                </a:solidFill>
              </a:rPr>
              <a:t> Entire home / apartment dan </a:t>
            </a:r>
            <a:r>
              <a:rPr lang="en-ID" dirty="0" err="1">
                <a:solidFill>
                  <a:schemeClr val="tx1"/>
                </a:solidFill>
              </a:rPr>
              <a:t>berlokasi</a:t>
            </a:r>
            <a:r>
              <a:rPr lang="en-ID" dirty="0">
                <a:solidFill>
                  <a:schemeClr val="tx1"/>
                </a:solidFill>
              </a:rPr>
              <a:t> di Manhattan / Brooklyn.</a:t>
            </a:r>
          </a:p>
          <a:p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Investasi</a:t>
            </a:r>
            <a:r>
              <a:rPr lang="en-ID" dirty="0">
                <a:solidFill>
                  <a:schemeClr val="tx1"/>
                </a:solidFill>
              </a:rPr>
              <a:t> di Airbnb </a:t>
            </a:r>
            <a:r>
              <a:rPr lang="en-ID" dirty="0" err="1">
                <a:solidFill>
                  <a:schemeClr val="tx1"/>
                </a:solidFill>
              </a:rPr>
              <a:t>sangat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dipengaruhi</a:t>
            </a:r>
            <a:r>
              <a:rPr lang="en-ID" dirty="0">
                <a:solidFill>
                  <a:schemeClr val="tx1"/>
                </a:solidFill>
              </a:rPr>
              <a:t> oleh </a:t>
            </a:r>
            <a:r>
              <a:rPr lang="en-ID" b="1" dirty="0" err="1">
                <a:solidFill>
                  <a:schemeClr val="tx1"/>
                </a:solidFill>
              </a:rPr>
              <a:t>jenis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rumah</a:t>
            </a:r>
            <a:r>
              <a:rPr lang="en-ID" b="1" dirty="0">
                <a:solidFill>
                  <a:schemeClr val="tx1"/>
                </a:solidFill>
              </a:rPr>
              <a:t> &amp; </a:t>
            </a:r>
            <a:r>
              <a:rPr lang="en-ID" b="1" dirty="0" err="1">
                <a:solidFill>
                  <a:schemeClr val="tx1"/>
                </a:solidFill>
              </a:rPr>
              <a:t>lokasi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919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5038844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4" name="Picture 3" descr="Two people climbing a mountain">
            <a:extLst>
              <a:ext uri="{FF2B5EF4-FFF2-40B4-BE49-F238E27FC236}">
                <a16:creationId xmlns:a16="http://schemas.microsoft.com/office/drawing/2014/main" id="{629F2A20-8FE1-4EA2-AE83-45314542A6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8" b="2278"/>
          <a:stretch/>
        </p:blipFill>
        <p:spPr>
          <a:xfrm>
            <a:off x="232860" y="243840"/>
            <a:ext cx="5432443" cy="637793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FF5D4E-7134-4EA4-BA11-FE50F4576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57400"/>
            <a:ext cx="5038844" cy="80507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solidFill>
                  <a:srgbClr val="FFFFFF"/>
                </a:solidFill>
              </a:rPr>
              <a:t>ariadi.hendrawan@gmail.com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D1D5C9-1A8C-4888-BC13-CC57436BC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577" y="3995531"/>
            <a:ext cx="4073389" cy="185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oman on top of a hill">
            <a:extLst>
              <a:ext uri="{FF2B5EF4-FFF2-40B4-BE49-F238E27FC236}">
                <a16:creationId xmlns:a16="http://schemas.microsoft.com/office/drawing/2014/main" id="{5B1885B6-720E-4434-8EED-676D134293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60" r="1" b="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928AE-6083-41A4-A7C2-679BC0665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33" y="1594898"/>
            <a:ext cx="7616683" cy="4038600"/>
          </a:xfrm>
        </p:spPr>
        <p:txBody>
          <a:bodyPr/>
          <a:lstStyle/>
          <a:p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Merupakan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layanan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 yang </a:t>
            </a:r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dapat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membantu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 Anda </a:t>
            </a:r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untuk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menyewa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tempat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menginap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ataupun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menyewakan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rumah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anda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untuk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 orang lain.</a:t>
            </a:r>
          </a:p>
          <a:p>
            <a:r>
              <a:rPr lang="en-ID" dirty="0" err="1">
                <a:solidFill>
                  <a:srgbClr val="263238"/>
                </a:solidFill>
                <a:latin typeface="Lato"/>
              </a:rPr>
              <a:t>Didirikan</a:t>
            </a:r>
            <a:r>
              <a:rPr lang="en-ID" dirty="0">
                <a:solidFill>
                  <a:srgbClr val="263238"/>
                </a:solidFill>
                <a:latin typeface="Lato"/>
              </a:rPr>
              <a:t> pada 2007 oleh 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Brian </a:t>
            </a:r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Chesky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 &amp; Joe </a:t>
            </a:r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Gebbia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 di SF.</a:t>
            </a:r>
          </a:p>
          <a:p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Berawal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dari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ketidakmampuan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mereka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untuk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membayar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sewa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apartemen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mereka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. </a:t>
            </a:r>
            <a:r>
              <a:rPr lang="en-ID" dirty="0" err="1">
                <a:solidFill>
                  <a:srgbClr val="263238"/>
                </a:solidFill>
                <a:latin typeface="Lato"/>
              </a:rPr>
              <a:t>A</a:t>
            </a:r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khirnya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mereka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menyulap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sebagian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ruang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apartemen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mereka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menjadi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tempat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263238"/>
                </a:solidFill>
                <a:effectLst/>
                <a:latin typeface="Lato"/>
              </a:rPr>
              <a:t>menginap</a:t>
            </a:r>
            <a:r>
              <a:rPr lang="en-ID" b="0" i="0" dirty="0">
                <a:solidFill>
                  <a:srgbClr val="263238"/>
                </a:solidFill>
                <a:effectLst/>
                <a:latin typeface="Lato"/>
              </a:rPr>
              <a:t>. </a:t>
            </a:r>
          </a:p>
          <a:p>
            <a:r>
              <a:rPr lang="en-ID" dirty="0">
                <a:solidFill>
                  <a:srgbClr val="263238"/>
                </a:solidFill>
                <a:latin typeface="Lato"/>
              </a:rPr>
              <a:t>NOW : 2,9m hosts, 100k cities, 220 countries, 14k </a:t>
            </a:r>
            <a:r>
              <a:rPr lang="en-ID" dirty="0" err="1">
                <a:solidFill>
                  <a:srgbClr val="263238"/>
                </a:solidFill>
                <a:latin typeface="Lato"/>
              </a:rPr>
              <a:t>emply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F501F2-2EC2-4734-9F5C-1726FC3F8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37" y="258873"/>
            <a:ext cx="3087757" cy="140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88E1-1C83-45CD-94C1-01CE6D18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100" y="331307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/>
              <a:t>The data tells about….</a:t>
            </a:r>
          </a:p>
        </p:txBody>
      </p:sp>
      <p:pic>
        <p:nvPicPr>
          <p:cNvPr id="5" name="Picture 4" descr="Airport">
            <a:extLst>
              <a:ext uri="{FF2B5EF4-FFF2-40B4-BE49-F238E27FC236}">
                <a16:creationId xmlns:a16="http://schemas.microsoft.com/office/drawing/2014/main" id="{E4D3CE1D-3DAE-4798-AD0B-2A9034A192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241388" y="256364"/>
            <a:ext cx="4200395" cy="635218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AA5B66-0710-4BD0-A98D-2AE89E783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8566" y="1805608"/>
            <a:ext cx="7126356" cy="4721085"/>
          </a:xfrm>
        </p:spPr>
        <p:txBody>
          <a:bodyPr/>
          <a:lstStyle/>
          <a:p>
            <a:pPr marL="45720" indent="0">
              <a:buNone/>
            </a:pP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Data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tersebut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menunjukkan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daftar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rumah-rumah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yang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menjadi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partner Airbnb, dan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disewakan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kepada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para customer. Juga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diberikan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data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berupa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lokasi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harga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sewa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jumlah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hari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minimum,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jumlah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review, dan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availabilitynya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. Dari data-data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tersebut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kita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bisa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menganalisa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distribusi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harga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sewa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di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antara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berbagai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jenis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rumah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dan di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lokasi-lokasi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yang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berbeda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, dan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memperkirakan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faktor-faktor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apa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saja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yang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mempengaruhi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tingkat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hunian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suatu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jenis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rumah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Dengan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mengetahui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insight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dari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data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tersebut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bisa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diketahui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segment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bisnis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mana yang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lebih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menjanjikan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Helvetica Neue"/>
              </a:rPr>
              <a:t>bagi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Helvetica Neue"/>
              </a:rPr>
              <a:t> para investor.</a:t>
            </a:r>
          </a:p>
          <a:p>
            <a:pPr marL="4572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4019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C12F-EDE5-4622-8244-D72341DC9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57" y="490331"/>
            <a:ext cx="4277139" cy="1073426"/>
          </a:xfrm>
        </p:spPr>
        <p:txBody>
          <a:bodyPr>
            <a:normAutofit/>
          </a:bodyPr>
          <a:lstStyle/>
          <a:p>
            <a:r>
              <a:rPr lang="en-ID" sz="3600" dirty="0"/>
              <a:t>Properties of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05D2FB-C7A7-4C2F-ABE2-AA7797929B2D}"/>
              </a:ext>
            </a:extLst>
          </p:cNvPr>
          <p:cNvSpPr txBox="1"/>
          <p:nvPr/>
        </p:nvSpPr>
        <p:spPr>
          <a:xfrm>
            <a:off x="4850296" y="249054"/>
            <a:ext cx="6543261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900" dirty="0"/>
              <a:t>&lt;class '</a:t>
            </a:r>
            <a:r>
              <a:rPr lang="en-ID" sz="1900" dirty="0" err="1"/>
              <a:t>pandas.core.frame.DataFrame</a:t>
            </a:r>
            <a:r>
              <a:rPr lang="en-ID" sz="1900" dirty="0"/>
              <a:t>'&gt;</a:t>
            </a:r>
          </a:p>
          <a:p>
            <a:r>
              <a:rPr lang="en-ID" sz="1900" dirty="0" err="1"/>
              <a:t>RangeIndex</a:t>
            </a:r>
            <a:r>
              <a:rPr lang="en-ID" sz="1900" dirty="0"/>
              <a:t>: 48895 entries, 0 to 48894</a:t>
            </a:r>
          </a:p>
          <a:p>
            <a:r>
              <a:rPr lang="en-ID" sz="1900" dirty="0"/>
              <a:t>Data columns (total 16 columns):</a:t>
            </a:r>
          </a:p>
          <a:p>
            <a:r>
              <a:rPr lang="en-ID" sz="1900" dirty="0"/>
              <a:t> #   Column                  	        			Non-Null Count  	</a:t>
            </a:r>
            <a:r>
              <a:rPr lang="en-ID" sz="1900" dirty="0" err="1"/>
              <a:t>Dtype</a:t>
            </a:r>
            <a:r>
              <a:rPr lang="en-ID" sz="1900" dirty="0"/>
              <a:t>  </a:t>
            </a:r>
          </a:p>
          <a:p>
            <a:r>
              <a:rPr lang="en-ID" sz="1900" dirty="0"/>
              <a:t>---  ------                         				 --------------		  -----  </a:t>
            </a:r>
          </a:p>
          <a:p>
            <a:r>
              <a:rPr lang="en-ID" sz="1900" dirty="0"/>
              <a:t> 0   id                                 				48895 non-null  int64  </a:t>
            </a:r>
          </a:p>
          <a:p>
            <a:r>
              <a:rPr lang="en-ID" sz="1900" dirty="0"/>
              <a:t> 1   name                         	   			48879 non-null  object </a:t>
            </a:r>
          </a:p>
          <a:p>
            <a:r>
              <a:rPr lang="en-ID" sz="1900" dirty="0"/>
              <a:t> 2   </a:t>
            </a:r>
            <a:r>
              <a:rPr lang="en-ID" sz="1900" dirty="0" err="1"/>
              <a:t>host_id</a:t>
            </a:r>
            <a:r>
              <a:rPr lang="en-ID" sz="1900" dirty="0"/>
              <a:t>                     	    			48895 non-null  int64  </a:t>
            </a:r>
          </a:p>
          <a:p>
            <a:r>
              <a:rPr lang="en-ID" sz="1900" dirty="0"/>
              <a:t> 3   </a:t>
            </a:r>
            <a:r>
              <a:rPr lang="en-ID" sz="1900" dirty="0" err="1"/>
              <a:t>host_name</a:t>
            </a:r>
            <a:r>
              <a:rPr lang="en-ID" sz="1900" dirty="0"/>
              <a:t>                       			48874 non-null  object </a:t>
            </a:r>
          </a:p>
          <a:p>
            <a:r>
              <a:rPr lang="en-ID" sz="1900" dirty="0"/>
              <a:t> 4   </a:t>
            </a:r>
            <a:r>
              <a:rPr lang="en-ID" sz="1900" dirty="0" err="1"/>
              <a:t>neighbourhood_group</a:t>
            </a:r>
            <a:r>
              <a:rPr lang="en-ID" sz="1900" dirty="0"/>
              <a:t>       		48895 non-null  object </a:t>
            </a:r>
          </a:p>
          <a:p>
            <a:r>
              <a:rPr lang="en-ID" sz="1900" dirty="0"/>
              <a:t> 5   neighbourhood                   		48895 non-null  object </a:t>
            </a:r>
          </a:p>
          <a:p>
            <a:r>
              <a:rPr lang="en-ID" sz="1900" dirty="0"/>
              <a:t> 6   latitude                        				48895 non-null  float64</a:t>
            </a:r>
          </a:p>
          <a:p>
            <a:r>
              <a:rPr lang="en-ID" sz="1900" dirty="0"/>
              <a:t> 7   longitude                       			48895 non-null  float64</a:t>
            </a:r>
          </a:p>
          <a:p>
            <a:r>
              <a:rPr lang="en-ID" sz="1900" dirty="0"/>
              <a:t> 8   </a:t>
            </a:r>
            <a:r>
              <a:rPr lang="en-ID" sz="1900" dirty="0" err="1"/>
              <a:t>room_type</a:t>
            </a:r>
            <a:r>
              <a:rPr lang="en-ID" sz="1900" dirty="0"/>
              <a:t>                       			48895 non-null  object </a:t>
            </a:r>
          </a:p>
          <a:p>
            <a:r>
              <a:rPr lang="en-ID" sz="1900" dirty="0"/>
              <a:t> 9   price                           				48895 non-null  int64  </a:t>
            </a:r>
          </a:p>
          <a:p>
            <a:r>
              <a:rPr lang="en-ID" sz="1900" dirty="0"/>
              <a:t> 10  </a:t>
            </a:r>
            <a:r>
              <a:rPr lang="en-ID" sz="1900" dirty="0" err="1"/>
              <a:t>minimum_nights</a:t>
            </a:r>
            <a:r>
              <a:rPr lang="en-ID" sz="1900" dirty="0"/>
              <a:t>                  		48895 non-null  int64  </a:t>
            </a:r>
          </a:p>
          <a:p>
            <a:r>
              <a:rPr lang="en-ID" sz="1900" dirty="0"/>
              <a:t> 11  </a:t>
            </a:r>
            <a:r>
              <a:rPr lang="en-ID" sz="1900" dirty="0" err="1"/>
              <a:t>number_of_reviews</a:t>
            </a:r>
            <a:r>
              <a:rPr lang="en-ID" sz="1900" dirty="0"/>
              <a:t>            		48895 non-null  int64  </a:t>
            </a:r>
          </a:p>
          <a:p>
            <a:r>
              <a:rPr lang="en-ID" sz="1900" dirty="0"/>
              <a:t> 12  </a:t>
            </a:r>
            <a:r>
              <a:rPr lang="en-ID" sz="1900" dirty="0" err="1"/>
              <a:t>last_review</a:t>
            </a:r>
            <a:r>
              <a:rPr lang="en-ID" sz="1900" dirty="0"/>
              <a:t>                     			38843 non-null  object </a:t>
            </a:r>
          </a:p>
          <a:p>
            <a:r>
              <a:rPr lang="en-ID" sz="1900" dirty="0"/>
              <a:t> 13  </a:t>
            </a:r>
            <a:r>
              <a:rPr lang="en-ID" sz="1900" dirty="0" err="1"/>
              <a:t>reviews_per_month</a:t>
            </a:r>
            <a:r>
              <a:rPr lang="en-ID" sz="1900" dirty="0"/>
              <a:t>             		38843 non-null  float64</a:t>
            </a:r>
          </a:p>
          <a:p>
            <a:r>
              <a:rPr lang="en-ID" sz="1900" dirty="0"/>
              <a:t> 14  </a:t>
            </a:r>
            <a:r>
              <a:rPr lang="en-ID" sz="1900" dirty="0" err="1"/>
              <a:t>calculated_host_listings_count</a:t>
            </a:r>
            <a:r>
              <a:rPr lang="en-ID" sz="1900" dirty="0"/>
              <a:t>  	48895 non-null  int64  </a:t>
            </a:r>
          </a:p>
          <a:p>
            <a:r>
              <a:rPr lang="en-ID" sz="1900" dirty="0"/>
              <a:t> 15  availability_365              			48895 non-null  int64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419DD-E899-4E92-A472-9F85ED292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069" y="3047011"/>
            <a:ext cx="1679713" cy="76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5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646B-EC3D-4391-A805-611DBD8C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61" y="344556"/>
            <a:ext cx="4184374" cy="1557129"/>
          </a:xfrm>
        </p:spPr>
        <p:txBody>
          <a:bodyPr>
            <a:normAutofit/>
          </a:bodyPr>
          <a:lstStyle/>
          <a:p>
            <a:r>
              <a:rPr lang="en-ID" sz="3600" dirty="0"/>
              <a:t>Data Description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1BF643F-DDA9-41B0-9121-8BD567107C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307336"/>
              </p:ext>
            </p:extLst>
          </p:nvPr>
        </p:nvGraphicFramePr>
        <p:xfrm>
          <a:off x="662609" y="1683030"/>
          <a:ext cx="10681251" cy="40816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4750">
                  <a:extLst>
                    <a:ext uri="{9D8B030D-6E8A-4147-A177-3AD203B41FA5}">
                      <a16:colId xmlns:a16="http://schemas.microsoft.com/office/drawing/2014/main" val="706828726"/>
                    </a:ext>
                  </a:extLst>
                </a:gridCol>
                <a:gridCol w="1439953">
                  <a:extLst>
                    <a:ext uri="{9D8B030D-6E8A-4147-A177-3AD203B41FA5}">
                      <a16:colId xmlns:a16="http://schemas.microsoft.com/office/drawing/2014/main" val="3835849368"/>
                    </a:ext>
                  </a:extLst>
                </a:gridCol>
                <a:gridCol w="1670346">
                  <a:extLst>
                    <a:ext uri="{9D8B030D-6E8A-4147-A177-3AD203B41FA5}">
                      <a16:colId xmlns:a16="http://schemas.microsoft.com/office/drawing/2014/main" val="2510503989"/>
                    </a:ext>
                  </a:extLst>
                </a:gridCol>
                <a:gridCol w="1439953">
                  <a:extLst>
                    <a:ext uri="{9D8B030D-6E8A-4147-A177-3AD203B41FA5}">
                      <a16:colId xmlns:a16="http://schemas.microsoft.com/office/drawing/2014/main" val="2163697538"/>
                    </a:ext>
                  </a:extLst>
                </a:gridCol>
                <a:gridCol w="1766343">
                  <a:extLst>
                    <a:ext uri="{9D8B030D-6E8A-4147-A177-3AD203B41FA5}">
                      <a16:colId xmlns:a16="http://schemas.microsoft.com/office/drawing/2014/main" val="748810561"/>
                    </a:ext>
                  </a:extLst>
                </a:gridCol>
                <a:gridCol w="1439953">
                  <a:extLst>
                    <a:ext uri="{9D8B030D-6E8A-4147-A177-3AD203B41FA5}">
                      <a16:colId xmlns:a16="http://schemas.microsoft.com/office/drawing/2014/main" val="1821058220"/>
                    </a:ext>
                  </a:extLst>
                </a:gridCol>
                <a:gridCol w="1439953">
                  <a:extLst>
                    <a:ext uri="{9D8B030D-6E8A-4147-A177-3AD203B41FA5}">
                      <a16:colId xmlns:a16="http://schemas.microsoft.com/office/drawing/2014/main" val="313428888"/>
                    </a:ext>
                  </a:extLst>
                </a:gridCol>
              </a:tblGrid>
              <a:tr h="453519">
                <a:tc>
                  <a:txBody>
                    <a:bodyPr/>
                    <a:lstStyle/>
                    <a:p>
                      <a:pPr algn="ctr" fontAlgn="b"/>
                      <a:endParaRPr lang="en-ID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1" u="none" strike="noStrike">
                          <a:effectLst/>
                        </a:rPr>
                        <a:t>Price</a:t>
                      </a:r>
                      <a:endParaRPr lang="en-ID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1" u="none" strike="noStrike" dirty="0">
                          <a:effectLst/>
                        </a:rPr>
                        <a:t>Min nights</a:t>
                      </a:r>
                      <a:endParaRPr lang="en-ID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1" u="none" strike="noStrike" dirty="0" err="1">
                          <a:effectLst/>
                        </a:rPr>
                        <a:t>Nmbr</a:t>
                      </a:r>
                      <a:r>
                        <a:rPr lang="en-ID" sz="2000" b="1" u="none" strike="noStrike" dirty="0">
                          <a:effectLst/>
                        </a:rPr>
                        <a:t> Rev</a:t>
                      </a:r>
                      <a:endParaRPr lang="en-ID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1" u="none" strike="noStrike" dirty="0">
                          <a:effectLst/>
                        </a:rPr>
                        <a:t>Rev per Mo</a:t>
                      </a:r>
                      <a:endParaRPr lang="en-ID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1" u="none" strike="noStrike">
                          <a:effectLst/>
                        </a:rPr>
                        <a:t>Host List</a:t>
                      </a:r>
                      <a:endParaRPr lang="en-ID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1" u="none" strike="noStrike" dirty="0">
                          <a:effectLst/>
                        </a:rPr>
                        <a:t>Availability</a:t>
                      </a:r>
                      <a:endParaRPr lang="en-ID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2852755"/>
                  </a:ext>
                </a:extLst>
              </a:tr>
              <a:tr h="453519"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1" u="none" strike="noStrike" dirty="0">
                          <a:effectLst/>
                        </a:rPr>
                        <a:t>count</a:t>
                      </a:r>
                      <a:endParaRPr lang="en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</a:rPr>
                        <a:t>48.895 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</a:rPr>
                        <a:t>48.895 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</a:rPr>
                        <a:t>48.895 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</a:rPr>
                        <a:t>48.895 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</a:rPr>
                        <a:t>48.895 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</a:rPr>
                        <a:t>48.895 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3956814"/>
                  </a:ext>
                </a:extLst>
              </a:tr>
              <a:tr h="453519"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1" u="none" strike="noStrike" dirty="0">
                          <a:effectLst/>
                        </a:rPr>
                        <a:t>mean</a:t>
                      </a:r>
                      <a:endParaRPr lang="en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</a:rPr>
                        <a:t>152,721 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</a:rPr>
                        <a:t>7,030 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</a:rPr>
                        <a:t>23,274 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</a:rPr>
                        <a:t>1.373.221 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</a:rPr>
                        <a:t>7.143.982 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</a:rPr>
                        <a:t>112,781 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2722057"/>
                  </a:ext>
                </a:extLst>
              </a:tr>
              <a:tr h="453519"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1" u="none" strike="noStrike" dirty="0">
                          <a:effectLst/>
                        </a:rPr>
                        <a:t>std</a:t>
                      </a:r>
                      <a:endParaRPr lang="en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</a:rPr>
                        <a:t>240,154 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</a:rPr>
                        <a:t>20,511 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</a:rPr>
                        <a:t>44,551 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</a:rPr>
                        <a:t>1.680.442 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</a:rPr>
                        <a:t>32.952.519 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</a:rPr>
                        <a:t>131,622 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891159"/>
                  </a:ext>
                </a:extLst>
              </a:tr>
              <a:tr h="453519"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1" u="none" strike="noStrike" dirty="0">
                          <a:effectLst/>
                        </a:rPr>
                        <a:t>min</a:t>
                      </a:r>
                      <a:endParaRPr lang="en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</a:rPr>
                        <a:t>0 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</a:rPr>
                        <a:t>1 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</a:rPr>
                        <a:t>0 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</a:rPr>
                        <a:t>0 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</a:rPr>
                        <a:t>1 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</a:rPr>
                        <a:t>0 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7111908"/>
                  </a:ext>
                </a:extLst>
              </a:tr>
              <a:tr h="453519"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1" u="none" strike="noStrike" dirty="0">
                          <a:effectLst/>
                        </a:rPr>
                        <a:t>25%</a:t>
                      </a:r>
                      <a:endParaRPr lang="en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</a:rPr>
                        <a:t>69 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</a:rPr>
                        <a:t>1 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</a:rPr>
                        <a:t>1 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</a:rPr>
                        <a:t>0,190 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</a:rPr>
                        <a:t>1 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</a:rPr>
                        <a:t>0 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7566010"/>
                  </a:ext>
                </a:extLst>
              </a:tr>
              <a:tr h="453519"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1" u="none" strike="noStrike" dirty="0">
                          <a:effectLst/>
                        </a:rPr>
                        <a:t>50%</a:t>
                      </a:r>
                      <a:endParaRPr lang="en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</a:rPr>
                        <a:t>106 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</a:rPr>
                        <a:t>3 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</a:rPr>
                        <a:t>5 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</a:rPr>
                        <a:t>0,720 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</a:rPr>
                        <a:t>1 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</a:rPr>
                        <a:t>45 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4060535"/>
                  </a:ext>
                </a:extLst>
              </a:tr>
              <a:tr h="453519"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1" u="none" strike="noStrike" dirty="0">
                          <a:effectLst/>
                        </a:rPr>
                        <a:t>75%</a:t>
                      </a:r>
                      <a:endParaRPr lang="en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</a:rPr>
                        <a:t>175 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</a:rPr>
                        <a:t>5 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</a:rPr>
                        <a:t>24 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</a:rPr>
                        <a:t>2,020 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</a:rPr>
                        <a:t>2 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</a:rPr>
                        <a:t>227 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2909297"/>
                  </a:ext>
                </a:extLst>
              </a:tr>
              <a:tr h="453519"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1" u="none" strike="noStrike" dirty="0">
                          <a:effectLst/>
                        </a:rPr>
                        <a:t>max</a:t>
                      </a:r>
                      <a:endParaRPr lang="en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</a:rPr>
                        <a:t>10.000 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</a:rPr>
                        <a:t>1.250 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</a:rPr>
                        <a:t>629 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</a:rPr>
                        <a:t>58,500 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</a:rPr>
                        <a:t>327 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</a:rPr>
                        <a:t>365 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324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30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5B5C-8352-4A97-9521-FD6228BE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185530"/>
            <a:ext cx="3694044" cy="1356360"/>
          </a:xfrm>
        </p:spPr>
        <p:txBody>
          <a:bodyPr>
            <a:normAutofit/>
          </a:bodyPr>
          <a:lstStyle/>
          <a:p>
            <a:r>
              <a:rPr lang="en-ID" sz="3600" dirty="0" err="1"/>
              <a:t>data.isna</a:t>
            </a:r>
            <a:r>
              <a:rPr lang="en-ID" sz="3600" dirty="0"/>
              <a:t>().sum()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E41D37-38D8-4C06-B5DC-2228348C73AD}"/>
              </a:ext>
            </a:extLst>
          </p:cNvPr>
          <p:cNvSpPr txBox="1"/>
          <p:nvPr/>
        </p:nvSpPr>
        <p:spPr>
          <a:xfrm>
            <a:off x="4015404" y="1262924"/>
            <a:ext cx="705015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id                                    				0</a:t>
            </a:r>
          </a:p>
          <a:p>
            <a:r>
              <a:rPr lang="en-US" sz="2000" dirty="0"/>
              <a:t>name                                 		        	       16</a:t>
            </a:r>
          </a:p>
          <a:p>
            <a:r>
              <a:rPr lang="en-US" sz="2000" dirty="0" err="1"/>
              <a:t>host_id</a:t>
            </a:r>
            <a:r>
              <a:rPr lang="en-US" sz="2000" dirty="0"/>
              <a:t>                               			0</a:t>
            </a:r>
          </a:p>
          <a:p>
            <a:r>
              <a:rPr lang="en-US" sz="2000" dirty="0" err="1"/>
              <a:t>host_name</a:t>
            </a:r>
            <a:r>
              <a:rPr lang="en-US" sz="2000" dirty="0"/>
              <a:t>                            	                21</a:t>
            </a:r>
          </a:p>
          <a:p>
            <a:r>
              <a:rPr lang="en-US" sz="2000" dirty="0" err="1"/>
              <a:t>neighbourhood_group</a:t>
            </a:r>
            <a:r>
              <a:rPr lang="en-US" sz="2000" dirty="0"/>
              <a:t>        	      	0</a:t>
            </a:r>
          </a:p>
          <a:p>
            <a:r>
              <a:rPr lang="en-US" sz="2000" dirty="0" err="1"/>
              <a:t>neighbourhood</a:t>
            </a:r>
            <a:r>
              <a:rPr lang="en-US" sz="2000" dirty="0"/>
              <a:t>                        		0</a:t>
            </a:r>
          </a:p>
          <a:p>
            <a:r>
              <a:rPr lang="en-US" sz="2000" dirty="0"/>
              <a:t>latitude                              			0</a:t>
            </a:r>
          </a:p>
          <a:p>
            <a:r>
              <a:rPr lang="en-US" sz="2000" dirty="0"/>
              <a:t>longitude                             			0</a:t>
            </a:r>
          </a:p>
          <a:p>
            <a:r>
              <a:rPr lang="en-US" sz="2000" dirty="0" err="1"/>
              <a:t>room_type</a:t>
            </a:r>
            <a:r>
              <a:rPr lang="en-US" sz="2000" dirty="0"/>
              <a:t>                             			0</a:t>
            </a:r>
          </a:p>
          <a:p>
            <a:r>
              <a:rPr lang="en-US" sz="2000" dirty="0"/>
              <a:t>price                                 				0</a:t>
            </a:r>
          </a:p>
          <a:p>
            <a:r>
              <a:rPr lang="en-US" sz="2000" dirty="0" err="1"/>
              <a:t>minimum_nights</a:t>
            </a:r>
            <a:r>
              <a:rPr lang="en-US" sz="2000" dirty="0"/>
              <a:t>                       	 	0</a:t>
            </a:r>
          </a:p>
          <a:p>
            <a:r>
              <a:rPr lang="en-US" sz="2000" dirty="0" err="1"/>
              <a:t>number_of_reviews</a:t>
            </a:r>
            <a:r>
              <a:rPr lang="en-US" sz="2000" dirty="0"/>
              <a:t>                   		0</a:t>
            </a:r>
          </a:p>
          <a:p>
            <a:r>
              <a:rPr lang="en-US" sz="2000" dirty="0" err="1"/>
              <a:t>last_review</a:t>
            </a:r>
            <a:r>
              <a:rPr lang="en-US" sz="2000" dirty="0"/>
              <a:t>                       		10052</a:t>
            </a:r>
          </a:p>
          <a:p>
            <a:r>
              <a:rPr lang="en-US" sz="2000" dirty="0" err="1"/>
              <a:t>reviews_per_month</a:t>
            </a:r>
            <a:r>
              <a:rPr lang="en-US" sz="2000" dirty="0"/>
              <a:t>                 	10052</a:t>
            </a:r>
          </a:p>
          <a:p>
            <a:r>
              <a:rPr lang="en-US" sz="2000" dirty="0" err="1"/>
              <a:t>calculated_host_listings_count</a:t>
            </a:r>
            <a:r>
              <a:rPr lang="en-US" sz="2000" dirty="0"/>
              <a:t>       	0</a:t>
            </a:r>
          </a:p>
          <a:p>
            <a:r>
              <a:rPr lang="en-US" sz="2000" dirty="0"/>
              <a:t>availability_365                      			0</a:t>
            </a:r>
            <a:endParaRPr lang="en-ID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FDFD6-5BBA-4A83-AAC6-6C63DCDE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74" y="3389314"/>
            <a:ext cx="1679713" cy="76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3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8E11-6D4A-4998-9067-13BBD33C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940" y="622852"/>
            <a:ext cx="9875520" cy="1356360"/>
          </a:xfrm>
        </p:spPr>
        <p:txBody>
          <a:bodyPr>
            <a:normAutofit/>
          </a:bodyPr>
          <a:lstStyle/>
          <a:p>
            <a:r>
              <a:rPr lang="en-ID" sz="3600" dirty="0"/>
              <a:t>Ged rid of the missing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8D6AD-E990-49FC-82D5-705CF9980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9" y="2362200"/>
            <a:ext cx="10704443" cy="26471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new_data1=</a:t>
            </a:r>
            <a:r>
              <a:rPr lang="en-US" dirty="0" err="1">
                <a:solidFill>
                  <a:schemeClr val="tx1"/>
                </a:solidFill>
              </a:rPr>
              <a:t>data.drop</a:t>
            </a:r>
            <a:r>
              <a:rPr lang="en-US" dirty="0">
                <a:solidFill>
                  <a:schemeClr val="tx1"/>
                </a:solidFill>
              </a:rPr>
              <a:t>(axis=1,columns=["name","</a:t>
            </a:r>
            <a:r>
              <a:rPr lang="en-US" dirty="0" err="1">
                <a:solidFill>
                  <a:schemeClr val="tx1"/>
                </a:solidFill>
              </a:rPr>
              <a:t>host_name</a:t>
            </a:r>
            <a:r>
              <a:rPr lang="en-US" dirty="0">
                <a:solidFill>
                  <a:schemeClr val="tx1"/>
                </a:solidFill>
              </a:rPr>
              <a:t>"])</a:t>
            </a:r>
          </a:p>
          <a:p>
            <a:r>
              <a:rPr lang="en-US" dirty="0">
                <a:solidFill>
                  <a:schemeClr val="tx1"/>
                </a:solidFill>
              </a:rPr>
              <a:t>new_data1["</a:t>
            </a:r>
            <a:r>
              <a:rPr lang="en-US" dirty="0" err="1">
                <a:solidFill>
                  <a:schemeClr val="tx1"/>
                </a:solidFill>
              </a:rPr>
              <a:t>last_review</a:t>
            </a:r>
            <a:r>
              <a:rPr lang="en-US" dirty="0">
                <a:solidFill>
                  <a:schemeClr val="tx1"/>
                </a:solidFill>
              </a:rPr>
              <a:t>"] = new_data1["</a:t>
            </a:r>
            <a:r>
              <a:rPr lang="en-US" dirty="0" err="1">
                <a:solidFill>
                  <a:schemeClr val="tx1"/>
                </a:solidFill>
              </a:rPr>
              <a:t>last_review</a:t>
            </a:r>
            <a:r>
              <a:rPr lang="en-US" dirty="0">
                <a:solidFill>
                  <a:schemeClr val="tx1"/>
                </a:solidFill>
              </a:rPr>
              <a:t>"].</a:t>
            </a:r>
            <a:r>
              <a:rPr lang="en-US" dirty="0" err="1">
                <a:solidFill>
                  <a:schemeClr val="tx1"/>
                </a:solidFill>
              </a:rPr>
              <a:t>fillna</a:t>
            </a:r>
            <a:r>
              <a:rPr lang="en-US" dirty="0">
                <a:solidFill>
                  <a:schemeClr val="tx1"/>
                </a:solidFill>
              </a:rPr>
              <a:t>( new_data1["</a:t>
            </a:r>
            <a:r>
              <a:rPr lang="en-US" dirty="0" err="1">
                <a:solidFill>
                  <a:schemeClr val="tx1"/>
                </a:solidFill>
              </a:rPr>
              <a:t>last_review</a:t>
            </a:r>
            <a:r>
              <a:rPr lang="en-US" dirty="0">
                <a:solidFill>
                  <a:schemeClr val="tx1"/>
                </a:solidFill>
              </a:rPr>
              <a:t>"].mode()[0] )</a:t>
            </a:r>
          </a:p>
          <a:p>
            <a:r>
              <a:rPr lang="en-US" dirty="0">
                <a:solidFill>
                  <a:schemeClr val="tx1"/>
                </a:solidFill>
              </a:rPr>
              <a:t>new_data1["</a:t>
            </a:r>
            <a:r>
              <a:rPr lang="en-US" dirty="0" err="1">
                <a:solidFill>
                  <a:schemeClr val="tx1"/>
                </a:solidFill>
              </a:rPr>
              <a:t>reviews_per_month</a:t>
            </a:r>
            <a:r>
              <a:rPr lang="en-US" dirty="0">
                <a:solidFill>
                  <a:schemeClr val="tx1"/>
                </a:solidFill>
              </a:rPr>
              <a:t>"] = new_data1["</a:t>
            </a:r>
            <a:r>
              <a:rPr lang="en-US" dirty="0" err="1">
                <a:solidFill>
                  <a:schemeClr val="tx1"/>
                </a:solidFill>
              </a:rPr>
              <a:t>reviews_per_month</a:t>
            </a:r>
            <a:r>
              <a:rPr lang="en-US" dirty="0">
                <a:solidFill>
                  <a:schemeClr val="tx1"/>
                </a:solidFill>
              </a:rPr>
              <a:t>"].</a:t>
            </a:r>
            <a:r>
              <a:rPr lang="en-US" dirty="0" err="1">
                <a:solidFill>
                  <a:schemeClr val="tx1"/>
                </a:solidFill>
              </a:rPr>
              <a:t>fillna</a:t>
            </a:r>
            <a:r>
              <a:rPr lang="en-US" dirty="0">
                <a:solidFill>
                  <a:schemeClr val="tx1"/>
                </a:solidFill>
              </a:rPr>
              <a:t>( new_data1["</a:t>
            </a:r>
            <a:r>
              <a:rPr lang="en-US" dirty="0" err="1">
                <a:solidFill>
                  <a:schemeClr val="tx1"/>
                </a:solidFill>
              </a:rPr>
              <a:t>reviews_per_month</a:t>
            </a:r>
            <a:r>
              <a:rPr lang="en-US" dirty="0">
                <a:solidFill>
                  <a:schemeClr val="tx1"/>
                </a:solidFill>
              </a:rPr>
              <a:t>"].mean())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D0666-0D66-4215-ACAD-E1B82EB88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139" y="5010321"/>
            <a:ext cx="1679713" cy="76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2B1E-305F-47C5-B850-B59D726B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02" y="371062"/>
            <a:ext cx="9875520" cy="1356360"/>
          </a:xfrm>
        </p:spPr>
        <p:txBody>
          <a:bodyPr>
            <a:normAutofit/>
          </a:bodyPr>
          <a:lstStyle/>
          <a:p>
            <a:r>
              <a:rPr lang="en-ID" sz="3600" dirty="0"/>
              <a:t>new_data1.isna().sum()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D3C62-1127-4B8E-9AA2-903970A5152A}"/>
              </a:ext>
            </a:extLst>
          </p:cNvPr>
          <p:cNvSpPr txBox="1"/>
          <p:nvPr/>
        </p:nvSpPr>
        <p:spPr>
          <a:xfrm>
            <a:off x="4293703" y="1553171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id                                					0</a:t>
            </a:r>
          </a:p>
          <a:p>
            <a:r>
              <a:rPr lang="en-US" sz="2000" dirty="0" err="1"/>
              <a:t>host_id</a:t>
            </a:r>
            <a:r>
              <a:rPr lang="en-US" sz="2000" dirty="0"/>
              <a:t>                           				0</a:t>
            </a:r>
          </a:p>
          <a:p>
            <a:r>
              <a:rPr lang="en-US" sz="2000" dirty="0" err="1"/>
              <a:t>neighbourhood_group</a:t>
            </a:r>
            <a:r>
              <a:rPr lang="en-US" sz="2000" dirty="0"/>
              <a:t>               		0</a:t>
            </a:r>
          </a:p>
          <a:p>
            <a:r>
              <a:rPr lang="en-US" sz="2000" dirty="0" err="1"/>
              <a:t>neighbourhood</a:t>
            </a:r>
            <a:r>
              <a:rPr lang="en-US" sz="2000" dirty="0"/>
              <a:t>                     			0</a:t>
            </a:r>
          </a:p>
          <a:p>
            <a:r>
              <a:rPr lang="en-US" sz="2000" dirty="0"/>
              <a:t>latitude                          				0</a:t>
            </a:r>
          </a:p>
          <a:p>
            <a:r>
              <a:rPr lang="en-US" sz="2000" dirty="0"/>
              <a:t>longitude                         				0</a:t>
            </a:r>
          </a:p>
          <a:p>
            <a:r>
              <a:rPr lang="en-US" sz="2000" dirty="0" err="1"/>
              <a:t>room_type</a:t>
            </a:r>
            <a:r>
              <a:rPr lang="en-US" sz="2000" dirty="0"/>
              <a:t>                         			0</a:t>
            </a:r>
          </a:p>
          <a:p>
            <a:r>
              <a:rPr lang="en-US" sz="2000" dirty="0"/>
              <a:t>price                            	 			0</a:t>
            </a:r>
          </a:p>
          <a:p>
            <a:r>
              <a:rPr lang="en-US" sz="2000" dirty="0" err="1"/>
              <a:t>minimum_nights</a:t>
            </a:r>
            <a:r>
              <a:rPr lang="en-US" sz="2000" dirty="0"/>
              <a:t>                    		0</a:t>
            </a:r>
          </a:p>
          <a:p>
            <a:r>
              <a:rPr lang="en-US" sz="2000" dirty="0" err="1"/>
              <a:t>number_of_reviews</a:t>
            </a:r>
            <a:r>
              <a:rPr lang="en-US" sz="2000" dirty="0"/>
              <a:t>                 		0</a:t>
            </a:r>
          </a:p>
          <a:p>
            <a:r>
              <a:rPr lang="en-US" sz="2000" dirty="0" err="1"/>
              <a:t>last_review</a:t>
            </a:r>
            <a:r>
              <a:rPr lang="en-US" sz="2000" dirty="0"/>
              <a:t>                       			0</a:t>
            </a:r>
          </a:p>
          <a:p>
            <a:r>
              <a:rPr lang="en-US" sz="2000" dirty="0" err="1"/>
              <a:t>reviews_per_month</a:t>
            </a:r>
            <a:r>
              <a:rPr lang="en-US" sz="2000" dirty="0"/>
              <a:t>                 		0</a:t>
            </a:r>
          </a:p>
          <a:p>
            <a:r>
              <a:rPr lang="en-US" sz="2000" dirty="0" err="1"/>
              <a:t>calculated_host_listings_count</a:t>
            </a:r>
            <a:r>
              <a:rPr lang="en-US" sz="2000" dirty="0"/>
              <a:t>    	0</a:t>
            </a:r>
          </a:p>
          <a:p>
            <a:r>
              <a:rPr lang="en-US" sz="2000" dirty="0"/>
              <a:t>availability_365                  			0</a:t>
            </a:r>
            <a:endParaRPr lang="en-ID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771CF7-5A56-4CEF-BA5A-9A3575FD6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40" y="3371784"/>
            <a:ext cx="1679713" cy="76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66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oman on top of a hill">
            <a:extLst>
              <a:ext uri="{FF2B5EF4-FFF2-40B4-BE49-F238E27FC236}">
                <a16:creationId xmlns:a16="http://schemas.microsoft.com/office/drawing/2014/main" id="{5B1885B6-720E-4434-8EED-676D134293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60" r="1" b="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79FBD7A-1B11-4578-ADD2-057B8C04188F}"/>
              </a:ext>
            </a:extLst>
          </p:cNvPr>
          <p:cNvSpPr txBox="1">
            <a:spLocks/>
          </p:cNvSpPr>
          <p:nvPr/>
        </p:nvSpPr>
        <p:spPr>
          <a:xfrm>
            <a:off x="732183" y="713218"/>
            <a:ext cx="5920409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3600" dirty="0"/>
              <a:t>Categories based on Price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2350CA-C73B-44B2-9A88-3C65E52EC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2182275"/>
            <a:ext cx="5681869" cy="1573696"/>
          </a:xfrm>
        </p:spPr>
        <p:txBody>
          <a:bodyPr/>
          <a:lstStyle/>
          <a:p>
            <a:r>
              <a:rPr lang="en-ID" dirty="0">
                <a:solidFill>
                  <a:schemeClr val="tx1"/>
                </a:solidFill>
              </a:rPr>
              <a:t>Cheap	&lt; = 69		Q1</a:t>
            </a:r>
          </a:p>
          <a:p>
            <a:r>
              <a:rPr lang="en-ID" dirty="0">
                <a:solidFill>
                  <a:schemeClr val="tx1"/>
                </a:solidFill>
              </a:rPr>
              <a:t>Medium	between 69 &amp; 175</a:t>
            </a:r>
          </a:p>
          <a:p>
            <a:r>
              <a:rPr lang="en-ID" dirty="0">
                <a:solidFill>
                  <a:schemeClr val="tx1"/>
                </a:solidFill>
              </a:rPr>
              <a:t>Expensive	&gt;= 175		Q3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B15C1F-5157-47E9-8BA8-6CF3356557FC}"/>
              </a:ext>
            </a:extLst>
          </p:cNvPr>
          <p:cNvSpPr txBox="1"/>
          <p:nvPr/>
        </p:nvSpPr>
        <p:spPr>
          <a:xfrm>
            <a:off x="732183" y="4788423"/>
            <a:ext cx="76034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conditions = [ new_data1['price'] &gt;= 175, (new_data1['price'] &lt; 175) &amp; (new_data1['price']&gt; 69), new_data1['price'] &lt;= 69 ]</a:t>
            </a:r>
          </a:p>
          <a:p>
            <a:r>
              <a:rPr lang="en-ID" dirty="0"/>
              <a:t>choices = [ "Expensive", "Medium", "Cheap" ]</a:t>
            </a:r>
          </a:p>
          <a:p>
            <a:r>
              <a:rPr lang="en-ID" dirty="0"/>
              <a:t>new_data1["CATEGORY"] = </a:t>
            </a:r>
            <a:r>
              <a:rPr lang="en-ID" dirty="0" err="1"/>
              <a:t>np.select</a:t>
            </a:r>
            <a:r>
              <a:rPr lang="en-ID" dirty="0"/>
              <a:t>(conditions, choices)</a:t>
            </a:r>
          </a:p>
        </p:txBody>
      </p:sp>
    </p:spTree>
    <p:extLst>
      <p:ext uri="{BB962C8B-B14F-4D97-AF65-F5344CB8AC3E}">
        <p14:creationId xmlns:p14="http://schemas.microsoft.com/office/powerpoint/2010/main" val="14659198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8ADAB2-5713-4CC8-B21C-AD74ED6A7D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D3DDD6-8E74-4DF3-A7C9-6234C7DB3E7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EF0D866-2B5B-42FA-BA6C-C5A2A7495C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Tourism design</Template>
  <TotalTime>221</TotalTime>
  <Words>1525</Words>
  <Application>Microsoft Office PowerPoint</Application>
  <PresentationFormat>Widescreen</PresentationFormat>
  <Paragraphs>199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Corbel</vt:lpstr>
      <vt:lpstr>Helvetica Neue</vt:lpstr>
      <vt:lpstr>Lato</vt:lpstr>
      <vt:lpstr>Basis</vt:lpstr>
      <vt:lpstr>PowerPoint Presentation</vt:lpstr>
      <vt:lpstr>PowerPoint Presentation</vt:lpstr>
      <vt:lpstr>The data tells about….</vt:lpstr>
      <vt:lpstr>Properties of data</vt:lpstr>
      <vt:lpstr>Data Description</vt:lpstr>
      <vt:lpstr>data.isna().sum()</vt:lpstr>
      <vt:lpstr>Ged rid of the missing value</vt:lpstr>
      <vt:lpstr>new_data1.isna().sum()</vt:lpstr>
      <vt:lpstr>PowerPoint Presentation</vt:lpstr>
      <vt:lpstr>PowerPoint Presentation</vt:lpstr>
      <vt:lpstr>Filter  - last rev date &gt; 2019 </vt:lpstr>
      <vt:lpstr>new_data2.isna().sum()</vt:lpstr>
      <vt:lpstr>Visualize the price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</dc:title>
  <dc:creator>Ariadi Hendrawan</dc:creator>
  <cp:lastModifiedBy>Ariadi Hendrawan</cp:lastModifiedBy>
  <cp:revision>23</cp:revision>
  <dcterms:created xsi:type="dcterms:W3CDTF">2021-03-06T15:22:30Z</dcterms:created>
  <dcterms:modified xsi:type="dcterms:W3CDTF">2021-03-07T04:28:04Z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