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Maven Pro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riadna Aldegu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B71286-582C-4FBF-831E-7307BA54DADE}">
  <a:tblStyle styleId="{18B71286-582C-4FBF-831E-7307BA54D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5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43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italic.fntdata"/><Relationship Id="rId10" Type="http://schemas.openxmlformats.org/officeDocument/2006/relationships/slide" Target="slides/slide3.xml"/><Relationship Id="rId32" Type="http://schemas.openxmlformats.org/officeDocument/2006/relationships/font" Target="fonts/Roboto-bold.fntdata"/><Relationship Id="rId13" Type="http://schemas.openxmlformats.org/officeDocument/2006/relationships/slide" Target="slides/slide6.xml"/><Relationship Id="rId35" Type="http://schemas.openxmlformats.org/officeDocument/2006/relationships/font" Target="fonts/Nunito-regular.fntdata"/><Relationship Id="rId12" Type="http://schemas.openxmlformats.org/officeDocument/2006/relationships/slide" Target="slides/slide5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8.xml"/><Relationship Id="rId37" Type="http://schemas.openxmlformats.org/officeDocument/2006/relationships/font" Target="fonts/Nunito-italic.fntdata"/><Relationship Id="rId14" Type="http://schemas.openxmlformats.org/officeDocument/2006/relationships/slide" Target="slides/slide7.xml"/><Relationship Id="rId36" Type="http://schemas.openxmlformats.org/officeDocument/2006/relationships/font" Target="fonts/Nunito-bold.fntdata"/><Relationship Id="rId17" Type="http://schemas.openxmlformats.org/officeDocument/2006/relationships/slide" Target="slides/slide10.xml"/><Relationship Id="rId39" Type="http://schemas.openxmlformats.org/officeDocument/2006/relationships/font" Target="fonts/MavenPro-regular.fntdata"/><Relationship Id="rId16" Type="http://schemas.openxmlformats.org/officeDocument/2006/relationships/slide" Target="slides/slide9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0-26T14:53:07.925">
    <p:pos x="163" y="205"/>
    <p:text>ARI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cnologias-informacion.com/datawarehouse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cnologias-informacion.com/datawarehouse.html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sagex3.com/~/media/markets/erpx3/landingpages/sdma-lp/sage_em_dataanalytics_brochure.pdf?la=en-us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mparasoftware.com/software-crm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mparasoftware.com/software-crm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magister.com/blog/cuales-son-los-sistemas-erp-mas-usados/" TargetMode="External"/><Relationship Id="rId3" Type="http://schemas.openxmlformats.org/officeDocument/2006/relationships/hyperlink" Target="https://www.youtube.com/watch?v=H45iYhnY0Xc" TargetMode="External"/><Relationship Id="rId4" Type="http://schemas.openxmlformats.org/officeDocument/2006/relationships/hyperlink" Target="https://www.elegircrm.com/crm/que-es-un-crm" TargetMode="External"/><Relationship Id="rId5" Type="http://schemas.openxmlformats.org/officeDocument/2006/relationships/hyperlink" Target="https://www.ticportal.es/temas/enterprise-resource-planning/que-es-sistema-erp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picor.com/en/erp-systems/epicor-erp/" TargetMode="External"/><Relationship Id="rId3" Type="http://schemas.openxmlformats.org/officeDocument/2006/relationships/hyperlink" Target="https://www.sage.com/es-es/industria/" TargetMode="External"/><Relationship Id="rId4" Type="http://schemas.openxmlformats.org/officeDocument/2006/relationships/hyperlink" Target="https://www.sap.com/spain/industries.html" TargetMode="External"/><Relationship Id="rId5" Type="http://schemas.openxmlformats.org/officeDocument/2006/relationships/hyperlink" Target="https://www.oracle.com/es/industries/" TargetMode="External"/><Relationship Id="rId6" Type="http://schemas.openxmlformats.org/officeDocument/2006/relationships/hyperlink" Target="https://dynamics.microsoft.com/es-es/" TargetMode="External"/><Relationship Id="rId7" Type="http://schemas.openxmlformats.org/officeDocument/2006/relationships/hyperlink" Target="https://www.epicor.com/en/industries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-global.es/software/comparativa-de-los-4-mejores-crm-salesforce-zoho-crm-sugarcrm-y-odoo-crm-opensource.html" TargetMode="External"/><Relationship Id="rId3" Type="http://schemas.openxmlformats.org/officeDocument/2006/relationships/hyperlink" Target="https://fwpr.com/es/microsoft-dynamics-crm-para-pequenas-empresas/" TargetMode="External"/><Relationship Id="rId4" Type="http://schemas.openxmlformats.org/officeDocument/2006/relationships/hyperlink" Target="https://www.dynamics-crm.es/" TargetMode="External"/><Relationship Id="rId9" Type="http://schemas.openxmlformats.org/officeDocument/2006/relationships/hyperlink" Target="https://www.sage.com/es-es/blog/que-es-un-crm-y-cuales-son-sus-diferentes-aplicaciones-en-la-empresa/" TargetMode="External"/><Relationship Id="rId5" Type="http://schemas.openxmlformats.org/officeDocument/2006/relationships/hyperlink" Target="https://www.zendesk.es/sell/features/#features" TargetMode="External"/><Relationship Id="rId6" Type="http://schemas.openxmlformats.org/officeDocument/2006/relationships/hyperlink" Target="https://softwarepara.net/zendesk-sell-base-crm/" TargetMode="External"/><Relationship Id="rId7" Type="http://schemas.openxmlformats.org/officeDocument/2006/relationships/hyperlink" Target="https://www.sage.com/es-es/perfil/pequena-empresa/#:~:text=Software%20de%20contabilidad%20y%20gesti%C3%B3n%20empresarial%20para%20peque%C3%B1as%20empresas%20%2D%20Sage%20ES&amp;text=Contabilidad%20y%20gesti%C3%B3n%20comercial%20integrada%20con%20tus%20bancos%20y%20con%20Microsoft%20365.&amp;text=Contabilidad%20y%20facturaci%C3%B3n%20b%C3%A1sica%20para%20startups%20y%20aut%C3%B3nomos%20en%20la%20nube.&amp;text=Una%20visi%C3%B3n%20%C3%BAnica%20de%20tu,tu%20empresa%20a%20escala%20internacional" TargetMode="External"/><Relationship Id="rId8" Type="http://schemas.openxmlformats.org/officeDocument/2006/relationships/hyperlink" Target="https://www.sage.com/es-es/crm-software/pymes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legircrm.com/crm/que-es-un-crm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6b4dbd154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6b4dbd15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https://drive.google.com/file/d/18fvGunnhlmVjVfLj5CqFQFaaGLkIV9QL/view?ts=5f95ec95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a3f9a53e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a3f9a53e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https://www.sage.com/en-gb/shop/pdf/training-technical-requirements.pdf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3f9a53e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3f9a53e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Un Data Warehouse es un lugar donde se almacenan los datos con fines de archivamiento, análisis de efectos y seguridad.</a:t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Tipos:</a:t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50">
                <a:solidFill>
                  <a:srgbClr val="444444"/>
                </a:solidFill>
                <a:highlight>
                  <a:schemeClr val="lt1"/>
                </a:highlight>
              </a:rPr>
              <a:t>Fuera de linea</a:t>
            </a: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: son almacenes de datos que se actualizan con frecuencia, ya sea diaria, semanal o mensual y donde los datos se almacenan en una estructura integrada, donde los demás puedan acceder a ella y llevar a cabo la presentación de informes.</a:t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50">
                <a:solidFill>
                  <a:srgbClr val="444444"/>
                </a:solidFill>
                <a:highlight>
                  <a:schemeClr val="lt1"/>
                </a:highlight>
              </a:rPr>
              <a:t>En linea:</a:t>
            </a: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 almacenes de datos en los que se actualiza cada momento a medida que llegan nuevos datos. </a:t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50">
                <a:solidFill>
                  <a:srgbClr val="444444"/>
                </a:solidFill>
                <a:highlight>
                  <a:schemeClr val="lt1"/>
                </a:highlight>
              </a:rPr>
              <a:t>Integrado</a:t>
            </a: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: son almacenes de datos que pueden ser utilizados por otros sistemas. Algunos Data Warehouse integrados son utilizados por otros Data Warehouse, lo que les permite acceder a ellos para procesar los informes, así como buscar los datos actuales.</a:t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 </a:t>
            </a:r>
            <a:r>
              <a:rPr b="1" lang="es" sz="16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Características de un Data Warehouse</a:t>
            </a:r>
            <a:endParaRPr b="1" sz="16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50"/>
              <a:buChar char="-"/>
            </a:pP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Integrados: significa el establecimiento de una unidad de medida común para todos los datos similares de la base de datos diferente.</a:t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50"/>
              <a:buChar char="-"/>
            </a:pP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Variante de tiempo: Según la fecha</a:t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50"/>
              <a:buChar char="-"/>
            </a:pP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No volátil: </a:t>
            </a:r>
            <a:r>
              <a:rPr lang="es" sz="1150">
                <a:solidFill>
                  <a:schemeClr val="dk1"/>
                </a:solidFill>
                <a:highlight>
                  <a:schemeClr val="lt1"/>
                </a:highlight>
              </a:rPr>
              <a:t>los datos anteriores no se borran cuando se ingresan nuevos datos</a:t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-"/>
            </a:pPr>
            <a:r>
              <a:t/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según arquitectura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50">
                <a:solidFill>
                  <a:srgbClr val="444444"/>
                </a:solidFill>
              </a:rPr>
              <a:t>Nivel inferior:</a:t>
            </a:r>
            <a:r>
              <a:rPr lang="es" sz="1150">
                <a:solidFill>
                  <a:srgbClr val="444444"/>
                </a:solidFill>
              </a:rPr>
              <a:t> la base de datos de los servidores de Data Warehouse como nivel inferior suele ser un sistema de base de datos relacional. Los datos se limpian, transforman y cargan en esta capa utilizando herramientas de back-end.</a:t>
            </a:r>
            <a:endParaRPr sz="1150">
              <a:solidFill>
                <a:srgbClr val="444444"/>
              </a:solidFill>
            </a:endParaRPr>
          </a:p>
          <a:p>
            <a:pPr indent="0" lvl="0" marL="0" rtl="0" algn="just">
              <a:lnSpc>
                <a:spcPct val="143181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50">
                <a:solidFill>
                  <a:srgbClr val="444444"/>
                </a:solidFill>
              </a:rPr>
              <a:t>Nivel medio:</a:t>
            </a:r>
            <a:r>
              <a:rPr lang="es" sz="1150">
                <a:solidFill>
                  <a:srgbClr val="444444"/>
                </a:solidFill>
              </a:rPr>
              <a:t> el nivel medio en el almacén de datos es un servidor OLAP que se implementa utilizando el modelo ROLAP o MOLAP.</a:t>
            </a:r>
            <a:endParaRPr sz="1150">
              <a:solidFill>
                <a:srgbClr val="444444"/>
              </a:solidFill>
            </a:endParaRPr>
          </a:p>
          <a:p>
            <a:pPr indent="0" lvl="0" marL="0" rtl="0" algn="just">
              <a:lnSpc>
                <a:spcPct val="143181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444444"/>
                </a:solidFill>
              </a:rPr>
              <a:t>Para un usuario, este nivel de aplicación presenta una vista abstracta de la base de datos. Esta capa también actúa como mediador entre el usuario final y la base de datos.</a:t>
            </a:r>
            <a:endParaRPr sz="1150">
              <a:solidFill>
                <a:srgbClr val="444444"/>
              </a:solidFill>
            </a:endParaRPr>
          </a:p>
          <a:p>
            <a:pPr indent="0" lvl="0" marL="0" rtl="0" algn="just">
              <a:lnSpc>
                <a:spcPct val="143181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50">
                <a:solidFill>
                  <a:srgbClr val="444444"/>
                </a:solidFill>
              </a:rPr>
              <a:t>Nivel superior:</a:t>
            </a:r>
            <a:r>
              <a:rPr lang="es" sz="1150">
                <a:solidFill>
                  <a:srgbClr val="444444"/>
                </a:solidFill>
              </a:rPr>
              <a:t> el nivel superior es una capa de cliente front-end. El nivel superior son las herramientas y API que conecta y saca datos del almacén de datos.</a:t>
            </a:r>
            <a:endParaRPr sz="1150"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https://www.tecnologias-informacion.com/datawarehouse.html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6cdd2b05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6cdd2b05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Un Data Warehouse es un lugar donde se almacenan los datos con fines de archivamiento, análisis de efectos y seguridad.</a:t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Tipos:</a:t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50">
                <a:solidFill>
                  <a:srgbClr val="444444"/>
                </a:solidFill>
                <a:highlight>
                  <a:schemeClr val="lt1"/>
                </a:highlight>
              </a:rPr>
              <a:t>Fuera de linea</a:t>
            </a: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: son almacenes de datos que se actualizan con frecuencia, ya sea diaria, semanal o mensual y donde los datos se almacenan en una estructura integrada, donde los demás puedan acceder a ella y llevar a cabo la presentación de informes.</a:t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50">
                <a:solidFill>
                  <a:srgbClr val="444444"/>
                </a:solidFill>
                <a:highlight>
                  <a:schemeClr val="lt1"/>
                </a:highlight>
              </a:rPr>
              <a:t>En linea:</a:t>
            </a: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 almacenes de datos en los que se actualiza cada momento a medida que llegan nuevos datos. </a:t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50">
                <a:solidFill>
                  <a:srgbClr val="444444"/>
                </a:solidFill>
                <a:highlight>
                  <a:schemeClr val="lt1"/>
                </a:highlight>
              </a:rPr>
              <a:t>Integrado</a:t>
            </a: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: son almacenes de datos que pueden ser utilizados por otros sistemas. Algunos Data Warehouse integrados son utilizados por otros Data Warehouse, lo que les permite acceder a ellos para procesar los informes, así como buscar los datos actuales.</a:t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 </a:t>
            </a:r>
            <a:r>
              <a:rPr b="1" lang="es" sz="165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Características de un Data Warehouse</a:t>
            </a:r>
            <a:endParaRPr b="1" sz="165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50"/>
              <a:buChar char="-"/>
            </a:pP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Integrados: significa el establecimiento de una unidad de medida común para todos los datos similares de la base de datos diferente.</a:t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50"/>
              <a:buChar char="-"/>
            </a:pP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Variante de tiempo: Según la fecha</a:t>
            </a:r>
            <a:endParaRPr sz="115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150"/>
              <a:buChar char="-"/>
            </a:pPr>
            <a:r>
              <a:rPr lang="es" sz="1150">
                <a:solidFill>
                  <a:srgbClr val="444444"/>
                </a:solidFill>
                <a:highlight>
                  <a:schemeClr val="lt1"/>
                </a:highlight>
              </a:rPr>
              <a:t>No volátil: </a:t>
            </a:r>
            <a:r>
              <a:rPr lang="es" sz="1150">
                <a:solidFill>
                  <a:schemeClr val="dk1"/>
                </a:solidFill>
                <a:highlight>
                  <a:schemeClr val="lt1"/>
                </a:highlight>
              </a:rPr>
              <a:t>los datos anteriores no se borran cuando se ingresan nuevos datos</a:t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-"/>
            </a:pPr>
            <a:r>
              <a:t/>
            </a:r>
            <a:endParaRPr sz="11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según arquitectura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50">
                <a:solidFill>
                  <a:srgbClr val="444444"/>
                </a:solidFill>
              </a:rPr>
              <a:t>Nivel inferior:</a:t>
            </a:r>
            <a:r>
              <a:rPr lang="es" sz="1150">
                <a:solidFill>
                  <a:srgbClr val="444444"/>
                </a:solidFill>
              </a:rPr>
              <a:t> la base de datos de los servidores de Data Warehouse como nivel inferior suele ser un sistema de base de datos relacional. Los datos se limpian, transforman y cargan en esta capa utilizando herramientas de back-end.</a:t>
            </a:r>
            <a:endParaRPr sz="1150">
              <a:solidFill>
                <a:srgbClr val="444444"/>
              </a:solidFill>
            </a:endParaRPr>
          </a:p>
          <a:p>
            <a:pPr indent="0" lvl="0" marL="0" rtl="0" algn="just">
              <a:lnSpc>
                <a:spcPct val="143181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50">
                <a:solidFill>
                  <a:srgbClr val="444444"/>
                </a:solidFill>
              </a:rPr>
              <a:t>Nivel medio:</a:t>
            </a:r>
            <a:r>
              <a:rPr lang="es" sz="1150">
                <a:solidFill>
                  <a:srgbClr val="444444"/>
                </a:solidFill>
              </a:rPr>
              <a:t> el nivel medio en el almacén de datos es un servidor OLAP que se implementa utilizando el modelo ROLAP o MOLAP.</a:t>
            </a:r>
            <a:endParaRPr sz="1150">
              <a:solidFill>
                <a:srgbClr val="444444"/>
              </a:solidFill>
            </a:endParaRPr>
          </a:p>
          <a:p>
            <a:pPr indent="0" lvl="0" marL="0" rtl="0" algn="just">
              <a:lnSpc>
                <a:spcPct val="143181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50">
                <a:solidFill>
                  <a:srgbClr val="444444"/>
                </a:solidFill>
              </a:rPr>
              <a:t>Para un usuario, este nivel de aplicación presenta una vista abstracta de la base de datos. Esta capa también actúa como mediador entre el usuario final y la base de datos.</a:t>
            </a:r>
            <a:endParaRPr sz="1150">
              <a:solidFill>
                <a:srgbClr val="444444"/>
              </a:solidFill>
            </a:endParaRPr>
          </a:p>
          <a:p>
            <a:pPr indent="0" lvl="0" marL="0" rtl="0" algn="just">
              <a:lnSpc>
                <a:spcPct val="143181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50">
                <a:solidFill>
                  <a:srgbClr val="444444"/>
                </a:solidFill>
              </a:rPr>
              <a:t>Nivel superior:</a:t>
            </a:r>
            <a:r>
              <a:rPr lang="es" sz="1150">
                <a:solidFill>
                  <a:srgbClr val="444444"/>
                </a:solidFill>
              </a:rPr>
              <a:t> el nivel superior es una capa de cliente front-end. El nivel superior son las herramientas y API que conecta y saca datos del almacén de datos.</a:t>
            </a:r>
            <a:endParaRPr sz="1150">
              <a:solidFill>
                <a:srgbClr val="444444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https://www.tecnologias-informacion.com/datawarehouse.html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3f9a53e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3f9a53e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http://www.sagex3.com/~/media/markets/erpx3/landingpages/sdma-lp/sage_em_dataanalytics_brochure.pdf?la=en-us</a:t>
            </a:r>
            <a:r>
              <a:rPr lang="es"/>
              <a:t> 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50cfb50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50cfb50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https://www.comparasoftware.com/software-crm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6bfce6fe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6bfce6f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https://www.comparasoftware.com/software-crm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f7f0be9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f7f0be9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https://www.emagister.com/blog/cuales-son-los-sistemas-erp-mas-usados/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https://www.youtube.com/watch?v=H45iYhnY0Xc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https://www.elegircrm.com/crm/que-es-un-crm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https://www.ticportal.es/temas/enterprise-resource-planning/que-es-sistema-erp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6bfce6fe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6bfce6fe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3f9a53e7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3f9a53e7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https://www.sage.com/es-es/erp/tipos/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50cfb50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50cfb50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6bfce6fe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6bfce6fe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https://www.sage.com/es-es/erp/tipos/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3f9a53e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a3f9a53e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hablar </a:t>
            </a:r>
            <a:r>
              <a:rPr lang="es"/>
              <a:t>también</a:t>
            </a:r>
            <a:r>
              <a:rPr lang="es"/>
              <a:t> del precio o a </a:t>
            </a:r>
            <a:r>
              <a:rPr lang="es"/>
              <a:t>qué</a:t>
            </a:r>
            <a:r>
              <a:rPr lang="es"/>
              <a:t> sectores se dedican.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https://www.epicor.com/en/erp-systems/epicor-erp/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https://www.sage.com/es-es/industria/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https://www.sap.com/spain/industries.html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https://www.oracle.com/es/industries/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https://dynamics.microsoft.com/es-es/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https://www.epicor.com/en/industries/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4d6ed7c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4d6ed7c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50cfb50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50cfb50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https://www.e-global.es/software/comparativa-de-los-4-mejores-crm-salesforce-zoho-crm-sugarcrm-y-odoo-crm-opensource.html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https://fwpr.com/es/microsoft-dynamics-crm-para-pequenas-empresas/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https://www.dynamics-crm.es/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https://www.zendesk.es/sell/features/#features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https://softwarepara.net/zendesk-sell-base-crm/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7"/>
              </a:rPr>
              <a:t>https://www.sage.com/es-es/perfil/pequena-empresa/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8"/>
              </a:rPr>
              <a:t>https://www.sage.com/es-es/crm-software/pymes/</a:t>
            </a: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9"/>
              </a:rPr>
              <a:t>https://www.sage.com/es-es/blog/que-es-un-crm-y-cuales-son-sus-diferentes-aplicaciones-en-la-empresa/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3f9a53e7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3f9a53e7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https://www.elegircrm.com/crm/que-es-un-crm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6b4dbd15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6b4dbd15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6b4dbd15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6b4dbd15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50cfb50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50cfb50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b4dbd15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b4dbd15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f914075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f914075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f914075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f914075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https://drive.google.com/file/d/18fvGunnhlmVjVfLj5CqFQFaaGLkIV9QL/view?ts=5f95ec95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emagister.com/cursos-oracle-tematica-118.htm" TargetMode="External"/><Relationship Id="rId4" Type="http://schemas.openxmlformats.org/officeDocument/2006/relationships/hyperlink" Target="https://www.emagister.com/cursos-dynamics-online-kwonline-37460.ht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salesforce.com/es/" TargetMode="External"/><Relationship Id="rId4" Type="http://schemas.openxmlformats.org/officeDocument/2006/relationships/hyperlink" Target="https://isdionline.com/es/formacion/redes-sociales" TargetMode="External"/><Relationship Id="rId5" Type="http://schemas.openxmlformats.org/officeDocument/2006/relationships/hyperlink" Target="https://getbase.com/" TargetMode="External"/><Relationship Id="rId6" Type="http://schemas.openxmlformats.org/officeDocument/2006/relationships/hyperlink" Target="http://www.microsoft.com/es-es/dynamics/default.aspx" TargetMode="External"/><Relationship Id="rId7" Type="http://schemas.openxmlformats.org/officeDocument/2006/relationships/hyperlink" Target="http://internetacademi.com/es/formacion/mobil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38450" y="7084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SAGE 200 Advanced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649350" y="3417600"/>
            <a:ext cx="1811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Ariadna Aldeguer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2746100" y="3417600"/>
            <a:ext cx="1408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Sergio Prieto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4701425" y="3417600"/>
            <a:ext cx="1811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Laura Nuñez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6032975" y="-77350"/>
            <a:ext cx="3209700" cy="52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idx="4294967295" type="title"/>
          </p:nvPr>
        </p:nvSpPr>
        <p:spPr>
          <a:xfrm>
            <a:off x="250325" y="32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   Funcionalidades y módulos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3" name="Google Shape;343;p22"/>
          <p:cNvSpPr txBox="1"/>
          <p:nvPr>
            <p:ph idx="4294967295" type="body"/>
          </p:nvPr>
        </p:nvSpPr>
        <p:spPr>
          <a:xfrm>
            <a:off x="311700" y="1152475"/>
            <a:ext cx="1959300" cy="3507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</a:rPr>
              <a:t>Contabilidad y Finanzas</a:t>
            </a:r>
            <a:endParaRPr b="1"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Contabilidad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Tesorería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Conciliación bancaria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Facturas y pagos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Analítica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Activos fijos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Presupuestos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Impuestos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344" name="Google Shape;344;p22"/>
          <p:cNvSpPr txBox="1"/>
          <p:nvPr/>
        </p:nvSpPr>
        <p:spPr>
          <a:xfrm>
            <a:off x="2229000" y="1152475"/>
            <a:ext cx="2202600" cy="1866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</a:rPr>
              <a:t>Fabricación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Control de Fábrica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MRP&amp;MRPII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Gestión de la Planificación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Operaciones Externas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4431600" y="1166175"/>
            <a:ext cx="2307900" cy="3493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434343"/>
                </a:solidFill>
              </a:rPr>
              <a:t>Gestión de proyectos y postventa</a:t>
            </a:r>
            <a:endParaRPr b="1"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434343"/>
              </a:solidFill>
            </a:endParaRPr>
          </a:p>
          <a:p>
            <a:pPr indent="-15984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s" sz="1100">
                <a:solidFill>
                  <a:srgbClr val="434343"/>
                </a:solidFill>
              </a:rPr>
              <a:t>Presupuestos</a:t>
            </a:r>
            <a:endParaRPr sz="1100">
              <a:solidFill>
                <a:srgbClr val="434343"/>
              </a:solidFill>
            </a:endParaRPr>
          </a:p>
          <a:p>
            <a:pPr indent="-15984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s" sz="1100">
                <a:solidFill>
                  <a:srgbClr val="434343"/>
                </a:solidFill>
              </a:rPr>
              <a:t>Planificación de tareas</a:t>
            </a:r>
            <a:endParaRPr sz="1100">
              <a:solidFill>
                <a:srgbClr val="434343"/>
              </a:solidFill>
            </a:endParaRPr>
          </a:p>
          <a:p>
            <a:pPr indent="-15984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s" sz="1100">
                <a:solidFill>
                  <a:srgbClr val="434343"/>
                </a:solidFill>
              </a:rPr>
              <a:t>Asignación de Costes</a:t>
            </a:r>
            <a:endParaRPr sz="1100">
              <a:solidFill>
                <a:srgbClr val="434343"/>
              </a:solidFill>
            </a:endParaRPr>
          </a:p>
          <a:p>
            <a:pPr indent="-15984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s" sz="1100">
                <a:solidFill>
                  <a:srgbClr val="434343"/>
                </a:solidFill>
              </a:rPr>
              <a:t>Asignación de materiales, horas y otros gastos como dietas y desplazamientos</a:t>
            </a:r>
            <a:endParaRPr sz="1100">
              <a:solidFill>
                <a:srgbClr val="434343"/>
              </a:solidFill>
            </a:endParaRPr>
          </a:p>
          <a:p>
            <a:pPr indent="-15984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s" sz="1100">
                <a:solidFill>
                  <a:srgbClr val="434343"/>
                </a:solidFill>
              </a:rPr>
              <a:t>Dispone de Web App para la gestión móvil asociada a partes de trabajo e imputaciones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6739500" y="1166175"/>
            <a:ext cx="2202600" cy="2253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</a:rPr>
              <a:t>Gestión comercial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Compras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Ventas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Gestión de Contratos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Gestión de Almacén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Factura electrónica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EDI/XML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Control de Expedientes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2229000" y="3018475"/>
            <a:ext cx="2202600" cy="1641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</a:rPr>
              <a:t>RRHH</a:t>
            </a:r>
            <a:endParaRPr b="1"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Nómina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Gestión de empleados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Analítica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345150" y="684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78D8"/>
                </a:solidFill>
              </a:rPr>
              <a:t>          </a:t>
            </a:r>
            <a:r>
              <a:rPr lang="es" sz="2500">
                <a:solidFill>
                  <a:schemeClr val="accent1"/>
                </a:solidFill>
              </a:rPr>
              <a:t>REQUISITOS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5934300" y="-33600"/>
            <a:ext cx="3209700" cy="52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311700" y="1447750"/>
            <a:ext cx="48819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434343"/>
                </a:solidFill>
                <a:highlight>
                  <a:srgbClr val="FFFFFF"/>
                </a:highlight>
              </a:rPr>
              <a:t>Un Data Warehouse es un lugar donde se almacenan los datos con fines de archivamiento, análisis de efectos y seguridad.</a:t>
            </a:r>
            <a:endParaRPr sz="13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210900" y="2571750"/>
            <a:ext cx="2543100" cy="1452600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es" sz="1200" u="sng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Tipos de Data Warehouse</a:t>
            </a:r>
            <a:endParaRPr b="1" sz="1200" u="sng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Font typeface="Open Sans"/>
              <a:buChar char="-"/>
            </a:pPr>
            <a:r>
              <a:rPr lang="es" sz="115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Fuera de línea</a:t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Font typeface="Open Sans"/>
              <a:buChar char="-"/>
            </a:pPr>
            <a:r>
              <a:rPr lang="es" sz="115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En línea</a:t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Font typeface="Open Sans"/>
              <a:buChar char="-"/>
            </a:pPr>
            <a:r>
              <a:rPr lang="es" sz="115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Integrado</a:t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360" name="Google Shape;360;p24"/>
          <p:cNvSpPr txBox="1"/>
          <p:nvPr/>
        </p:nvSpPr>
        <p:spPr>
          <a:xfrm>
            <a:off x="3020100" y="3154813"/>
            <a:ext cx="2648100" cy="16764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es" sz="1200" u="sng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Características de un Data       </a:t>
            </a:r>
            <a:endParaRPr b="1" sz="1200" u="sng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b="1" lang="es" sz="1200" u="sng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Warehouse</a:t>
            </a:r>
            <a:endParaRPr b="1" sz="1200" u="sng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Font typeface="Open Sans"/>
              <a:buChar char="-"/>
            </a:pPr>
            <a:r>
              <a:rPr lang="es" sz="115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Integrados</a:t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Font typeface="Open Sans"/>
              <a:buChar char="-"/>
            </a:pPr>
            <a:r>
              <a:rPr lang="es" sz="115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Variante de tiempo</a:t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Font typeface="Open Sans"/>
              <a:buChar char="-"/>
            </a:pPr>
            <a:r>
              <a:rPr lang="es" sz="115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No volátil </a:t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4"/>
          <p:cNvSpPr txBox="1"/>
          <p:nvPr>
            <p:ph type="title"/>
          </p:nvPr>
        </p:nvSpPr>
        <p:spPr>
          <a:xfrm>
            <a:off x="381000" y="684175"/>
            <a:ext cx="70305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78D8"/>
                </a:solidFill>
              </a:rPr>
              <a:t>          </a:t>
            </a:r>
            <a:r>
              <a:rPr lang="es" sz="2500">
                <a:solidFill>
                  <a:schemeClr val="accent1"/>
                </a:solidFill>
              </a:rPr>
              <a:t>DATA WAREHOUSE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5934300" y="-33600"/>
            <a:ext cx="3209700" cy="52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idx="1" type="body"/>
          </p:nvPr>
        </p:nvSpPr>
        <p:spPr>
          <a:xfrm>
            <a:off x="311700" y="1126550"/>
            <a:ext cx="8520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Un Data Warehouse es un lugar donde se almacenan los datos con fines de archivamiento, análisis de efectos y seguridad.</a:t>
            </a:r>
            <a:endParaRPr sz="115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381000" y="2100300"/>
            <a:ext cx="2543100" cy="1452600"/>
          </a:xfrm>
          <a:prstGeom prst="rect">
            <a:avLst/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es" sz="1200" u="sng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Tipos de Data Warehouse</a:t>
            </a:r>
            <a:endParaRPr b="1" sz="1200" u="sng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Font typeface="Open Sans"/>
              <a:buChar char="-"/>
            </a:pPr>
            <a:r>
              <a:rPr lang="es" sz="115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Fuera de línea</a:t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Font typeface="Open Sans"/>
              <a:buChar char="-"/>
            </a:pPr>
            <a:r>
              <a:rPr lang="es" sz="115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En línea</a:t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Font typeface="Open Sans"/>
              <a:buChar char="-"/>
            </a:pPr>
            <a:r>
              <a:rPr lang="es" sz="115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Integrado</a:t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</p:txBody>
      </p:sp>
      <p:sp>
        <p:nvSpPr>
          <p:cNvPr id="369" name="Google Shape;369;p25"/>
          <p:cNvSpPr txBox="1"/>
          <p:nvPr/>
        </p:nvSpPr>
        <p:spPr>
          <a:xfrm>
            <a:off x="5637850" y="2073450"/>
            <a:ext cx="2648100" cy="16764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b="1" lang="es" sz="1200" u="sng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Características de un Data       </a:t>
            </a:r>
            <a:endParaRPr b="1" sz="1200" u="sng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b="1" lang="es" sz="1200" u="sng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Warehouse</a:t>
            </a:r>
            <a:endParaRPr b="1" sz="1200" u="sng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Font typeface="Open Sans"/>
              <a:buChar char="-"/>
            </a:pPr>
            <a:r>
              <a:rPr lang="es" sz="115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Integrados</a:t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Font typeface="Open Sans"/>
              <a:buChar char="-"/>
            </a:pPr>
            <a:r>
              <a:rPr lang="es" sz="115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Variante de tiempo</a:t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50"/>
              <a:buFont typeface="Open Sans"/>
              <a:buChar char="-"/>
            </a:pPr>
            <a:r>
              <a:rPr lang="es" sz="115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No volátil </a:t>
            </a:r>
            <a:endParaRPr sz="115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 txBox="1"/>
          <p:nvPr/>
        </p:nvSpPr>
        <p:spPr>
          <a:xfrm>
            <a:off x="402075" y="4261150"/>
            <a:ext cx="8079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SAGE: En línea, Integrada (Centralizado y accesible) Sage 200 y Está diseñado para que sepas siempre donde estás. Encontrarás siempre el dato, proceso o información, de forma precisa y sin perderte por la aplicación. Es la primera solución tipo ERP que se usa SIN MENÚS.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25"/>
          <p:cNvSpPr txBox="1"/>
          <p:nvPr>
            <p:ph type="title"/>
          </p:nvPr>
        </p:nvSpPr>
        <p:spPr>
          <a:xfrm>
            <a:off x="381000" y="148575"/>
            <a:ext cx="7030500" cy="15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          </a:t>
            </a:r>
            <a:r>
              <a:rPr lang="es" sz="2500">
                <a:solidFill>
                  <a:schemeClr val="accent1"/>
                </a:solidFill>
              </a:rPr>
              <a:t>DATA WAREHOUSE</a:t>
            </a:r>
            <a:endParaRPr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>
            <p:ph idx="4294967295" type="title"/>
          </p:nvPr>
        </p:nvSpPr>
        <p:spPr>
          <a:xfrm>
            <a:off x="297350" y="462600"/>
            <a:ext cx="7956600" cy="14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     SISTEMA DE GESTIÓN </a:t>
            </a:r>
            <a:endParaRPr>
              <a:solidFill>
                <a:schemeClr val="accen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         DE DATOS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7" name="Google Shape;377;p26"/>
          <p:cNvSpPr txBox="1"/>
          <p:nvPr>
            <p:ph idx="4294967295" type="body"/>
          </p:nvPr>
        </p:nvSpPr>
        <p:spPr>
          <a:xfrm>
            <a:off x="653125" y="1677700"/>
            <a:ext cx="4844700" cy="28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</a:t>
            </a:r>
            <a:r>
              <a:rPr lang="es" sz="1700"/>
              <a:t>onjunto de programas 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Almacenamiento, modificación y extracción</a:t>
            </a:r>
            <a:r>
              <a:rPr lang="es" sz="1700"/>
              <a:t> de la información en una base de datos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Los usuarios pueden acceder a la información usando </a:t>
            </a:r>
            <a:r>
              <a:rPr b="1" lang="es" sz="1700"/>
              <a:t>herramientas específicas</a:t>
            </a:r>
            <a:r>
              <a:rPr lang="es" sz="1700"/>
              <a:t> de consulta y de generación de informes, o bien mediante aplicaciones al efecto. 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"/>
          <p:cNvSpPr/>
          <p:nvPr/>
        </p:nvSpPr>
        <p:spPr>
          <a:xfrm>
            <a:off x="5934300" y="-33600"/>
            <a:ext cx="3209700" cy="52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>
            <p:ph type="title"/>
          </p:nvPr>
        </p:nvSpPr>
        <p:spPr>
          <a:xfrm>
            <a:off x="1286225" y="708250"/>
            <a:ext cx="58077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CARACTERÍSTICAS CRM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5934300" y="-33600"/>
            <a:ext cx="3209700" cy="52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 txBox="1"/>
          <p:nvPr/>
        </p:nvSpPr>
        <p:spPr>
          <a:xfrm>
            <a:off x="644775" y="1714500"/>
            <a:ext cx="4806300" cy="28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Visión a medio plazo de la evolución de las ventas.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Facilita la gestión de marketing.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Facilita la detección de problemas.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Ofrece procesos personalizables.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-"/>
            </a:pPr>
            <a:r>
              <a:rPr lang="es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Sincronización en tiempo real.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/>
          <p:nvPr>
            <p:ph type="title"/>
          </p:nvPr>
        </p:nvSpPr>
        <p:spPr>
          <a:xfrm>
            <a:off x="143225" y="78125"/>
            <a:ext cx="58077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   Características CRM Sage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207525" y="729200"/>
            <a:ext cx="5807700" cy="44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-Permite aplicar un nuevo modelo de gestión en las empresas.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-Proporciona una visión instantánea y fiable para apoyarte en la toma de decisiones importantes.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-Ofrece soluciones individuales de tu empresa para inpursarla a su crecimiento.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-Gestiona todos los momentos importantes de tus clientes una visión completa de cada uno.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-Obtienes una visión completa de los indicadores de tu negocio.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-Visión  a medio plazo de la evolución  de las ventas para tomar mejores decisiones de negocio.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-Facilita la gestión de marketing.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-Facilita la detección de problemas para tomar la decisiones adecuadas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-Ofrece procesos personalizables, sincronización en tiempo real y herramientas  de colaboración empresarial.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92" name="Google Shape;392;p28"/>
          <p:cNvSpPr/>
          <p:nvPr/>
        </p:nvSpPr>
        <p:spPr>
          <a:xfrm>
            <a:off x="5934300" y="-33600"/>
            <a:ext cx="3209700" cy="52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/>
          <p:nvPr>
            <p:ph type="title"/>
          </p:nvPr>
        </p:nvSpPr>
        <p:spPr>
          <a:xfrm>
            <a:off x="195325" y="78125"/>
            <a:ext cx="5937900" cy="15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accent1"/>
                </a:solidFill>
                <a:highlight>
                  <a:srgbClr val="FFFFFF"/>
                </a:highlight>
              </a:rPr>
              <a:t>       </a:t>
            </a:r>
            <a:r>
              <a:rPr b="1" lang="es" sz="2000">
                <a:solidFill>
                  <a:schemeClr val="accent1"/>
                </a:solidFill>
                <a:highlight>
                  <a:srgbClr val="FFFFFF"/>
                </a:highlight>
              </a:rPr>
              <a:t>Los sistemas ERP más utilizados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398" name="Google Shape;398;p29"/>
          <p:cNvSpPr txBox="1"/>
          <p:nvPr>
            <p:ph idx="1" type="body"/>
          </p:nvPr>
        </p:nvSpPr>
        <p:spPr>
          <a:xfrm>
            <a:off x="143225" y="572950"/>
            <a:ext cx="6068100" cy="44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A4A4A"/>
                </a:solidFill>
                <a:highlight>
                  <a:srgbClr val="FFFFFF"/>
                </a:highlight>
              </a:rPr>
              <a:t>SAP. </a:t>
            </a:r>
            <a:r>
              <a:rPr lang="es" sz="1000">
                <a:solidFill>
                  <a:srgbClr val="4A4A4A"/>
                </a:solidFill>
                <a:highlight>
                  <a:srgbClr val="FFFFFF"/>
                </a:highlight>
              </a:rPr>
              <a:t>Es uno de los sistemas con mayor número de funciones. Por este motivo, puede llevar más tiempo ponerlo en práctica. </a:t>
            </a:r>
            <a:endParaRPr sz="10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es" sz="1000" u="sng">
                <a:solidFill>
                  <a:srgbClr val="4CB7AC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Oracle</a:t>
            </a:r>
            <a:r>
              <a:rPr b="1" lang="es" sz="1000">
                <a:solidFill>
                  <a:srgbClr val="4A4A4A"/>
                </a:solidFill>
                <a:highlight>
                  <a:srgbClr val="FFFFFF"/>
                </a:highlight>
              </a:rPr>
              <a:t>. </a:t>
            </a:r>
            <a:r>
              <a:rPr lang="es" sz="1000">
                <a:solidFill>
                  <a:srgbClr val="4A4A4A"/>
                </a:solidFill>
                <a:highlight>
                  <a:srgbClr val="FFFFFF"/>
                </a:highlight>
              </a:rPr>
              <a:t>Inicialmente era una empresa de software para bases de datos y a partir de ahí, fue evolucionando hacia el ERP. No obstante, han aprovechado esta experiencia en bases de datos para establecerse como la competencia de SAP.</a:t>
            </a:r>
            <a:endParaRPr sz="10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A4A4A"/>
                </a:solidFill>
                <a:highlight>
                  <a:srgbClr val="FFFFFF"/>
                </a:highlight>
              </a:rPr>
              <a:t>NetSuite. </a:t>
            </a:r>
            <a:r>
              <a:rPr lang="es" sz="1000">
                <a:solidFill>
                  <a:srgbClr val="4A4A4A"/>
                </a:solidFill>
                <a:highlight>
                  <a:srgbClr val="FFFFFF"/>
                </a:highlight>
              </a:rPr>
              <a:t>Está dirigido a pequeñas y medianas empresas fundamentalmente, ya que está diseñado para adaptarse a las necesidades de los negocios en crecimiento. Este ERP integra la gestión de inventarios, la gestión de ingresos, la gestión de pedidos y la facturación, entre otras actividades.</a:t>
            </a:r>
            <a:endParaRPr sz="10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es" sz="1000" u="sng">
                <a:solidFill>
                  <a:srgbClr val="4CB7A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 Dynamics GP</a:t>
            </a:r>
            <a:r>
              <a:rPr b="1" lang="es" sz="1000">
                <a:solidFill>
                  <a:srgbClr val="4A4A4A"/>
                </a:solidFill>
                <a:highlight>
                  <a:srgbClr val="FFFFFF"/>
                </a:highlight>
              </a:rPr>
              <a:t>. </a:t>
            </a:r>
            <a:r>
              <a:rPr lang="es" sz="1000">
                <a:solidFill>
                  <a:srgbClr val="4A4A4A"/>
                </a:solidFill>
                <a:highlight>
                  <a:srgbClr val="FFFFFF"/>
                </a:highlight>
              </a:rPr>
              <a:t>Se trata de un sistema de contabilidad financiera dirigida a PYMES. Su gama de funciones se ha ido ampliando para ser cada vez más coherente con una planificación de recursos empresariales completa.</a:t>
            </a:r>
            <a:endParaRPr sz="10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4A4A4A"/>
                </a:solidFill>
                <a:highlight>
                  <a:srgbClr val="FFFFFF"/>
                </a:highlight>
              </a:rPr>
              <a:t>Epicor. </a:t>
            </a:r>
            <a:r>
              <a:rPr lang="es" sz="1000">
                <a:solidFill>
                  <a:srgbClr val="4A4A4A"/>
                </a:solidFill>
                <a:highlight>
                  <a:srgbClr val="FFFFFF"/>
                </a:highlight>
              </a:rPr>
              <a:t>Está dirigido a cubrir las necesidades precisas de empresas medianas y grandes de los sectores de la manufactura, distribución, venta al por menor y servicios. Se trata de un paquete integrado con características y funcionalidades completas. De esta forma, es posible manejar las relaciones con clientes, la contabilidad del negocio, la administración de proyectos, los inventarios, el capital humano, y muchos otros.</a:t>
            </a:r>
            <a:endParaRPr sz="1000">
              <a:solidFill>
                <a:srgbClr val="4A4A4A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76087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"/>
          <p:cNvSpPr txBox="1"/>
          <p:nvPr>
            <p:ph type="title"/>
          </p:nvPr>
        </p:nvSpPr>
        <p:spPr>
          <a:xfrm>
            <a:off x="424950" y="190500"/>
            <a:ext cx="5468400" cy="6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accent1"/>
                </a:solidFill>
              </a:rPr>
              <a:t>LOS </a:t>
            </a:r>
            <a:r>
              <a:rPr lang="es" sz="3300">
                <a:solidFill>
                  <a:schemeClr val="accent1"/>
                </a:solidFill>
              </a:rPr>
              <a:t>ERP MÁS UTILIZADO</a:t>
            </a:r>
            <a:r>
              <a:rPr lang="es" sz="3300">
                <a:solidFill>
                  <a:srgbClr val="FFFFFF"/>
                </a:solidFill>
              </a:rPr>
              <a:t>S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404" name="Google Shape;404;p30"/>
          <p:cNvSpPr/>
          <p:nvPr/>
        </p:nvSpPr>
        <p:spPr>
          <a:xfrm>
            <a:off x="5934300" y="-33600"/>
            <a:ext cx="3209700" cy="52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5" name="Google Shape;405;p30"/>
          <p:cNvCxnSpPr/>
          <p:nvPr/>
        </p:nvCxnSpPr>
        <p:spPr>
          <a:xfrm flipH="1" rot="10800000">
            <a:off x="509400" y="898225"/>
            <a:ext cx="4995000" cy="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6" name="Google Shape;4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913" y="1397788"/>
            <a:ext cx="1884475" cy="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988" y="2955375"/>
            <a:ext cx="2236300" cy="14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950" y="1421225"/>
            <a:ext cx="2621850" cy="5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950" y="2437926"/>
            <a:ext cx="3043125" cy="9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948" y="3863901"/>
            <a:ext cx="3043126" cy="417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/>
          <p:nvPr>
            <p:ph type="title"/>
          </p:nvPr>
        </p:nvSpPr>
        <p:spPr>
          <a:xfrm>
            <a:off x="546175" y="-18857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COMPARATIVA ERP</a:t>
            </a:r>
            <a:endParaRPr/>
          </a:p>
        </p:txBody>
      </p:sp>
      <p:sp>
        <p:nvSpPr>
          <p:cNvPr id="416" name="Google Shape;416;p31"/>
          <p:cNvSpPr/>
          <p:nvPr/>
        </p:nvSpPr>
        <p:spPr>
          <a:xfrm>
            <a:off x="384975" y="1553900"/>
            <a:ext cx="1730700" cy="1689000"/>
          </a:xfrm>
          <a:prstGeom prst="ellipse">
            <a:avLst/>
          </a:prstGeom>
          <a:solidFill>
            <a:srgbClr val="56949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Diseño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1767638" y="2359850"/>
            <a:ext cx="1124100" cy="113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A medida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466250" y="2914175"/>
            <a:ext cx="1124100" cy="113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Estándar o genérico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1590350" y="1097100"/>
            <a:ext cx="1124100" cy="113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Parametrizado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7101600" y="3243675"/>
            <a:ext cx="1730700" cy="16890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Sistema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31"/>
          <p:cNvSpPr/>
          <p:nvPr/>
        </p:nvSpPr>
        <p:spPr>
          <a:xfrm>
            <a:off x="6502425" y="3901500"/>
            <a:ext cx="888000" cy="8943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Windows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7838509" y="2669101"/>
            <a:ext cx="888000" cy="8943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Linux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3" name="Google Shape;4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9775" y="638350"/>
            <a:ext cx="9143999" cy="408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1"/>
          <p:cNvSpPr/>
          <p:nvPr/>
        </p:nvSpPr>
        <p:spPr>
          <a:xfrm>
            <a:off x="7004850" y="3005325"/>
            <a:ext cx="716100" cy="7212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Mac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31"/>
          <p:cNvSpPr/>
          <p:nvPr/>
        </p:nvSpPr>
        <p:spPr>
          <a:xfrm>
            <a:off x="5934300" y="-33600"/>
            <a:ext cx="3209700" cy="52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3479425" y="3013763"/>
            <a:ext cx="1838100" cy="1793700"/>
          </a:xfrm>
          <a:prstGeom prst="ellipse">
            <a:avLst/>
          </a:prstGeom>
          <a:solidFill>
            <a:srgbClr val="458A9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Instalación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31"/>
          <p:cNvSpPr/>
          <p:nvPr/>
        </p:nvSpPr>
        <p:spPr>
          <a:xfrm>
            <a:off x="3184150" y="2359838"/>
            <a:ext cx="1124100" cy="1132200"/>
          </a:xfrm>
          <a:prstGeom prst="ellipse">
            <a:avLst/>
          </a:prstGeom>
          <a:solidFill>
            <a:srgbClr val="4CB7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Local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31"/>
          <p:cNvSpPr/>
          <p:nvPr/>
        </p:nvSpPr>
        <p:spPr>
          <a:xfrm>
            <a:off x="4517800" y="2558588"/>
            <a:ext cx="1124100" cy="1132200"/>
          </a:xfrm>
          <a:prstGeom prst="ellipse">
            <a:avLst/>
          </a:prstGeom>
          <a:solidFill>
            <a:srgbClr val="4CB7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Nube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Introducción (Presentarnos) - LAURA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ERP  - LAURA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CRM - LAURA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300"/>
              <a:buAutoNum type="arabicPeriod"/>
            </a:pPr>
            <a:r>
              <a:rPr lang="es">
                <a:solidFill>
                  <a:srgbClr val="E06666"/>
                </a:solidFill>
              </a:rPr>
              <a:t>Presentación SAGE (SERGIO)</a:t>
            </a:r>
            <a:endParaRPr>
              <a:solidFill>
                <a:srgbClr val="E0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Características de ERP SAGE - &gt;SERGIO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Funcionalidades (ARI)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"/>
              <a:t>Requisitos (ARI)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AutoNum type="alphaLcPeriod"/>
            </a:pPr>
            <a:r>
              <a:rPr lang="es">
                <a:solidFill>
                  <a:srgbClr val="CC0000"/>
                </a:solidFill>
              </a:rPr>
              <a:t>Data Warehouse (ARI)</a:t>
            </a:r>
            <a:endParaRPr>
              <a:solidFill>
                <a:srgbClr val="CC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AutoNum type="alphaLcPeriod"/>
            </a:pPr>
            <a:r>
              <a:rPr lang="es">
                <a:solidFill>
                  <a:srgbClr val="CC0000"/>
                </a:solidFill>
              </a:rPr>
              <a:t>Sistema de gestión de datos (presenta ARI) - lo hace Laura</a:t>
            </a:r>
            <a:endParaRPr>
              <a:solidFill>
                <a:srgbClr val="CC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300"/>
              <a:buAutoNum type="arabicPeriod"/>
            </a:pPr>
            <a:r>
              <a:rPr lang="es">
                <a:solidFill>
                  <a:srgbClr val="E06666"/>
                </a:solidFill>
              </a:rPr>
              <a:t>Características del CRM Sage(SERGIO)</a:t>
            </a:r>
            <a:endParaRPr>
              <a:solidFill>
                <a:srgbClr val="E0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Los ERPS más usados  (LAURA)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Comparativa (ARI)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Los CRM más usados (LAURA)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300"/>
              <a:buAutoNum type="arabicPeriod"/>
            </a:pPr>
            <a:r>
              <a:rPr lang="es">
                <a:solidFill>
                  <a:srgbClr val="E06666"/>
                </a:solidFill>
              </a:rPr>
              <a:t>Comparativa(ARI)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/>
          <p:nvPr>
            <p:ph type="title"/>
          </p:nvPr>
        </p:nvSpPr>
        <p:spPr>
          <a:xfrm>
            <a:off x="1061250" y="169800"/>
            <a:ext cx="7273200" cy="1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Comparativa ERP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311700" y="1168350"/>
            <a:ext cx="1730700" cy="1689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Diseño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1704975" y="1095375"/>
            <a:ext cx="1124100" cy="11322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A medida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32"/>
          <p:cNvSpPr/>
          <p:nvPr/>
        </p:nvSpPr>
        <p:spPr>
          <a:xfrm>
            <a:off x="1447800" y="2305225"/>
            <a:ext cx="1124100" cy="11322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Estándar o genérico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238125" y="2628900"/>
            <a:ext cx="1124100" cy="11322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Parametrizado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p32"/>
          <p:cNvSpPr/>
          <p:nvPr/>
        </p:nvSpPr>
        <p:spPr>
          <a:xfrm>
            <a:off x="3257925" y="3005325"/>
            <a:ext cx="1838100" cy="17937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Instalación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32"/>
          <p:cNvSpPr/>
          <p:nvPr/>
        </p:nvSpPr>
        <p:spPr>
          <a:xfrm>
            <a:off x="2962650" y="2351400"/>
            <a:ext cx="1124100" cy="1132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Directamente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4296300" y="2550150"/>
            <a:ext cx="1124100" cy="1132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Nube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32"/>
          <p:cNvSpPr/>
          <p:nvPr/>
        </p:nvSpPr>
        <p:spPr>
          <a:xfrm>
            <a:off x="5659725" y="368250"/>
            <a:ext cx="1730700" cy="1689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Tamaño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p32"/>
          <p:cNvSpPr/>
          <p:nvPr/>
        </p:nvSpPr>
        <p:spPr>
          <a:xfrm>
            <a:off x="4776525" y="734550"/>
            <a:ext cx="1124100" cy="11322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Pymes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p32"/>
          <p:cNvSpPr/>
          <p:nvPr/>
        </p:nvSpPr>
        <p:spPr>
          <a:xfrm>
            <a:off x="5811150" y="1725150"/>
            <a:ext cx="1124100" cy="11322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Grandes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Google Shape;444;p32"/>
          <p:cNvSpPr/>
          <p:nvPr/>
        </p:nvSpPr>
        <p:spPr>
          <a:xfrm>
            <a:off x="7101600" y="3243675"/>
            <a:ext cx="1730700" cy="16890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Sistema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p32"/>
          <p:cNvSpPr/>
          <p:nvPr/>
        </p:nvSpPr>
        <p:spPr>
          <a:xfrm>
            <a:off x="6502425" y="3901500"/>
            <a:ext cx="888000" cy="8943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Windows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32"/>
          <p:cNvSpPr/>
          <p:nvPr/>
        </p:nvSpPr>
        <p:spPr>
          <a:xfrm>
            <a:off x="7838509" y="2669101"/>
            <a:ext cx="888000" cy="8943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Linux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7" name="Google Shape;4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9775" y="638350"/>
            <a:ext cx="9143999" cy="408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2"/>
          <p:cNvSpPr/>
          <p:nvPr/>
        </p:nvSpPr>
        <p:spPr>
          <a:xfrm>
            <a:off x="7004850" y="3005325"/>
            <a:ext cx="716100" cy="721200"/>
          </a:xfrm>
          <a:prstGeom prst="ellipse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Open Sans"/>
                <a:ea typeface="Open Sans"/>
                <a:cs typeface="Open Sans"/>
                <a:sym typeface="Open Sans"/>
              </a:rPr>
              <a:t>Mac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" name="Google Shape;453;p33"/>
          <p:cNvGraphicFramePr/>
          <p:nvPr/>
        </p:nvGraphicFramePr>
        <p:xfrm>
          <a:off x="259500" y="32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{18B71286-582C-4FBF-831E-7307BA54DADE}</a:tableStyleId>
              </a:tblPr>
              <a:tblGrid>
                <a:gridCol w="1437500"/>
                <a:gridCol w="1437500"/>
                <a:gridCol w="1437500"/>
                <a:gridCol w="1437500"/>
                <a:gridCol w="1437500"/>
                <a:gridCol w="1437500"/>
              </a:tblGrid>
              <a:tr h="7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ERP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SAGE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SAP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ORACLE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DYNAMICS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EPICOR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7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DISEÑO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Modular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 medida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Modular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Modular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Modular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INSTALACIÓN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Local o nube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Local o nube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Nube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Local o nube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Nube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SISTEMA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Privado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Windows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Abierto -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Privado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Nube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Privado 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Windows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Abierto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TAMAÑO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Pymes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Pymes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Medianas empresas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Medianas y grandes empresas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Pymes y grandes empresas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SECTORES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Servicios, Distrubución mayorista, construcción, fabricación y comercio.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Energia y recursos naturales, industria de servicios, servicios financeros, servicios de consumo, servicios públicos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Automoción, comunicaciones, construccions e ingeniería, productos de consumo, educación e investigación, servicios financieros, restauración, atención sanitaria, alta tecnología, hostelería, fabricación industrial, biomedicina y farmacia, medios y entretenimiento, sector público, sector retail y servicios públicos.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Ventas, marketing, servicio, finanzas, operaciones, comercio y RR.HH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Distribución y fabricación 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>
            <p:ph type="title"/>
          </p:nvPr>
        </p:nvSpPr>
        <p:spPr>
          <a:xfrm>
            <a:off x="234375" y="78125"/>
            <a:ext cx="61332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Los sistemas CRM </a:t>
            </a:r>
            <a:r>
              <a:rPr lang="es">
                <a:solidFill>
                  <a:schemeClr val="accent1"/>
                </a:solidFill>
              </a:rPr>
              <a:t>más utilizados </a:t>
            </a:r>
            <a:r>
              <a:rPr lang="es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9" name="Google Shape;459;p34"/>
          <p:cNvSpPr txBox="1"/>
          <p:nvPr>
            <p:ph idx="1" type="body"/>
          </p:nvPr>
        </p:nvSpPr>
        <p:spPr>
          <a:xfrm>
            <a:off x="-78125" y="846400"/>
            <a:ext cx="6445500" cy="3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Salesforce</a:t>
            </a:r>
            <a:r>
              <a:rPr lang="es" sz="1400">
                <a:solidFill>
                  <a:srgbClr val="333333"/>
                </a:solidFill>
                <a:highlight>
                  <a:srgbClr val="FFFFFF"/>
                </a:highlight>
              </a:rPr>
              <a:t>: Este </a:t>
            </a:r>
            <a:r>
              <a:rPr b="1" lang="es" sz="1400">
                <a:solidFill>
                  <a:srgbClr val="333333"/>
                </a:solidFill>
                <a:highlight>
                  <a:srgbClr val="FFFFFF"/>
                </a:highlight>
              </a:rPr>
              <a:t>CRM </a:t>
            </a:r>
            <a:r>
              <a:rPr lang="es" sz="1400">
                <a:solidFill>
                  <a:srgbClr val="333333"/>
                </a:solidFill>
                <a:highlight>
                  <a:srgbClr val="FFFFFF"/>
                </a:highlight>
              </a:rPr>
              <a:t>te permite sacar el máximo partido a la parte más comunicativa del software con Chatter, la “</a:t>
            </a:r>
            <a:r>
              <a:rPr b="1" lang="es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red social</a:t>
            </a:r>
            <a:r>
              <a:rPr lang="es" sz="1400">
                <a:solidFill>
                  <a:srgbClr val="333333"/>
                </a:solidFill>
                <a:highlight>
                  <a:srgbClr val="FFFFFF"/>
                </a:highlight>
              </a:rPr>
              <a:t>” de dicho software.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Base</a:t>
            </a:r>
            <a:r>
              <a:rPr lang="es" sz="1400">
                <a:solidFill>
                  <a:srgbClr val="333333"/>
                </a:solidFill>
                <a:highlight>
                  <a:srgbClr val="FFFFFF"/>
                </a:highlight>
              </a:rPr>
              <a:t>: Este </a:t>
            </a:r>
            <a:r>
              <a:rPr b="1" lang="es" sz="1400">
                <a:solidFill>
                  <a:srgbClr val="333333"/>
                </a:solidFill>
                <a:highlight>
                  <a:srgbClr val="FFFFFF"/>
                </a:highlight>
              </a:rPr>
              <a:t>CRM </a:t>
            </a:r>
            <a:r>
              <a:rPr lang="es" sz="1400">
                <a:solidFill>
                  <a:srgbClr val="333333"/>
                </a:solidFill>
                <a:highlight>
                  <a:srgbClr val="FFFFFF"/>
                </a:highlight>
              </a:rPr>
              <a:t>pone a tu disposición gran cantidad de herramientas que te ayudarán a completar todas las tareas que tengas que realizar en tu día a día. Prácticamente todo es </a:t>
            </a:r>
            <a:r>
              <a:rPr b="1" lang="es" sz="1400">
                <a:solidFill>
                  <a:srgbClr val="333333"/>
                </a:solidFill>
                <a:highlight>
                  <a:srgbClr val="FFFFFF"/>
                </a:highlight>
              </a:rPr>
              <a:t>configurable</a:t>
            </a:r>
            <a:r>
              <a:rPr lang="es" sz="1400">
                <a:solidFill>
                  <a:srgbClr val="333333"/>
                </a:solidFill>
                <a:highlight>
                  <a:srgbClr val="FFFFFF"/>
                </a:highlight>
              </a:rPr>
              <a:t>, desde la integración de las acciones a llevar a cabo hasta los registros automáticos de las llamadas para rellenar los campos personalizables.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Microsoft Dynamics</a:t>
            </a:r>
            <a:r>
              <a:rPr lang="es" sz="1400">
                <a:solidFill>
                  <a:srgbClr val="333333"/>
                </a:solidFill>
                <a:highlight>
                  <a:srgbClr val="FFFFFF"/>
                </a:highlight>
              </a:rPr>
              <a:t>: Cada día el mundo empresarial es más </a:t>
            </a:r>
            <a:r>
              <a:rPr b="1" lang="es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mobile </a:t>
            </a:r>
            <a:r>
              <a:rPr lang="es" sz="1400">
                <a:solidFill>
                  <a:srgbClr val="333333"/>
                </a:solidFill>
                <a:highlight>
                  <a:srgbClr val="FFFFFF"/>
                </a:highlight>
              </a:rPr>
              <a:t>y más social, por lo que tu negocio necesita moverse rápidamente a la hora de, por ejemplo, compartir información de cualquier tipo, para conseguir éxito a la hora de lograr tus objetivos.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4" name="Google Shape;464;p35"/>
          <p:cNvGraphicFramePr/>
          <p:nvPr/>
        </p:nvGraphicFramePr>
        <p:xfrm>
          <a:off x="259500" y="32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{18B71286-582C-4FBF-831E-7307BA54DADE}</a:tableStyleId>
              </a:tblPr>
              <a:tblGrid>
                <a:gridCol w="1737975"/>
                <a:gridCol w="1737975"/>
                <a:gridCol w="1737975"/>
                <a:gridCol w="1737975"/>
                <a:gridCol w="1737975"/>
              </a:tblGrid>
              <a:tr h="7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SAGE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SALESFORCE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BASE (</a:t>
                      </a:r>
                      <a:r>
                        <a:rPr b="1" lang="es" sz="1200">
                          <a:solidFill>
                            <a:srgbClr val="393D41"/>
                          </a:solidFill>
                          <a:highlight>
                            <a:srgbClr val="FFFFFF"/>
                          </a:highlight>
                        </a:rPr>
                        <a:t>Zendesk Sell)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DYNAMICS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</a:tr>
              <a:tr h="7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DISEÑO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Modular, personalizable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Modular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Modular, personalizable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Modular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INSTALACIÓN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Nube y local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SaaS, Nube, local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Nube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Nube o local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TAMAÑO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Pymes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pymes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Medianas y grandes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Pymes y grandes empresas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Sistema integrado con ERP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Sí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Sí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Funcionalidades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Gestion de contactos y agenda, automatización de ventas, marketing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servicio de atención al cliente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888888"/>
                          </a:solidFill>
                          <a:highlight>
                            <a:srgbClr val="FFFFFF"/>
                          </a:highlight>
                        </a:rPr>
                        <a:t>Gestión de contactos, Gestión de oportunidades, Colaboración en las ventas con Chatter ,</a:t>
                      </a:r>
                      <a:endParaRPr sz="1150">
                        <a:solidFill>
                          <a:srgbClr val="888888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888888"/>
                          </a:solidFill>
                          <a:highlight>
                            <a:srgbClr val="FFFFFF"/>
                          </a:highlight>
                        </a:rPr>
                        <a:t>Gestión del rendimiento de ventas con Work: , Gestión de contactos: </a:t>
                      </a:r>
                      <a:endParaRPr sz="1150">
                        <a:solidFill>
                          <a:srgbClr val="888888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888888"/>
                          </a:solidFill>
                          <a:highlight>
                            <a:srgbClr val="FFFFFF"/>
                          </a:highlight>
                        </a:rPr>
                        <a:t>Automatización de marketing</a:t>
                      </a:r>
                      <a:endParaRPr sz="1150">
                        <a:solidFill>
                          <a:srgbClr val="88888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Gestion de contactos y lead, ventas, informes, marketing social.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Ventas, atención al cliente, marketing, social media. Gestión de incidencias, call centers, cobros, proyectos, fidelización de clientes, RRHH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SECTORES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Ventas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50">
                          <a:solidFill>
                            <a:srgbClr val="888888"/>
                          </a:solidFill>
                          <a:highlight>
                            <a:srgbClr val="FFFFFF"/>
                          </a:highlight>
                        </a:rPr>
                        <a:t>Servicios financieros, salud, biología, comunicaciones, educación, sector minorista o retail, medios de comunicación, sector público y automóvil.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Ventas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Ventas, áreas de gestión 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283400" y="19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Introducción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311700" y="772225"/>
            <a:ext cx="6550500" cy="3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ERP es un sistema de </a:t>
            </a:r>
            <a:r>
              <a:rPr lang="e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planificación</a:t>
            </a:r>
            <a:r>
              <a:rPr lang="e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recursos empresariales, algunos de los beneficios del ERP son: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rgbClr val="000000"/>
                </a:solidFill>
                <a:highlight>
                  <a:srgbClr val="FEFEFE"/>
                </a:highlight>
                <a:latin typeface="Open Sans"/>
                <a:ea typeface="Open Sans"/>
                <a:cs typeface="Open Sans"/>
                <a:sym typeface="Open Sans"/>
              </a:rPr>
              <a:t>Automatización de procesos de la empresa.</a:t>
            </a:r>
            <a:endParaRPr sz="1200">
              <a:solidFill>
                <a:srgbClr val="000000"/>
              </a:solidFill>
              <a:highlight>
                <a:srgbClr val="FEFE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rgbClr val="000000"/>
                </a:solidFill>
                <a:highlight>
                  <a:srgbClr val="FEFEFE"/>
                </a:highlight>
                <a:latin typeface="Open Sans"/>
                <a:ea typeface="Open Sans"/>
                <a:cs typeface="Open Sans"/>
                <a:sym typeface="Open Sans"/>
              </a:rPr>
              <a:t>Disponibilidad de la información de la empresa en una misma plataforma.</a:t>
            </a:r>
            <a:endParaRPr sz="1200">
              <a:solidFill>
                <a:srgbClr val="000000"/>
              </a:solidFill>
              <a:highlight>
                <a:srgbClr val="FEFE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rgbClr val="000000"/>
                </a:solidFill>
                <a:highlight>
                  <a:srgbClr val="FEFEFE"/>
                </a:highlight>
                <a:latin typeface="Open Sans"/>
                <a:ea typeface="Open Sans"/>
                <a:cs typeface="Open Sans"/>
                <a:sym typeface="Open Sans"/>
              </a:rPr>
              <a:t>Integración de las distintas bases de datos de una compañía en un solo programa.</a:t>
            </a:r>
            <a:endParaRPr sz="1200">
              <a:solidFill>
                <a:srgbClr val="000000"/>
              </a:solidFill>
              <a:highlight>
                <a:srgbClr val="FEFE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s" sz="1200">
                <a:solidFill>
                  <a:srgbClr val="000000"/>
                </a:solidFill>
                <a:highlight>
                  <a:srgbClr val="FEFEFE"/>
                </a:highlight>
                <a:latin typeface="Open Sans"/>
                <a:ea typeface="Open Sans"/>
                <a:cs typeface="Open Sans"/>
                <a:sym typeface="Open Sans"/>
              </a:rPr>
              <a:t>Ahorro de tiempo y costes</a:t>
            </a:r>
            <a:endParaRPr sz="1200">
              <a:solidFill>
                <a:srgbClr val="000000"/>
              </a:solidFill>
              <a:highlight>
                <a:srgbClr val="FEFE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highlight>
                  <a:srgbClr val="FEFEFE"/>
                </a:highlight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CRM (en inglés Customer Relationship Management, o Gestión de las relaciones con clientes) es una aplicación que permite centralizar en una única Base de Datos todas las interacciones entre una empresa y sus clientes.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76087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Permite compartir y maximizar el conocimiento de un cliente dado y de esta forma entender sus necesidades y anticiparse a ellas.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0" marL="457200" rtl="0" algn="l">
              <a:lnSpc>
                <a:spcPct val="1760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Open Sans"/>
              <a:buChar char="●"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Recopila toda la información de las gestiones comerciales manteniendo un histórico detallado.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0" marL="457200" rtl="0" algn="l">
              <a:lnSpc>
                <a:spcPct val="1760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Open Sans"/>
              <a:buChar char="●"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Permite dirigir y gestionar de forma más sencilla las campañas de captación de clientes y de fidelización.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674775"/>
            <a:ext cx="70305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¿QUÉ ES UN CRM?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631000" y="1932675"/>
            <a:ext cx="4638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76087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s" sz="1450">
                <a:solidFill>
                  <a:srgbClr val="000000"/>
                </a:solidFill>
                <a:highlight>
                  <a:schemeClr val="lt1"/>
                </a:highlight>
              </a:rPr>
              <a:t>C</a:t>
            </a:r>
            <a:r>
              <a:rPr b="1" lang="es" sz="1450">
                <a:solidFill>
                  <a:srgbClr val="000000"/>
                </a:solidFill>
                <a:highlight>
                  <a:schemeClr val="lt1"/>
                </a:highlight>
              </a:rPr>
              <a:t>ompartir </a:t>
            </a:r>
            <a:r>
              <a:rPr lang="es" sz="1450">
                <a:solidFill>
                  <a:srgbClr val="000000"/>
                </a:solidFill>
                <a:highlight>
                  <a:schemeClr val="lt1"/>
                </a:highlight>
              </a:rPr>
              <a:t>y </a:t>
            </a:r>
            <a:r>
              <a:rPr b="1" lang="es" sz="1450">
                <a:solidFill>
                  <a:srgbClr val="000000"/>
                </a:solidFill>
                <a:highlight>
                  <a:schemeClr val="lt1"/>
                </a:highlight>
              </a:rPr>
              <a:t>maximizar </a:t>
            </a:r>
            <a:r>
              <a:rPr lang="es" sz="1450">
                <a:solidFill>
                  <a:srgbClr val="000000"/>
                </a:solidFill>
                <a:highlight>
                  <a:schemeClr val="lt1"/>
                </a:highlight>
              </a:rPr>
              <a:t>el conocimiento de un cliente</a:t>
            </a:r>
            <a:endParaRPr sz="14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20675" lvl="0" marL="457200" rtl="0" algn="l">
              <a:lnSpc>
                <a:spcPct val="176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b="1" lang="es" sz="1450">
                <a:solidFill>
                  <a:srgbClr val="000000"/>
                </a:solidFill>
                <a:highlight>
                  <a:schemeClr val="lt1"/>
                </a:highlight>
              </a:rPr>
              <a:t>Recopila </a:t>
            </a:r>
            <a:r>
              <a:rPr lang="es" sz="1450">
                <a:solidFill>
                  <a:srgbClr val="000000"/>
                </a:solidFill>
                <a:highlight>
                  <a:schemeClr val="lt1"/>
                </a:highlight>
              </a:rPr>
              <a:t>toda la </a:t>
            </a:r>
            <a:r>
              <a:rPr b="1" lang="es" sz="1450">
                <a:solidFill>
                  <a:srgbClr val="000000"/>
                </a:solidFill>
                <a:highlight>
                  <a:schemeClr val="lt1"/>
                </a:highlight>
              </a:rPr>
              <a:t>información</a:t>
            </a:r>
            <a:endParaRPr sz="14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20675" lvl="0" marL="457200" rtl="0" algn="l">
              <a:lnSpc>
                <a:spcPct val="176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Char char="●"/>
            </a:pPr>
            <a:r>
              <a:rPr lang="es" sz="1450">
                <a:solidFill>
                  <a:srgbClr val="000000"/>
                </a:solidFill>
                <a:highlight>
                  <a:schemeClr val="lt1"/>
                </a:highlight>
              </a:rPr>
              <a:t>Permite </a:t>
            </a:r>
            <a:r>
              <a:rPr b="1" lang="es" sz="1450">
                <a:solidFill>
                  <a:srgbClr val="000000"/>
                </a:solidFill>
                <a:highlight>
                  <a:schemeClr val="lt1"/>
                </a:highlight>
              </a:rPr>
              <a:t>dirigir </a:t>
            </a:r>
            <a:r>
              <a:rPr lang="es" sz="1450">
                <a:solidFill>
                  <a:srgbClr val="000000"/>
                </a:solidFill>
                <a:highlight>
                  <a:schemeClr val="lt1"/>
                </a:highlight>
              </a:rPr>
              <a:t>y </a:t>
            </a:r>
            <a:r>
              <a:rPr b="1" lang="es" sz="1450">
                <a:solidFill>
                  <a:srgbClr val="000000"/>
                </a:solidFill>
                <a:highlight>
                  <a:schemeClr val="lt1"/>
                </a:highlight>
              </a:rPr>
              <a:t>gestionar </a:t>
            </a:r>
            <a:r>
              <a:rPr lang="es" sz="1450">
                <a:solidFill>
                  <a:srgbClr val="000000"/>
                </a:solidFill>
                <a:highlight>
                  <a:schemeClr val="lt1"/>
                </a:highlight>
              </a:rPr>
              <a:t>de forma más sencilla</a:t>
            </a:r>
            <a:endParaRPr sz="19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/>
          <p:nvPr/>
        </p:nvSpPr>
        <p:spPr>
          <a:xfrm>
            <a:off x="6032975" y="-77350"/>
            <a:ext cx="3209700" cy="52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¿QUÉ ES UN ERP?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032550" y="1871700"/>
            <a:ext cx="4627800" cy="26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76087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pen Sans"/>
              <a:buChar char="●"/>
            </a:pPr>
            <a:r>
              <a:rPr lang="es" sz="1050">
                <a:solidFill>
                  <a:srgbClr val="00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Permite compartir y maximizar el conocimiento de un cliente dado y de esta forma entender sus necesidades y anticiparse a ellas. 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0" marL="457200" rtl="0" algn="l">
              <a:lnSpc>
                <a:spcPct val="176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Open Sans"/>
              <a:buChar char="●"/>
            </a:pPr>
            <a:r>
              <a:rPr lang="es" sz="1050">
                <a:solidFill>
                  <a:srgbClr val="00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Recopila toda la información de las gestiones comerciales manteniendo un histórico detallado.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5275" lvl="0" marL="457200" rtl="0" algn="l">
              <a:lnSpc>
                <a:spcPct val="1760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Open Sans"/>
              <a:buChar char="●"/>
            </a:pPr>
            <a:r>
              <a:rPr lang="es" sz="1050">
                <a:solidFill>
                  <a:srgbClr val="00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Permite dirigir y gestionar de forma más sencilla las campañas de captación de clientes y de fidelización. </a:t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EFEFE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3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5934300" y="-67050"/>
            <a:ext cx="3209700" cy="52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65100" y="182300"/>
            <a:ext cx="55992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            ¿QUÉ ES SAGE?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225" y="507850"/>
            <a:ext cx="5869500" cy="4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s" sz="1600">
                <a:solidFill>
                  <a:srgbClr val="333333"/>
                </a:solidFill>
              </a:rPr>
              <a:t>Sage es el líder del mercado en sistemas de contabilidad, nóminas y pagos para empresarios y emprendedores de todo el mundo</a:t>
            </a:r>
            <a:endParaRPr b="1" i="1"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33333"/>
                </a:solidFill>
              </a:rPr>
              <a:t>Nuestra tecnología social y móvil suministra información en directo para que puedas tomar decisiones rápidas e informadas en cualquier momento y desde cualquier lugar del mundo. Ofrecemos apoyo permanente a los emprendedores a través de opciones, soporte, experiencia e innovación. Defendemos tus causas y te damos consejos y asistencia de máxima calidad cuando más lo necesitas.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5934300" y="-33600"/>
            <a:ext cx="3209700" cy="52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idx="4294967295" type="title"/>
          </p:nvPr>
        </p:nvSpPr>
        <p:spPr>
          <a:xfrm>
            <a:off x="195325" y="487375"/>
            <a:ext cx="6810300" cy="14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 </a:t>
            </a:r>
            <a:r>
              <a:rPr lang="es">
                <a:solidFill>
                  <a:schemeClr val="accent1"/>
                </a:solidFill>
              </a:rPr>
              <a:t>Caracteristicas ERP Sage 200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 txBox="1"/>
          <p:nvPr>
            <p:ph idx="4294967295" type="body"/>
          </p:nvPr>
        </p:nvSpPr>
        <p:spPr>
          <a:xfrm>
            <a:off x="431700" y="1523750"/>
            <a:ext cx="5502600" cy="3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s" sz="1600">
                <a:solidFill>
                  <a:srgbClr val="434343"/>
                </a:solidFill>
              </a:rPr>
              <a:t>Escalable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s" sz="1600">
                <a:solidFill>
                  <a:srgbClr val="434343"/>
                </a:solidFill>
              </a:rPr>
              <a:t>Dirigido a pequeñas y medianas empresas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s" sz="1600">
                <a:solidFill>
                  <a:srgbClr val="434343"/>
                </a:solidFill>
              </a:rPr>
              <a:t>Modular y personalizable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s" sz="1600">
                <a:solidFill>
                  <a:srgbClr val="434343"/>
                </a:solidFill>
              </a:rPr>
              <a:t>Pago por subscripción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s" sz="1600">
                <a:solidFill>
                  <a:srgbClr val="434343"/>
                </a:solidFill>
              </a:rPr>
              <a:t>Automatización de tareas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s" sz="1600">
                <a:solidFill>
                  <a:srgbClr val="434343"/>
                </a:solidFill>
              </a:rPr>
              <a:t>Datos en tiempo real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s" sz="1600">
                <a:solidFill>
                  <a:srgbClr val="434343"/>
                </a:solidFill>
              </a:rPr>
              <a:t>Compatible con MS Windows, MS Office y MS SQL Server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5934300" y="-33600"/>
            <a:ext cx="3209700" cy="52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idx="4294967295" type="title"/>
          </p:nvPr>
        </p:nvSpPr>
        <p:spPr>
          <a:xfrm>
            <a:off x="250325" y="32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   </a:t>
            </a:r>
            <a:r>
              <a:rPr lang="es">
                <a:solidFill>
                  <a:schemeClr val="accent1"/>
                </a:solidFill>
              </a:rPr>
              <a:t>Funcionalidades y módulos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3" name="Google Shape;333;p21"/>
          <p:cNvSpPr txBox="1"/>
          <p:nvPr>
            <p:ph idx="4294967295" type="body"/>
          </p:nvPr>
        </p:nvSpPr>
        <p:spPr>
          <a:xfrm>
            <a:off x="1812725" y="1166175"/>
            <a:ext cx="2403600" cy="35070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34343"/>
                </a:solidFill>
              </a:rPr>
              <a:t>Contabilidad y Finanzas</a:t>
            </a:r>
            <a:endParaRPr b="1" sz="1400">
              <a:solidFill>
                <a:srgbClr val="434343"/>
              </a:solidFill>
            </a:endParaRPr>
          </a:p>
          <a:p>
            <a:pPr indent="-184150" lvl="0" marL="540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s" sz="1400">
                <a:solidFill>
                  <a:srgbClr val="434343"/>
                </a:solidFill>
              </a:rPr>
              <a:t>Contabilidad</a:t>
            </a:r>
            <a:endParaRPr sz="1400">
              <a:solidFill>
                <a:srgbClr val="434343"/>
              </a:solidFill>
            </a:endParaRPr>
          </a:p>
          <a:p>
            <a:pPr indent="-184150" lvl="0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s" sz="1400">
                <a:solidFill>
                  <a:srgbClr val="434343"/>
                </a:solidFill>
              </a:rPr>
              <a:t>Tesorería</a:t>
            </a:r>
            <a:endParaRPr sz="1400">
              <a:solidFill>
                <a:srgbClr val="434343"/>
              </a:solidFill>
            </a:endParaRPr>
          </a:p>
          <a:p>
            <a:pPr indent="-184150" lvl="0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s" sz="1400">
                <a:solidFill>
                  <a:srgbClr val="434343"/>
                </a:solidFill>
              </a:rPr>
              <a:t>Conciliación bancaria</a:t>
            </a:r>
            <a:endParaRPr sz="1400">
              <a:solidFill>
                <a:srgbClr val="434343"/>
              </a:solidFill>
            </a:endParaRPr>
          </a:p>
          <a:p>
            <a:pPr indent="-184150" lvl="0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s" sz="1400">
                <a:solidFill>
                  <a:srgbClr val="434343"/>
                </a:solidFill>
              </a:rPr>
              <a:t>Facturas y pagos</a:t>
            </a:r>
            <a:endParaRPr sz="1400">
              <a:solidFill>
                <a:srgbClr val="434343"/>
              </a:solidFill>
            </a:endParaRPr>
          </a:p>
          <a:p>
            <a:pPr indent="-184150" lvl="0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s" sz="1400">
                <a:solidFill>
                  <a:srgbClr val="434343"/>
                </a:solidFill>
              </a:rPr>
              <a:t>Analítica</a:t>
            </a:r>
            <a:endParaRPr sz="1400">
              <a:solidFill>
                <a:srgbClr val="434343"/>
              </a:solidFill>
            </a:endParaRPr>
          </a:p>
          <a:p>
            <a:pPr indent="-184150" lvl="0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s" sz="1400">
                <a:solidFill>
                  <a:srgbClr val="434343"/>
                </a:solidFill>
              </a:rPr>
              <a:t>Activos fijos</a:t>
            </a:r>
            <a:endParaRPr sz="1400">
              <a:solidFill>
                <a:srgbClr val="434343"/>
              </a:solidFill>
            </a:endParaRPr>
          </a:p>
          <a:p>
            <a:pPr indent="-184150" lvl="0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s" sz="1400">
                <a:solidFill>
                  <a:srgbClr val="434343"/>
                </a:solidFill>
              </a:rPr>
              <a:t>Presupuestos</a:t>
            </a:r>
            <a:endParaRPr sz="1400">
              <a:solidFill>
                <a:srgbClr val="434343"/>
              </a:solidFill>
            </a:endParaRPr>
          </a:p>
          <a:p>
            <a:pPr indent="-184150" lvl="0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s" sz="1400">
                <a:solidFill>
                  <a:srgbClr val="434343"/>
                </a:solidFill>
              </a:rPr>
              <a:t>Impuestos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6739500" y="1166175"/>
            <a:ext cx="2202600" cy="2253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434343"/>
                </a:solidFill>
              </a:rPr>
              <a:t>Gestión comercial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Compras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Ventas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Gestión de Contratos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Gestión de Almacén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Factura electrónica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EDI/XML</a:t>
            </a:r>
            <a:endParaRPr sz="1200">
              <a:solidFill>
                <a:srgbClr val="434343"/>
              </a:solidFill>
            </a:endParaRPr>
          </a:p>
          <a:p>
            <a:pPr indent="-166199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s" sz="1200">
                <a:solidFill>
                  <a:srgbClr val="434343"/>
                </a:solidFill>
              </a:rPr>
              <a:t>Control de Expedientes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5934300" y="-33600"/>
            <a:ext cx="3209700" cy="521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 txBox="1"/>
          <p:nvPr/>
        </p:nvSpPr>
        <p:spPr>
          <a:xfrm>
            <a:off x="1812725" y="1166175"/>
            <a:ext cx="2403600" cy="35070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Gestión comercial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Compras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Ventas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Gestión de Contratos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Gestión de Almacén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Factura electrónica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EDI/XML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Control de Expedientes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1812725" y="1166175"/>
            <a:ext cx="2403600" cy="3507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RRHH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Nómina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Gestión de empleados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84150" lvl="0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Analítica</a:t>
            </a:r>
            <a:endParaRPr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