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1cd931a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1cd931a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1cd931a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1cd931a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1cd931a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01cd931a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1cd931a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1cd931a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1cd931a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01cd931a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1cd931a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1cd931a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01cd931a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01cd931a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1cd931a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1cd931a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Mobbing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53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L’assetjament</a:t>
            </a:r>
            <a:r>
              <a:rPr lang="es" sz="135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laboral o moral al treball (Acoso)</a:t>
            </a:r>
            <a:endParaRPr sz="1350">
              <a:solidFill>
                <a:srgbClr val="3737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rgbClr val="373737"/>
              </a:buClr>
              <a:buSzPts val="1350"/>
              <a:buFont typeface="Arial"/>
              <a:buChar char="-"/>
            </a:pPr>
            <a:r>
              <a:rPr lang="es" sz="135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 menys una vegada a la setmana</a:t>
            </a:r>
            <a:endParaRPr sz="1350">
              <a:solidFill>
                <a:srgbClr val="3737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350"/>
              <a:buFont typeface="Arial"/>
              <a:buChar char="-"/>
            </a:pPr>
            <a:r>
              <a:rPr lang="es" sz="135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Durant un temps determinat (més de sis mesos) </a:t>
            </a:r>
            <a:endParaRPr sz="1350">
              <a:solidFill>
                <a:srgbClr val="3737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35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s" sz="135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és assetjament laboral un fet aïllat i esporàdic  </a:t>
            </a:r>
            <a:endParaRPr sz="1350">
              <a:solidFill>
                <a:srgbClr val="3737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28784" y="4238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Tipus</a:t>
            </a:r>
            <a:endParaRPr/>
          </a:p>
        </p:txBody>
      </p:sp>
      <p:sp>
        <p:nvSpPr>
          <p:cNvPr id="140" name="Google Shape;140;p15"/>
          <p:cNvSpPr txBox="1"/>
          <p:nvPr>
            <p:ph idx="4294967295" type="body"/>
          </p:nvPr>
        </p:nvSpPr>
        <p:spPr>
          <a:xfrm>
            <a:off x="819150" y="1968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Acoso vertical descendente (bossing)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Acoso vertical ascendente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Acoso horizontal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Burnout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Acoso sexual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Violencia física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Boreout o síndrome de estar quemado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Assetjament vertical descendent (bossing)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3060325" y="1856250"/>
            <a:ext cx="99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Cap</a:t>
            </a:r>
            <a:endParaRPr sz="4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800" y="1800200"/>
            <a:ext cx="19240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316250" y="3244775"/>
            <a:ext cx="3443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Treballador</a:t>
            </a:r>
            <a:endParaRPr sz="4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6"/>
          <p:cNvCxnSpPr/>
          <p:nvPr/>
        </p:nvCxnSpPr>
        <p:spPr>
          <a:xfrm>
            <a:off x="3554725" y="2736875"/>
            <a:ext cx="7500" cy="50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Assetjament vertical ascendent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060325" y="1856250"/>
            <a:ext cx="99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Cap</a:t>
            </a:r>
            <a:endParaRPr sz="4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2338650" y="3244775"/>
            <a:ext cx="3443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Treballador</a:t>
            </a:r>
            <a:endParaRPr sz="4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 rot="10800000">
            <a:off x="3548525" y="2786550"/>
            <a:ext cx="0" cy="53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0" y="1952600"/>
            <a:ext cx="26479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Assetjament horizontal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950" y="777650"/>
            <a:ext cx="2829976" cy="20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620425" y="3177525"/>
            <a:ext cx="2435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Treballador</a:t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074825" y="3177525"/>
            <a:ext cx="2435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Treballador</a:t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8"/>
          <p:cNvCxnSpPr>
            <a:stCxn id="165" idx="3"/>
          </p:cNvCxnSpPr>
          <p:nvPr/>
        </p:nvCxnSpPr>
        <p:spPr>
          <a:xfrm flipH="1" rot="10800000">
            <a:off x="3055525" y="3653025"/>
            <a:ext cx="814200" cy="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Bore-out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548700" y="4492350"/>
            <a:ext cx="2435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Treballador</a:t>
            </a:r>
            <a:endParaRPr sz="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 flipH="1">
            <a:off x="1075900" y="4116300"/>
            <a:ext cx="343500" cy="28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4362825" y="209175"/>
            <a:ext cx="0" cy="4767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9"/>
          <p:cNvSpPr txBox="1"/>
          <p:nvPr>
            <p:ph type="title"/>
          </p:nvPr>
        </p:nvSpPr>
        <p:spPr>
          <a:xfrm>
            <a:off x="457200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Burn-out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800" y="2916763"/>
            <a:ext cx="1835024" cy="1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Assetjament sexual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775" y="1541725"/>
            <a:ext cx="29527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79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Violència física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2174300" y="1885125"/>
            <a:ext cx="4616400" cy="2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Agressió</a:t>
            </a:r>
            <a:endParaRPr sz="3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700"/>
              <a:t>física o verbal</a:t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