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02DFCB-FC70-4890-A2B4-89F0F33D9ACF}">
  <a:tblStyle styleId="{4B02DFCB-FC70-4890-A2B4-89F0F33D9AC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CAD8D3A-98D3-4621-A5BA-E81EB6B82F9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erriweather-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erriweather-italic.fntdata"/><Relationship Id="rId12" Type="http://schemas.openxmlformats.org/officeDocument/2006/relationships/slide" Target="slides/slide6.xml"/><Relationship Id="rId34"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254bf56f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254bf56f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0eeb82b0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0eeb82b0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7c606a7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7c606a7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a9b038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a9b038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7c606a7a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7c606a7a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7c606a7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7c606a7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7d05dbc7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7d05dbc7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0eeb82b0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0eeb82b0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7d05db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7d05db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0eeb82b0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0eeb82b0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0eeb82b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0eeb82b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7d05dbc7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7d05dbc7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7c606a7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7c606a7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a9b03860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a9b03860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40eeb82b0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0eeb82b0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40eeb82b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0eeb82b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41f675ad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1f675ad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0eeb82b0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0eeb82b0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0eeb82b0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0eeb82b0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1f7b5d97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1f7b5d97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7c606a7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7c606a7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es.wikihow.com/convertir-binario-a-decimal" TargetMode="External"/><Relationship Id="rId4" Type="http://schemas.openxmlformats.org/officeDocument/2006/relationships/hyperlink" Target="https://es.wikihow.com/convertir-de-decimal-a-binario" TargetMode="External"/><Relationship Id="rId5" Type="http://schemas.openxmlformats.org/officeDocument/2006/relationships/hyperlink" Target="https://es.wikihow.com/convertir-un-n%C3%BAmero-hexadecimal-a-decimal-o-binario" TargetMode="External"/><Relationship Id="rId6" Type="http://schemas.openxmlformats.org/officeDocument/2006/relationships/hyperlink" Target="https://es.wikihow.com/convertir-de-decimal-a-hexadecim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ca.wikipedia.org/wiki/Complement_a_dos" TargetMode="External"/><Relationship Id="rId4" Type="http://schemas.openxmlformats.org/officeDocument/2006/relationships/hyperlink" Target="https://ca.wikipedia.org/wiki/Complement_a_u" TargetMode="External"/><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Sistemes Informàtics</a:t>
            </a:r>
            <a:endParaRPr/>
          </a:p>
        </p:txBody>
      </p:sp>
      <p:sp>
        <p:nvSpPr>
          <p:cNvPr id="65" name="Google Shape;65;p13"/>
          <p:cNvSpPr txBox="1"/>
          <p:nvPr/>
        </p:nvSpPr>
        <p:spPr>
          <a:xfrm>
            <a:off x="311700" y="1878550"/>
            <a:ext cx="6374700" cy="4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rgbClr val="626B73"/>
                </a:solidFill>
                <a:latin typeface="Roboto"/>
                <a:ea typeface="Roboto"/>
                <a:cs typeface="Roboto"/>
                <a:sym typeface="Roboto"/>
              </a:rPr>
              <a:t>UF1. Instal·lació, configuració i explotació del sistema informàtic.</a:t>
            </a:r>
            <a:endParaRPr sz="1600">
              <a:solidFill>
                <a:srgbClr val="626B7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Conversió de nombres</a:t>
            </a:r>
            <a:endParaRPr/>
          </a:p>
        </p:txBody>
      </p:sp>
      <p:sp>
        <p:nvSpPr>
          <p:cNvPr id="127" name="Google Shape;127;p22"/>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ca" sz="2000"/>
              <a:t>Passar de </a:t>
            </a:r>
            <a:r>
              <a:rPr b="1" lang="ca" sz="2000"/>
              <a:t>binari a decimal</a:t>
            </a:r>
            <a:r>
              <a:rPr lang="ca" sz="2000"/>
              <a:t> </a:t>
            </a:r>
            <a:r>
              <a:rPr lang="ca" sz="2000" u="sng">
                <a:solidFill>
                  <a:schemeClr val="hlink"/>
                </a:solidFill>
                <a:hlinkClick r:id="rId3"/>
              </a:rPr>
              <a:t>(tutorial)</a:t>
            </a:r>
            <a:endParaRPr sz="2000"/>
          </a:p>
          <a:p>
            <a:pPr indent="-355600" lvl="0" marL="457200" rtl="0" algn="l">
              <a:spcBef>
                <a:spcPts val="1000"/>
              </a:spcBef>
              <a:spcAft>
                <a:spcPts val="0"/>
              </a:spcAft>
              <a:buSzPts val="2000"/>
              <a:buChar char="-"/>
            </a:pPr>
            <a:r>
              <a:rPr lang="ca" sz="2000"/>
              <a:t>Passar de </a:t>
            </a:r>
            <a:r>
              <a:rPr b="1" lang="ca" sz="2000"/>
              <a:t>decimal a binari</a:t>
            </a:r>
            <a:r>
              <a:rPr lang="ca" sz="2000"/>
              <a:t> </a:t>
            </a:r>
            <a:r>
              <a:rPr lang="ca" sz="2000" u="sng">
                <a:solidFill>
                  <a:schemeClr val="hlink"/>
                </a:solidFill>
                <a:hlinkClick r:id="rId4"/>
              </a:rPr>
              <a:t>(tutorial)</a:t>
            </a:r>
            <a:endParaRPr sz="2000"/>
          </a:p>
          <a:p>
            <a:pPr indent="-355600" lvl="0" marL="457200" rtl="0" algn="l">
              <a:spcBef>
                <a:spcPts val="1000"/>
              </a:spcBef>
              <a:spcAft>
                <a:spcPts val="0"/>
              </a:spcAft>
              <a:buSzPts val="2000"/>
              <a:buChar char="-"/>
            </a:pPr>
            <a:r>
              <a:rPr lang="ca" sz="2000"/>
              <a:t>Passar d’</a:t>
            </a:r>
            <a:r>
              <a:rPr b="1" lang="ca" sz="2000"/>
              <a:t>hexadecimal a decimal</a:t>
            </a:r>
            <a:r>
              <a:rPr lang="ca" sz="2000"/>
              <a:t> </a:t>
            </a:r>
            <a:r>
              <a:rPr lang="ca" sz="2000" u="sng">
                <a:solidFill>
                  <a:schemeClr val="hlink"/>
                </a:solidFill>
                <a:hlinkClick r:id="rId5"/>
              </a:rPr>
              <a:t>(tutorial)</a:t>
            </a:r>
            <a:endParaRPr sz="2000"/>
          </a:p>
          <a:p>
            <a:pPr indent="-355600" lvl="0" marL="457200" rtl="0" algn="l">
              <a:spcBef>
                <a:spcPts val="1000"/>
              </a:spcBef>
              <a:spcAft>
                <a:spcPts val="0"/>
              </a:spcAft>
              <a:buSzPts val="2000"/>
              <a:buChar char="-"/>
            </a:pPr>
            <a:r>
              <a:rPr lang="ca" sz="2000"/>
              <a:t>Passar de </a:t>
            </a:r>
            <a:r>
              <a:rPr b="1" lang="ca" sz="2000"/>
              <a:t>decimal a hexadecimal</a:t>
            </a:r>
            <a:r>
              <a:rPr lang="ca" sz="2000"/>
              <a:t> </a:t>
            </a:r>
            <a:r>
              <a:rPr lang="ca" sz="2000" u="sng">
                <a:solidFill>
                  <a:schemeClr val="hlink"/>
                </a:solidFill>
                <a:hlinkClick r:id="rId6"/>
              </a:rPr>
              <a:t>(tutorial)</a:t>
            </a:r>
            <a:endParaRPr sz="2000"/>
          </a:p>
          <a:p>
            <a:pPr indent="-355600" lvl="0" marL="457200" rtl="0" algn="l">
              <a:spcBef>
                <a:spcPts val="1000"/>
              </a:spcBef>
              <a:spcAft>
                <a:spcPts val="0"/>
              </a:spcAft>
              <a:buSzPts val="2000"/>
              <a:buChar char="-"/>
            </a:pPr>
            <a:r>
              <a:rPr lang="ca" sz="2000"/>
              <a:t>Passar d’</a:t>
            </a:r>
            <a:r>
              <a:rPr b="1" lang="ca" sz="2000"/>
              <a:t>hexadecimal a binari</a:t>
            </a:r>
            <a:r>
              <a:rPr lang="ca" sz="2000"/>
              <a:t>: immediat (</a:t>
            </a:r>
            <a:r>
              <a:rPr i="1" lang="ca" sz="2000"/>
              <a:t>veure taula anterior</a:t>
            </a:r>
            <a:r>
              <a:rPr lang="ca" sz="2000"/>
              <a:t>)</a:t>
            </a:r>
            <a:endParaRPr sz="2000"/>
          </a:p>
          <a:p>
            <a:pPr indent="-355600" lvl="0" marL="457200" rtl="0" algn="l">
              <a:spcBef>
                <a:spcPts val="1000"/>
              </a:spcBef>
              <a:spcAft>
                <a:spcPts val="0"/>
              </a:spcAft>
              <a:buSzPts val="2000"/>
              <a:buChar char="-"/>
            </a:pPr>
            <a:r>
              <a:rPr lang="ca" sz="2000"/>
              <a:t>Passar de </a:t>
            </a:r>
            <a:r>
              <a:rPr b="1" lang="ca" sz="2000"/>
              <a:t>binari a hexadecimal</a:t>
            </a:r>
            <a:r>
              <a:rPr lang="ca" sz="2000"/>
              <a:t>: immediat (</a:t>
            </a:r>
            <a:r>
              <a:rPr i="1" lang="ca" sz="2000"/>
              <a:t>veure taula anterior</a:t>
            </a:r>
            <a:r>
              <a:rPr lang="ca" sz="2000"/>
              <a:t>)</a:t>
            </a:r>
            <a:endParaRPr sz="2000"/>
          </a:p>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Exemples de conversió</a:t>
            </a:r>
            <a:endParaRPr/>
          </a:p>
        </p:txBody>
      </p:sp>
      <p:sp>
        <p:nvSpPr>
          <p:cNvPr id="133" name="Google Shape;133;p23"/>
          <p:cNvSpPr txBox="1"/>
          <p:nvPr>
            <p:ph idx="1" type="body"/>
          </p:nvPr>
        </p:nvSpPr>
        <p:spPr>
          <a:xfrm>
            <a:off x="311700" y="1505700"/>
            <a:ext cx="3689700" cy="316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a:t>Exemple convertir </a:t>
            </a:r>
            <a:r>
              <a:rPr lang="ca"/>
              <a:t>524</a:t>
            </a:r>
            <a:r>
              <a:rPr baseline="-25000" lang="ca"/>
              <a:t>10 </a:t>
            </a:r>
            <a:r>
              <a:rPr lang="ca"/>
              <a:t>a base 2</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524:2 = 262			</a:t>
            </a:r>
            <a:r>
              <a:rPr b="1" lang="ca"/>
              <a:t>0</a:t>
            </a:r>
            <a:r>
              <a:rPr lang="ca"/>
              <a:t>	=	a</a:t>
            </a:r>
            <a:r>
              <a:rPr baseline="-25000" lang="ca"/>
              <a:t>0</a:t>
            </a:r>
            <a:endParaRPr baseline="-25000"/>
          </a:p>
          <a:p>
            <a:pPr indent="0" lvl="0" marL="0" rtl="0" algn="l">
              <a:spcBef>
                <a:spcPts val="0"/>
              </a:spcBef>
              <a:spcAft>
                <a:spcPts val="0"/>
              </a:spcAft>
              <a:buNone/>
            </a:pPr>
            <a:r>
              <a:rPr lang="ca"/>
              <a:t>262:2 = 131			</a:t>
            </a:r>
            <a:r>
              <a:rPr b="1" lang="ca"/>
              <a:t>0</a:t>
            </a:r>
            <a:r>
              <a:rPr lang="ca"/>
              <a:t>	=	a</a:t>
            </a:r>
            <a:r>
              <a:rPr baseline="-25000" lang="ca"/>
              <a:t>1</a:t>
            </a:r>
            <a:endParaRPr/>
          </a:p>
          <a:p>
            <a:pPr indent="0" lvl="0" marL="0" rtl="0" algn="l">
              <a:spcBef>
                <a:spcPts val="0"/>
              </a:spcBef>
              <a:spcAft>
                <a:spcPts val="0"/>
              </a:spcAft>
              <a:buNone/>
            </a:pPr>
            <a:r>
              <a:rPr lang="ca"/>
              <a:t>131:2 = 65			</a:t>
            </a:r>
            <a:r>
              <a:rPr b="1" lang="ca"/>
              <a:t>1</a:t>
            </a:r>
            <a:r>
              <a:rPr lang="ca"/>
              <a:t>	=	a</a:t>
            </a:r>
            <a:r>
              <a:rPr baseline="-25000" lang="ca"/>
              <a:t>2</a:t>
            </a:r>
            <a:endParaRPr baseline="-25000"/>
          </a:p>
          <a:p>
            <a:pPr indent="0" lvl="0" marL="0" rtl="0" algn="l">
              <a:spcBef>
                <a:spcPts val="0"/>
              </a:spcBef>
              <a:spcAft>
                <a:spcPts val="0"/>
              </a:spcAft>
              <a:buNone/>
            </a:pPr>
            <a:r>
              <a:rPr lang="ca"/>
              <a:t>65:2 = 32			</a:t>
            </a:r>
            <a:r>
              <a:rPr b="1" lang="ca"/>
              <a:t>1</a:t>
            </a:r>
            <a:r>
              <a:rPr lang="ca"/>
              <a:t>	= 	a</a:t>
            </a:r>
            <a:r>
              <a:rPr baseline="-25000" lang="ca"/>
              <a:t>3</a:t>
            </a:r>
            <a:endParaRPr/>
          </a:p>
          <a:p>
            <a:pPr indent="0" lvl="0" marL="0" rtl="0" algn="l">
              <a:spcBef>
                <a:spcPts val="0"/>
              </a:spcBef>
              <a:spcAft>
                <a:spcPts val="0"/>
              </a:spcAft>
              <a:buNone/>
            </a:pPr>
            <a:r>
              <a:rPr lang="ca"/>
              <a:t>32:2 = 16			</a:t>
            </a:r>
            <a:r>
              <a:rPr b="1" lang="ca"/>
              <a:t>0</a:t>
            </a:r>
            <a:r>
              <a:rPr lang="ca"/>
              <a:t>	=	a</a:t>
            </a:r>
            <a:r>
              <a:rPr baseline="-25000" lang="ca"/>
              <a:t>4</a:t>
            </a:r>
            <a:endParaRPr baseline="-25000"/>
          </a:p>
          <a:p>
            <a:pPr indent="0" lvl="0" marL="0" rtl="0" algn="l">
              <a:spcBef>
                <a:spcPts val="0"/>
              </a:spcBef>
              <a:spcAft>
                <a:spcPts val="0"/>
              </a:spcAft>
              <a:buNone/>
            </a:pPr>
            <a:r>
              <a:rPr lang="ca"/>
              <a:t>16:2 = 8			</a:t>
            </a:r>
            <a:r>
              <a:rPr b="1" lang="ca"/>
              <a:t>0</a:t>
            </a:r>
            <a:r>
              <a:rPr lang="ca"/>
              <a:t>	=	a</a:t>
            </a:r>
            <a:r>
              <a:rPr baseline="-25000" lang="ca"/>
              <a:t>5</a:t>
            </a:r>
            <a:endParaRPr baseline="-25000"/>
          </a:p>
          <a:p>
            <a:pPr indent="0" lvl="0" marL="0" rtl="0" algn="l">
              <a:spcBef>
                <a:spcPts val="0"/>
              </a:spcBef>
              <a:spcAft>
                <a:spcPts val="0"/>
              </a:spcAft>
              <a:buNone/>
            </a:pPr>
            <a:r>
              <a:rPr lang="ca"/>
              <a:t>8:2 = 4			</a:t>
            </a:r>
            <a:r>
              <a:rPr b="1" lang="ca"/>
              <a:t>0</a:t>
            </a:r>
            <a:r>
              <a:rPr lang="ca"/>
              <a:t>	=	a</a:t>
            </a:r>
            <a:r>
              <a:rPr baseline="-25000" lang="ca"/>
              <a:t>6</a:t>
            </a:r>
            <a:endParaRPr baseline="-25000"/>
          </a:p>
          <a:p>
            <a:pPr indent="0" lvl="0" marL="0" rtl="0" algn="l">
              <a:spcBef>
                <a:spcPts val="0"/>
              </a:spcBef>
              <a:spcAft>
                <a:spcPts val="0"/>
              </a:spcAft>
              <a:buNone/>
            </a:pPr>
            <a:r>
              <a:rPr lang="ca"/>
              <a:t>4:2 = 2			</a:t>
            </a:r>
            <a:r>
              <a:rPr b="1" lang="ca"/>
              <a:t>0</a:t>
            </a:r>
            <a:r>
              <a:rPr lang="ca"/>
              <a:t>	=	a</a:t>
            </a:r>
            <a:r>
              <a:rPr baseline="-25000" lang="ca"/>
              <a:t>7</a:t>
            </a:r>
            <a:endParaRPr baseline="-25000"/>
          </a:p>
          <a:p>
            <a:pPr indent="0" lvl="0" marL="0" rtl="0" algn="l">
              <a:spcBef>
                <a:spcPts val="0"/>
              </a:spcBef>
              <a:spcAft>
                <a:spcPts val="0"/>
              </a:spcAft>
              <a:buNone/>
            </a:pPr>
            <a:r>
              <a:rPr lang="ca"/>
              <a:t>2:2 = </a:t>
            </a:r>
            <a:r>
              <a:rPr b="1" lang="ca"/>
              <a:t>1</a:t>
            </a:r>
            <a:r>
              <a:rPr lang="ca"/>
              <a:t> = a</a:t>
            </a:r>
            <a:r>
              <a:rPr baseline="-25000" lang="ca"/>
              <a:t>9</a:t>
            </a:r>
            <a:r>
              <a:rPr lang="ca"/>
              <a:t>			</a:t>
            </a:r>
            <a:r>
              <a:rPr b="1" lang="ca"/>
              <a:t>0</a:t>
            </a:r>
            <a:r>
              <a:rPr lang="ca"/>
              <a:t>	=	a</a:t>
            </a:r>
            <a:r>
              <a:rPr baseline="-25000" lang="ca"/>
              <a:t>8</a:t>
            </a:r>
            <a:endParaRPr baseline="-25000"/>
          </a:p>
          <a:p>
            <a:pPr indent="0" lvl="0" marL="0" rtl="0" algn="l">
              <a:spcBef>
                <a:spcPts val="0"/>
              </a:spcBef>
              <a:spcAft>
                <a:spcPts val="0"/>
              </a:spcAft>
              <a:buNone/>
            </a:pPr>
            <a:r>
              <a:t/>
            </a:r>
            <a:endParaRPr baseline="-25000"/>
          </a:p>
          <a:p>
            <a:pPr indent="0" lvl="0" marL="0" rtl="0" algn="l">
              <a:spcBef>
                <a:spcPts val="0"/>
              </a:spcBef>
              <a:spcAft>
                <a:spcPts val="0"/>
              </a:spcAft>
              <a:buNone/>
            </a:pPr>
            <a:r>
              <a:rPr lang="ca"/>
              <a:t>524</a:t>
            </a:r>
            <a:r>
              <a:rPr baseline="-25000" lang="ca"/>
              <a:t>10  </a:t>
            </a:r>
            <a:r>
              <a:rPr lang="ca"/>
              <a:t>= 1000001100</a:t>
            </a:r>
            <a:r>
              <a:rPr baseline="-25000" lang="ca"/>
              <a:t>2</a:t>
            </a:r>
            <a:endParaRPr baseline="-250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134" name="Google Shape;134;p23"/>
          <p:cNvSpPr txBox="1"/>
          <p:nvPr>
            <p:ph idx="1" type="body"/>
          </p:nvPr>
        </p:nvSpPr>
        <p:spPr>
          <a:xfrm>
            <a:off x="4137750" y="1505700"/>
            <a:ext cx="4770900" cy="316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a:t>Exemple: convertir </a:t>
            </a:r>
            <a:r>
              <a:rPr lang="ca"/>
              <a:t>1000001100</a:t>
            </a:r>
            <a:r>
              <a:rPr baseline="-25000" lang="ca"/>
              <a:t>2 </a:t>
            </a:r>
            <a:r>
              <a:rPr lang="ca"/>
              <a:t>a base 10</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1000001100</a:t>
            </a:r>
            <a:r>
              <a:rPr baseline="-25000" lang="ca"/>
              <a:t>2</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0·2</a:t>
            </a:r>
            <a:r>
              <a:rPr baseline="30000" lang="ca"/>
              <a:t>0</a:t>
            </a:r>
            <a:r>
              <a:rPr lang="ca"/>
              <a:t> + 0·2</a:t>
            </a:r>
            <a:r>
              <a:rPr baseline="30000" lang="ca"/>
              <a:t>1</a:t>
            </a:r>
            <a:r>
              <a:rPr lang="ca"/>
              <a:t> + </a:t>
            </a:r>
            <a:r>
              <a:rPr b="1" lang="ca"/>
              <a:t>1</a:t>
            </a:r>
            <a:r>
              <a:rPr lang="ca"/>
              <a:t>·2</a:t>
            </a:r>
            <a:r>
              <a:rPr baseline="30000" lang="ca"/>
              <a:t>2</a:t>
            </a:r>
            <a:r>
              <a:rPr lang="ca"/>
              <a:t> + </a:t>
            </a:r>
            <a:r>
              <a:rPr b="1" lang="ca"/>
              <a:t>1</a:t>
            </a:r>
            <a:r>
              <a:rPr lang="ca"/>
              <a:t>·2</a:t>
            </a:r>
            <a:r>
              <a:rPr baseline="30000" lang="ca"/>
              <a:t>3</a:t>
            </a:r>
            <a:r>
              <a:rPr lang="ca"/>
              <a:t> + 0·2</a:t>
            </a:r>
            <a:r>
              <a:rPr baseline="30000" lang="ca"/>
              <a:t>4</a:t>
            </a:r>
            <a:r>
              <a:rPr lang="ca"/>
              <a:t> + 0·2</a:t>
            </a:r>
            <a:r>
              <a:rPr baseline="30000" lang="ca"/>
              <a:t>5</a:t>
            </a:r>
            <a:r>
              <a:rPr lang="ca"/>
              <a:t> + 0·2</a:t>
            </a:r>
            <a:r>
              <a:rPr baseline="30000" lang="ca"/>
              <a:t>6</a:t>
            </a:r>
            <a:r>
              <a:rPr lang="ca"/>
              <a:t> + 0·2</a:t>
            </a:r>
            <a:r>
              <a:rPr baseline="30000" lang="ca"/>
              <a:t>7</a:t>
            </a:r>
            <a:r>
              <a:rPr lang="ca"/>
              <a:t> + 0·2</a:t>
            </a:r>
            <a:r>
              <a:rPr baseline="30000" lang="ca"/>
              <a:t>8</a:t>
            </a:r>
            <a:r>
              <a:rPr lang="ca"/>
              <a:t> + </a:t>
            </a:r>
            <a:r>
              <a:rPr b="1" lang="ca"/>
              <a:t>1</a:t>
            </a:r>
            <a:r>
              <a:rPr lang="ca"/>
              <a:t>·2</a:t>
            </a:r>
            <a:r>
              <a:rPr baseline="30000" lang="ca"/>
              <a:t>9</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2</a:t>
            </a:r>
            <a:r>
              <a:rPr baseline="30000" lang="ca"/>
              <a:t>2</a:t>
            </a:r>
            <a:r>
              <a:rPr lang="ca"/>
              <a:t> + 2</a:t>
            </a:r>
            <a:r>
              <a:rPr baseline="30000" lang="ca"/>
              <a:t>3</a:t>
            </a:r>
            <a:r>
              <a:rPr lang="ca"/>
              <a:t> + 2</a:t>
            </a:r>
            <a:r>
              <a:rPr baseline="30000" lang="ca"/>
              <a:t>9</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a:t>
            </a:r>
            <a:r>
              <a:rPr lang="ca"/>
              <a:t>524</a:t>
            </a:r>
            <a:r>
              <a:rPr baseline="-25000" lang="ca"/>
              <a:t>10 </a:t>
            </a:r>
            <a:endParaRPr baseline="-250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Codificació binària</a:t>
            </a:r>
            <a:endParaRPr/>
          </a:p>
        </p:txBody>
      </p:sp>
      <p:sp>
        <p:nvSpPr>
          <p:cNvPr id="140" name="Google Shape;140;p24"/>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8 bits</a:t>
            </a:r>
            <a:r>
              <a:rPr lang="ca"/>
              <a:t>: 2</a:t>
            </a:r>
            <a:r>
              <a:rPr baseline="30000" lang="ca"/>
              <a:t>8</a:t>
            </a:r>
            <a:r>
              <a:rPr lang="ca"/>
              <a:t> = 256. Entre zero i 255.</a:t>
            </a:r>
            <a:endParaRPr/>
          </a:p>
          <a:p>
            <a:pPr indent="0" lvl="0" marL="0" rtl="0" algn="l">
              <a:spcBef>
                <a:spcPts val="1600"/>
              </a:spcBef>
              <a:spcAft>
                <a:spcPts val="0"/>
              </a:spcAft>
              <a:buNone/>
            </a:pPr>
            <a:r>
              <a:rPr b="1" lang="ca"/>
              <a:t>16 bits</a:t>
            </a:r>
            <a:r>
              <a:rPr lang="ca"/>
              <a:t>: 2</a:t>
            </a:r>
            <a:r>
              <a:rPr baseline="30000" lang="ca"/>
              <a:t>16</a:t>
            </a:r>
            <a:r>
              <a:rPr lang="ca"/>
              <a:t> = 65_536. Entre zero i 65_535.</a:t>
            </a:r>
            <a:endParaRPr/>
          </a:p>
          <a:p>
            <a:pPr indent="0" lvl="0" marL="0" rtl="0" algn="l">
              <a:spcBef>
                <a:spcPts val="1600"/>
              </a:spcBef>
              <a:spcAft>
                <a:spcPts val="0"/>
              </a:spcAft>
              <a:buNone/>
            </a:pPr>
            <a:r>
              <a:rPr b="1" lang="ca"/>
              <a:t>32 bits</a:t>
            </a:r>
            <a:r>
              <a:rPr lang="ca"/>
              <a:t>: 2</a:t>
            </a:r>
            <a:r>
              <a:rPr baseline="30000" lang="ca"/>
              <a:t>32</a:t>
            </a:r>
            <a:r>
              <a:rPr lang="ca"/>
              <a:t> = 4_294_967_296.</a:t>
            </a:r>
            <a:endParaRPr/>
          </a:p>
          <a:p>
            <a:pPr indent="0" lvl="0" marL="0" rtl="0" algn="l">
              <a:spcBef>
                <a:spcPts val="1600"/>
              </a:spcBef>
              <a:spcAft>
                <a:spcPts val="0"/>
              </a:spcAft>
              <a:buNone/>
            </a:pPr>
            <a:r>
              <a:rPr b="1" lang="ca"/>
              <a:t>64 bits</a:t>
            </a:r>
            <a:r>
              <a:rPr lang="ca"/>
              <a:t>: 2</a:t>
            </a:r>
            <a:r>
              <a:rPr baseline="30000" lang="ca"/>
              <a:t>64</a:t>
            </a:r>
            <a:r>
              <a:rPr lang="ca"/>
              <a:t> = </a:t>
            </a:r>
            <a:r>
              <a:rPr lang="ca"/>
              <a:t>18_446_744_073_709_551_616.</a:t>
            </a:r>
            <a:endParaRPr/>
          </a:p>
          <a:p>
            <a:pPr indent="0" lvl="0" marL="0" rtl="0" algn="l">
              <a:spcBef>
                <a:spcPts val="1600"/>
              </a:spcBef>
              <a:spcAft>
                <a:spcPts val="1600"/>
              </a:spcAft>
              <a:buNone/>
            </a:pPr>
            <a:r>
              <a:rPr lang="ca"/>
              <a:t>Això en el processador representa la </a:t>
            </a:r>
            <a:r>
              <a:rPr b="1" lang="ca"/>
              <a:t>magnitud dels números amb què pot operar en una única operació</a:t>
            </a:r>
            <a:r>
              <a:rPr lang="ca"/>
              <a:t>, i en la seva connexió amb el bus de dades, la </a:t>
            </a:r>
            <a:r>
              <a:rPr b="1" lang="ca"/>
              <a:t>màxima quantitat de memòria que pot direccionar</a:t>
            </a:r>
            <a:r>
              <a:rPr lang="ca"/>
              <a:t>.</a:t>
            </a:r>
            <a:endParaRPr/>
          </a:p>
        </p:txBody>
      </p:sp>
      <p:sp>
        <p:nvSpPr>
          <p:cNvPr id="141" name="Google Shape;141;p24"/>
          <p:cNvSpPr txBox="1"/>
          <p:nvPr>
            <p:ph idx="2" type="body"/>
          </p:nvPr>
        </p:nvSpPr>
        <p:spPr>
          <a:xfrm>
            <a:off x="4685175" y="1505700"/>
            <a:ext cx="41472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highlight>
                  <a:srgbClr val="FFFF00"/>
                </a:highlight>
              </a:rPr>
              <a:t>Representant </a:t>
            </a:r>
            <a:r>
              <a:rPr b="1" lang="ca">
                <a:highlight>
                  <a:srgbClr val="FFFF00"/>
                </a:highlight>
              </a:rPr>
              <a:t>números negatius</a:t>
            </a:r>
            <a:r>
              <a:rPr lang="ca">
                <a:highlight>
                  <a:srgbClr val="FFFF00"/>
                </a:highlight>
              </a:rPr>
              <a:t> (en complement a 2)</a:t>
            </a:r>
            <a:r>
              <a:rPr lang="ca"/>
              <a:t>:</a:t>
            </a:r>
            <a:endParaRPr/>
          </a:p>
          <a:p>
            <a:pPr indent="0" lvl="0" marL="0" rtl="0" algn="l">
              <a:spcBef>
                <a:spcPts val="1600"/>
              </a:spcBef>
              <a:spcAft>
                <a:spcPts val="0"/>
              </a:spcAft>
              <a:buNone/>
            </a:pPr>
            <a:r>
              <a:rPr b="1" lang="ca"/>
              <a:t>8 bits</a:t>
            </a:r>
            <a:r>
              <a:rPr lang="ca"/>
              <a:t>: Entre -2</a:t>
            </a:r>
            <a:r>
              <a:rPr baseline="30000" lang="ca"/>
              <a:t>7</a:t>
            </a:r>
            <a:r>
              <a:rPr lang="ca"/>
              <a:t> i 2</a:t>
            </a:r>
            <a:r>
              <a:rPr baseline="30000" lang="ca"/>
              <a:t>7</a:t>
            </a:r>
            <a:r>
              <a:rPr lang="ca"/>
              <a:t> - 1 és a dir [-128 .. 127]</a:t>
            </a:r>
            <a:endParaRPr/>
          </a:p>
          <a:p>
            <a:pPr indent="0" lvl="0" marL="0" rtl="0" algn="l">
              <a:spcBef>
                <a:spcPts val="1600"/>
              </a:spcBef>
              <a:spcAft>
                <a:spcPts val="0"/>
              </a:spcAft>
              <a:buNone/>
            </a:pPr>
            <a:r>
              <a:rPr b="1" lang="ca"/>
              <a:t>16 bits</a:t>
            </a:r>
            <a:r>
              <a:rPr lang="ca"/>
              <a:t>: Entre -2</a:t>
            </a:r>
            <a:r>
              <a:rPr baseline="30000" lang="ca"/>
              <a:t>15</a:t>
            </a:r>
            <a:r>
              <a:rPr lang="ca"/>
              <a:t> i 2</a:t>
            </a:r>
            <a:r>
              <a:rPr baseline="30000" lang="ca"/>
              <a:t>15</a:t>
            </a:r>
            <a:r>
              <a:rPr lang="ca"/>
              <a:t> - 1, és a dir [-32768 .. 32767]</a:t>
            </a:r>
            <a:endParaRPr/>
          </a:p>
          <a:p>
            <a:pPr indent="0" lvl="0" marL="0" rtl="0" algn="l">
              <a:spcBef>
                <a:spcPts val="1600"/>
              </a:spcBef>
              <a:spcAft>
                <a:spcPts val="0"/>
              </a:spcAft>
              <a:buNone/>
            </a:pPr>
            <a:r>
              <a:rPr b="1" lang="ca"/>
              <a:t>32 bits</a:t>
            </a:r>
            <a:r>
              <a:rPr lang="ca"/>
              <a:t>: Entre -2</a:t>
            </a:r>
            <a:r>
              <a:rPr baseline="30000" lang="ca"/>
              <a:t>31</a:t>
            </a:r>
            <a:r>
              <a:rPr lang="ca"/>
              <a:t> i 2</a:t>
            </a:r>
            <a:r>
              <a:rPr baseline="30000" lang="ca"/>
              <a:t>31</a:t>
            </a:r>
            <a:r>
              <a:rPr lang="ca"/>
              <a:t> - 1.</a:t>
            </a:r>
            <a:endParaRPr/>
          </a:p>
          <a:p>
            <a:pPr indent="0" lvl="0" marL="0" rtl="0" algn="l">
              <a:spcBef>
                <a:spcPts val="1600"/>
              </a:spcBef>
              <a:spcAft>
                <a:spcPts val="0"/>
              </a:spcAft>
              <a:buNone/>
            </a:pPr>
            <a:r>
              <a:rPr b="1" lang="ca"/>
              <a:t>64 bits</a:t>
            </a:r>
            <a:r>
              <a:rPr lang="ca"/>
              <a:t>: Entre -2</a:t>
            </a:r>
            <a:r>
              <a:rPr baseline="30000" lang="ca"/>
              <a:t>63</a:t>
            </a:r>
            <a:r>
              <a:rPr lang="ca"/>
              <a:t> i 2</a:t>
            </a:r>
            <a:r>
              <a:rPr baseline="30000" lang="ca"/>
              <a:t>63</a:t>
            </a:r>
            <a:r>
              <a:rPr lang="ca"/>
              <a:t> - 1.</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Complement a 2 (números negatius)</a:t>
            </a:r>
            <a:endParaRPr/>
          </a:p>
        </p:txBody>
      </p:sp>
      <p:sp>
        <p:nvSpPr>
          <p:cNvPr id="147" name="Google Shape;147;p25"/>
          <p:cNvSpPr txBox="1"/>
          <p:nvPr>
            <p:ph idx="1" type="body"/>
          </p:nvPr>
        </p:nvSpPr>
        <p:spPr>
          <a:xfrm>
            <a:off x="311700" y="1505700"/>
            <a:ext cx="4032000" cy="32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a:t>
            </a:r>
            <a:r>
              <a:rPr lang="ca" u="sng">
                <a:solidFill>
                  <a:schemeClr val="hlink"/>
                </a:solidFill>
                <a:hlinkClick r:id="rId3"/>
              </a:rPr>
              <a:t>complement a 2</a:t>
            </a:r>
            <a:r>
              <a:rPr lang="ca"/>
              <a:t> del número </a:t>
            </a:r>
            <a:r>
              <a:rPr i="1" lang="ca">
                <a:highlight>
                  <a:srgbClr val="FFFF00"/>
                </a:highlight>
              </a:rPr>
              <a:t>x</a:t>
            </a:r>
            <a:r>
              <a:rPr lang="ca"/>
              <a:t> </a:t>
            </a:r>
            <a:r>
              <a:rPr b="1" lang="ca"/>
              <a:t>fent servir N bits</a:t>
            </a:r>
            <a:r>
              <a:rPr lang="ca"/>
              <a:t> es defineix com:</a:t>
            </a:r>
            <a:endParaRPr/>
          </a:p>
          <a:p>
            <a:pPr indent="0" lvl="0" marL="0" rtl="0" algn="l">
              <a:spcBef>
                <a:spcPts val="1600"/>
              </a:spcBef>
              <a:spcAft>
                <a:spcPts val="0"/>
              </a:spcAft>
              <a:buNone/>
            </a:pPr>
            <a:r>
              <a:rPr lang="ca"/>
              <a:t>C</a:t>
            </a:r>
            <a:r>
              <a:rPr baseline="-25000" lang="ca"/>
              <a:t>2</a:t>
            </a:r>
            <a:r>
              <a:rPr baseline="30000" lang="ca"/>
              <a:t>x</a:t>
            </a:r>
            <a:r>
              <a:rPr lang="ca"/>
              <a:t> = 2</a:t>
            </a:r>
            <a:r>
              <a:rPr baseline="30000" lang="ca"/>
              <a:t>N</a:t>
            </a:r>
            <a:r>
              <a:rPr lang="ca"/>
              <a:t> - x</a:t>
            </a:r>
            <a:endParaRPr/>
          </a:p>
          <a:p>
            <a:pPr indent="0" lvl="0" marL="0" rtl="0" algn="l">
              <a:spcBef>
                <a:spcPts val="1600"/>
              </a:spcBef>
              <a:spcAft>
                <a:spcPts val="0"/>
              </a:spcAft>
              <a:buNone/>
            </a:pPr>
            <a:r>
              <a:rPr lang="ca"/>
              <a:t>Però el seu càlcul en la pràctica és més senzill:</a:t>
            </a:r>
            <a:endParaRPr/>
          </a:p>
          <a:p>
            <a:pPr indent="0" lvl="0" marL="0" rtl="0" algn="l">
              <a:spcBef>
                <a:spcPts val="1600"/>
              </a:spcBef>
              <a:spcAft>
                <a:spcPts val="0"/>
              </a:spcAft>
              <a:buNone/>
            </a:pPr>
            <a:r>
              <a:rPr lang="ca"/>
              <a:t>L’obtenim sumant 1 de la </a:t>
            </a:r>
            <a:r>
              <a:rPr lang="ca" u="sng">
                <a:solidFill>
                  <a:schemeClr val="hlink"/>
                </a:solidFill>
                <a:hlinkClick r:id="rId4"/>
              </a:rPr>
              <a:t>representació en complement a 1</a:t>
            </a:r>
            <a:r>
              <a:rPr lang="ca"/>
              <a:t> del número:</a:t>
            </a:r>
            <a:endParaRPr/>
          </a:p>
          <a:p>
            <a:pPr indent="0" lvl="0" marL="0" rtl="0" algn="l">
              <a:spcBef>
                <a:spcPts val="1600"/>
              </a:spcBef>
              <a:spcAft>
                <a:spcPts val="0"/>
              </a:spcAft>
              <a:buNone/>
            </a:pPr>
            <a:r>
              <a:rPr lang="ca"/>
              <a:t>C</a:t>
            </a:r>
            <a:r>
              <a:rPr baseline="-25000" lang="ca"/>
              <a:t>2</a:t>
            </a:r>
            <a:r>
              <a:rPr baseline="30000" lang="ca"/>
              <a:t>x</a:t>
            </a:r>
            <a:r>
              <a:rPr lang="ca"/>
              <a:t> = C</a:t>
            </a:r>
            <a:r>
              <a:rPr baseline="-25000" lang="ca"/>
              <a:t>1</a:t>
            </a:r>
            <a:r>
              <a:rPr baseline="30000" lang="ca"/>
              <a:t>x</a:t>
            </a:r>
            <a:r>
              <a:rPr lang="ca"/>
              <a:t> + 1</a:t>
            </a:r>
            <a:endParaRPr/>
          </a:p>
          <a:p>
            <a:pPr indent="0" lvl="0" marL="0" rtl="0" algn="l">
              <a:spcBef>
                <a:spcPts val="1600"/>
              </a:spcBef>
              <a:spcAft>
                <a:spcPts val="1600"/>
              </a:spcAft>
              <a:buNone/>
            </a:pPr>
            <a:r>
              <a:rPr lang="ca" sz="1050">
                <a:solidFill>
                  <a:srgbClr val="202122"/>
                </a:solidFill>
                <a:highlight>
                  <a:srgbClr val="FFFFFF"/>
                </a:highlight>
                <a:latin typeface="Arial"/>
                <a:ea typeface="Arial"/>
                <a:cs typeface="Arial"/>
                <a:sym typeface="Arial"/>
              </a:rPr>
              <a:t>On </a:t>
            </a:r>
            <a:r>
              <a:rPr b="1" lang="ca" sz="1050">
                <a:solidFill>
                  <a:srgbClr val="202122"/>
                </a:solidFill>
                <a:highlight>
                  <a:srgbClr val="FFFFFF"/>
                </a:highlight>
                <a:latin typeface="Arial"/>
                <a:ea typeface="Arial"/>
                <a:cs typeface="Arial"/>
                <a:sym typeface="Arial"/>
              </a:rPr>
              <a:t>el complement a 1</a:t>
            </a:r>
            <a:r>
              <a:rPr lang="ca" sz="1050">
                <a:solidFill>
                  <a:srgbClr val="202122"/>
                </a:solidFill>
                <a:highlight>
                  <a:srgbClr val="FFFFFF"/>
                </a:highlight>
                <a:latin typeface="Arial"/>
                <a:ea typeface="Arial"/>
                <a:cs typeface="Arial"/>
                <a:sym typeface="Arial"/>
              </a:rPr>
              <a:t> s'obté al canviar cada un dels seus elements pel seu complementari, és a dir, canviar els uns per zeros i els zeros per uns.</a:t>
            </a:r>
            <a:endParaRPr/>
          </a:p>
        </p:txBody>
      </p:sp>
      <p:pic>
        <p:nvPicPr>
          <p:cNvPr id="148" name="Google Shape;148;p25"/>
          <p:cNvPicPr preferRelativeResize="0"/>
          <p:nvPr/>
        </p:nvPicPr>
        <p:blipFill>
          <a:blip r:embed="rId5">
            <a:alphaModFix/>
          </a:blip>
          <a:stretch>
            <a:fillRect/>
          </a:stretch>
        </p:blipFill>
        <p:spPr>
          <a:xfrm>
            <a:off x="7042649" y="4015924"/>
            <a:ext cx="1549075" cy="904400"/>
          </a:xfrm>
          <a:prstGeom prst="rect">
            <a:avLst/>
          </a:prstGeom>
          <a:noFill/>
          <a:ln>
            <a:noFill/>
          </a:ln>
        </p:spPr>
      </p:pic>
      <p:sp>
        <p:nvSpPr>
          <p:cNvPr id="149" name="Google Shape;149;p25"/>
          <p:cNvSpPr txBox="1"/>
          <p:nvPr>
            <p:ph idx="2" type="body"/>
          </p:nvPr>
        </p:nvSpPr>
        <p:spPr>
          <a:xfrm>
            <a:off x="4832400" y="1505700"/>
            <a:ext cx="3999900" cy="3316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ca"/>
              <a:t>El bit de l'esquerra serà sempre 1 per als valors negatius.</a:t>
            </a:r>
            <a:endParaRPr/>
          </a:p>
          <a:p>
            <a:pPr indent="-311150" lvl="0" marL="457200" rtl="0" algn="l">
              <a:spcBef>
                <a:spcPts val="0"/>
              </a:spcBef>
              <a:spcAft>
                <a:spcPts val="0"/>
              </a:spcAft>
              <a:buSzPts val="1300"/>
              <a:buChar char="●"/>
            </a:pPr>
            <a:r>
              <a:rPr lang="ca"/>
              <a:t>Permet l’aprofitament dels 2</a:t>
            </a:r>
            <a:r>
              <a:rPr baseline="30000" lang="ca"/>
              <a:t>N-1</a:t>
            </a:r>
            <a:r>
              <a:rPr lang="ca"/>
              <a:t> valors.</a:t>
            </a:r>
            <a:endParaRPr/>
          </a:p>
          <a:p>
            <a:pPr indent="-298450" lvl="1" marL="914400" rtl="0" algn="l">
              <a:spcBef>
                <a:spcPts val="0"/>
              </a:spcBef>
              <a:spcAft>
                <a:spcPts val="0"/>
              </a:spcAft>
              <a:buSzPts val="1100"/>
              <a:buChar char="○"/>
            </a:pPr>
            <a:r>
              <a:rPr lang="ca"/>
              <a:t>És una representació </a:t>
            </a:r>
            <a:r>
              <a:rPr i="1" lang="ca"/>
              <a:t>compacta</a:t>
            </a:r>
            <a:r>
              <a:rPr lang="ca"/>
              <a:t>.</a:t>
            </a:r>
            <a:endParaRPr/>
          </a:p>
          <a:p>
            <a:pPr indent="-311150" lvl="0" marL="457200" rtl="0" algn="l">
              <a:spcBef>
                <a:spcPts val="0"/>
              </a:spcBef>
              <a:spcAft>
                <a:spcPts val="0"/>
              </a:spcAft>
              <a:buSzPts val="1300"/>
              <a:buChar char="●"/>
            </a:pPr>
            <a:r>
              <a:rPr lang="ca"/>
              <a:t>El complement a 2 permet la representació </a:t>
            </a:r>
            <a:r>
              <a:rPr lang="ca"/>
              <a:t> amb un número finit de bits </a:t>
            </a:r>
            <a:r>
              <a:rPr lang="ca"/>
              <a:t>de números negatius, que són coherents per l’operació de suma amb la representació binària dels positius en el mateix número de bits.</a:t>
            </a:r>
            <a:endParaRPr/>
          </a:p>
          <a:p>
            <a:pPr indent="-298450" lvl="1" marL="914400" rtl="0" algn="l">
              <a:spcBef>
                <a:spcPts val="0"/>
              </a:spcBef>
              <a:spcAft>
                <a:spcPts val="0"/>
              </a:spcAft>
              <a:buSzPts val="1100"/>
              <a:buChar char="○"/>
            </a:pPr>
            <a:r>
              <a:rPr lang="ca"/>
              <a:t>És a dir, la resta es converteix en una suma del valor negatiu.</a:t>
            </a:r>
            <a:endParaRPr/>
          </a:p>
          <a:p>
            <a:pPr indent="-311150" lvl="0" marL="457200" rtl="0" algn="l">
              <a:spcBef>
                <a:spcPts val="0"/>
              </a:spcBef>
              <a:spcAft>
                <a:spcPts val="0"/>
              </a:spcAft>
              <a:buSzPts val="1300"/>
              <a:buChar char="●"/>
            </a:pPr>
            <a:r>
              <a:rPr lang="ca"/>
              <a:t>Compleix la propietat simètrica:</a:t>
            </a:r>
            <a:endParaRPr/>
          </a:p>
          <a:p>
            <a:pPr indent="0" lvl="0" marL="9144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Números binaris negatius: Complement a 2</a:t>
            </a:r>
            <a:endParaRPr/>
          </a:p>
        </p:txBody>
      </p:sp>
      <p:sp>
        <p:nvSpPr>
          <p:cNvPr id="155" name="Google Shape;155;p26"/>
          <p:cNvSpPr txBox="1"/>
          <p:nvPr>
            <p:ph idx="1" type="body"/>
          </p:nvPr>
        </p:nvSpPr>
        <p:spPr>
          <a:xfrm>
            <a:off x="311700" y="1505700"/>
            <a:ext cx="3999900" cy="32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Per la representació dels números negatius fem servir el </a:t>
            </a:r>
            <a:r>
              <a:rPr lang="ca"/>
              <a:t>complement a 2:</a:t>
            </a:r>
            <a:endParaRPr/>
          </a:p>
          <a:p>
            <a:pPr indent="-311150" lvl="0" marL="457200" rtl="0" algn="l">
              <a:spcBef>
                <a:spcPts val="1600"/>
              </a:spcBef>
              <a:spcAft>
                <a:spcPts val="0"/>
              </a:spcAft>
              <a:buSzPts val="1300"/>
              <a:buChar char="●"/>
            </a:pPr>
            <a:r>
              <a:rPr lang="ca"/>
              <a:t>El bit més significatiu indica el signe.</a:t>
            </a:r>
            <a:endParaRPr/>
          </a:p>
          <a:p>
            <a:pPr indent="-311150" lvl="0" marL="457200" rtl="0" algn="l">
              <a:spcBef>
                <a:spcPts val="0"/>
              </a:spcBef>
              <a:spcAft>
                <a:spcPts val="0"/>
              </a:spcAft>
              <a:buSzPts val="1300"/>
              <a:buChar char="●"/>
            </a:pPr>
            <a:r>
              <a:rPr lang="ca"/>
              <a:t>El zero queda en el “conjunt de números positius”.</a:t>
            </a:r>
            <a:endParaRPr/>
          </a:p>
          <a:p>
            <a:pPr indent="-311150" lvl="0" marL="457200" rtl="0" algn="l">
              <a:spcBef>
                <a:spcPts val="0"/>
              </a:spcBef>
              <a:spcAft>
                <a:spcPts val="0"/>
              </a:spcAft>
              <a:buSzPts val="1300"/>
              <a:buChar char="●"/>
            </a:pPr>
            <a:r>
              <a:rPr lang="ca"/>
              <a:t>La diferència entre dos números és la </a:t>
            </a:r>
            <a:r>
              <a:rPr b="1" lang="ca"/>
              <a:t>suma binària del minuend amb el complement a dos del substraned</a:t>
            </a:r>
            <a:r>
              <a:rPr lang="ca"/>
              <a:t>.</a:t>
            </a:r>
            <a:endParaRPr/>
          </a:p>
          <a:p>
            <a:pPr indent="-311150" lvl="0" marL="457200" rtl="0" algn="l">
              <a:spcBef>
                <a:spcPts val="0"/>
              </a:spcBef>
              <a:spcAft>
                <a:spcPts val="0"/>
              </a:spcAft>
              <a:buSzPts val="1300"/>
              <a:buChar char="●"/>
            </a:pPr>
            <a:r>
              <a:rPr lang="ca"/>
              <a:t>És una operació simètrica.</a:t>
            </a:r>
            <a:endParaRPr/>
          </a:p>
          <a:p>
            <a:pPr indent="0" lvl="0" marL="0" rtl="0" algn="l">
              <a:spcBef>
                <a:spcPts val="1600"/>
              </a:spcBef>
              <a:spcAft>
                <a:spcPts val="1600"/>
              </a:spcAft>
              <a:buNone/>
            </a:pPr>
            <a:r>
              <a:rPr lang="ca"/>
              <a:t>Aquestes propietats fan que el complement a 2 sigui la representació més adequada per als números enters negatius.</a:t>
            </a:r>
            <a:endParaRPr/>
          </a:p>
        </p:txBody>
      </p:sp>
      <p:sp>
        <p:nvSpPr>
          <p:cNvPr id="156" name="Google Shape;156;p26"/>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Per </a:t>
            </a:r>
            <a:r>
              <a:rPr b="1" lang="ca"/>
              <a:t>fer el complement a 2 d’un número</a:t>
            </a:r>
            <a:r>
              <a:rPr lang="ca"/>
              <a:t>:</a:t>
            </a:r>
            <a:endParaRPr/>
          </a:p>
          <a:p>
            <a:pPr indent="-311150" lvl="0" marL="457200" rtl="0" algn="l">
              <a:spcBef>
                <a:spcPts val="1600"/>
              </a:spcBef>
              <a:spcAft>
                <a:spcPts val="0"/>
              </a:spcAft>
              <a:buSzPts val="1300"/>
              <a:buChar char="●"/>
            </a:pPr>
            <a:r>
              <a:rPr lang="ca"/>
              <a:t>Fem el complement a 1, canviant 1 per 0 i viceversa.</a:t>
            </a:r>
            <a:endParaRPr/>
          </a:p>
          <a:p>
            <a:pPr indent="-311150" lvl="0" marL="457200" rtl="0" algn="l">
              <a:spcBef>
                <a:spcPts val="0"/>
              </a:spcBef>
              <a:spcAft>
                <a:spcPts val="0"/>
              </a:spcAft>
              <a:buSzPts val="1300"/>
              <a:buChar char="●"/>
            </a:pPr>
            <a:r>
              <a:rPr lang="ca"/>
              <a:t>Sumem 1.</a:t>
            </a:r>
            <a:endParaRPr/>
          </a:p>
          <a:p>
            <a:pPr indent="0" lvl="0" marL="0" rtl="0" algn="l">
              <a:spcBef>
                <a:spcPts val="1600"/>
              </a:spcBef>
              <a:spcAft>
                <a:spcPts val="0"/>
              </a:spcAft>
              <a:buNone/>
            </a:pPr>
            <a:r>
              <a:rPr lang="ca"/>
              <a:t>Per exemple, </a:t>
            </a:r>
            <a:r>
              <a:rPr b="1" lang="ca"/>
              <a:t>en 4 bits</a:t>
            </a:r>
            <a:r>
              <a:rPr lang="ca"/>
              <a:t> el valor -5:</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ca"/>
              <a:t> El complement a 2 depèn del nombre de bits de la representació, en aquest cas 4. Fent servir més bits s’haurien d’extendre els bits significatius amb “1”.</a:t>
            </a:r>
            <a:endParaRPr/>
          </a:p>
        </p:txBody>
      </p:sp>
      <p:graphicFrame>
        <p:nvGraphicFramePr>
          <p:cNvPr id="157" name="Google Shape;157;p26"/>
          <p:cNvGraphicFramePr/>
          <p:nvPr/>
        </p:nvGraphicFramePr>
        <p:xfrm>
          <a:off x="4932750" y="3145150"/>
          <a:ext cx="3000000" cy="3000000"/>
        </p:xfrm>
        <a:graphic>
          <a:graphicData uri="http://schemas.openxmlformats.org/drawingml/2006/table">
            <a:tbl>
              <a:tblPr>
                <a:noFill/>
                <a:tableStyleId>{6CAD8D3A-98D3-4621-A5BA-E81EB6B82F99}</a:tableStyleId>
              </a:tblPr>
              <a:tblGrid>
                <a:gridCol w="1245950"/>
                <a:gridCol w="1245950"/>
                <a:gridCol w="1245950"/>
              </a:tblGrid>
              <a:tr h="486250">
                <a:tc>
                  <a:txBody>
                    <a:bodyPr/>
                    <a:lstStyle/>
                    <a:p>
                      <a:pPr indent="0" lvl="0" marL="0" rtl="0" algn="l">
                        <a:lnSpc>
                          <a:spcPct val="100000"/>
                        </a:lnSpc>
                        <a:spcBef>
                          <a:spcPts val="0"/>
                        </a:spcBef>
                        <a:spcAft>
                          <a:spcPts val="1600"/>
                        </a:spcAft>
                        <a:buNone/>
                      </a:pPr>
                      <a:r>
                        <a:rPr lang="ca" sz="1300">
                          <a:solidFill>
                            <a:schemeClr val="dk2"/>
                          </a:solidFill>
                          <a:latin typeface="Roboto"/>
                          <a:ea typeface="Roboto"/>
                          <a:cs typeface="Roboto"/>
                          <a:sym typeface="Roboto"/>
                        </a:rPr>
                        <a:t>5 = 0101</a:t>
                      </a:r>
                      <a:endParaRPr/>
                    </a:p>
                  </a:txBody>
                  <a:tcPr marT="91425" marB="91425" marR="91425" marL="91425"/>
                </a:tc>
                <a:tc>
                  <a:txBody>
                    <a:bodyPr/>
                    <a:lstStyle/>
                    <a:p>
                      <a:pPr indent="0" lvl="0" marL="0" rtl="0" algn="l">
                        <a:lnSpc>
                          <a:spcPct val="100000"/>
                        </a:lnSpc>
                        <a:spcBef>
                          <a:spcPts val="0"/>
                        </a:spcBef>
                        <a:spcAft>
                          <a:spcPts val="1600"/>
                        </a:spcAft>
                        <a:buNone/>
                      </a:pPr>
                      <a:r>
                        <a:rPr lang="ca" sz="1300">
                          <a:solidFill>
                            <a:schemeClr val="dk2"/>
                          </a:solidFill>
                          <a:latin typeface="Roboto"/>
                          <a:ea typeface="Roboto"/>
                          <a:cs typeface="Roboto"/>
                          <a:sym typeface="Roboto"/>
                        </a:rPr>
                        <a:t>C</a:t>
                      </a:r>
                      <a:r>
                        <a:rPr baseline="-25000" lang="ca" sz="1300">
                          <a:solidFill>
                            <a:schemeClr val="dk2"/>
                          </a:solidFill>
                          <a:latin typeface="Roboto"/>
                          <a:ea typeface="Roboto"/>
                          <a:cs typeface="Roboto"/>
                          <a:sym typeface="Roboto"/>
                        </a:rPr>
                        <a:t>1</a:t>
                      </a:r>
                      <a:r>
                        <a:rPr baseline="30000" lang="ca" sz="1300">
                          <a:solidFill>
                            <a:schemeClr val="dk2"/>
                          </a:solidFill>
                          <a:latin typeface="Roboto"/>
                          <a:ea typeface="Roboto"/>
                          <a:cs typeface="Roboto"/>
                          <a:sym typeface="Roboto"/>
                        </a:rPr>
                        <a:t>5</a:t>
                      </a:r>
                      <a:r>
                        <a:rPr lang="ca" sz="1300">
                          <a:solidFill>
                            <a:schemeClr val="dk2"/>
                          </a:solidFill>
                          <a:latin typeface="Roboto"/>
                          <a:ea typeface="Roboto"/>
                          <a:cs typeface="Roboto"/>
                          <a:sym typeface="Roboto"/>
                        </a:rPr>
                        <a:t>  = 1010</a:t>
                      </a:r>
                      <a:endParaRPr/>
                    </a:p>
                  </a:txBody>
                  <a:tcPr marT="91425" marB="91425" marR="91425" marL="91425"/>
                </a:tc>
                <a:tc>
                  <a:txBody>
                    <a:bodyPr/>
                    <a:lstStyle/>
                    <a:p>
                      <a:pPr indent="0" lvl="0" marL="0" rtl="0" algn="l">
                        <a:lnSpc>
                          <a:spcPct val="100000"/>
                        </a:lnSpc>
                        <a:spcBef>
                          <a:spcPts val="0"/>
                        </a:spcBef>
                        <a:spcAft>
                          <a:spcPts val="1600"/>
                        </a:spcAft>
                        <a:buNone/>
                      </a:pPr>
                      <a:r>
                        <a:rPr lang="ca" sz="1300">
                          <a:solidFill>
                            <a:schemeClr val="dk2"/>
                          </a:solidFill>
                          <a:latin typeface="Roboto"/>
                          <a:ea typeface="Roboto"/>
                          <a:cs typeface="Roboto"/>
                          <a:sym typeface="Roboto"/>
                        </a:rPr>
                        <a:t>C</a:t>
                      </a:r>
                      <a:r>
                        <a:rPr baseline="-25000" lang="ca" sz="1300">
                          <a:solidFill>
                            <a:schemeClr val="dk2"/>
                          </a:solidFill>
                          <a:latin typeface="Roboto"/>
                          <a:ea typeface="Roboto"/>
                          <a:cs typeface="Roboto"/>
                          <a:sym typeface="Roboto"/>
                        </a:rPr>
                        <a:t>2</a:t>
                      </a:r>
                      <a:r>
                        <a:rPr baseline="30000" lang="ca" sz="1300">
                          <a:solidFill>
                            <a:schemeClr val="dk2"/>
                          </a:solidFill>
                          <a:latin typeface="Roboto"/>
                          <a:ea typeface="Roboto"/>
                          <a:cs typeface="Roboto"/>
                          <a:sym typeface="Roboto"/>
                        </a:rPr>
                        <a:t>5</a:t>
                      </a:r>
                      <a:r>
                        <a:rPr lang="ca" sz="1300">
                          <a:solidFill>
                            <a:schemeClr val="dk2"/>
                          </a:solidFill>
                          <a:latin typeface="Roboto"/>
                          <a:ea typeface="Roboto"/>
                          <a:cs typeface="Roboto"/>
                          <a:sym typeface="Roboto"/>
                        </a:rPr>
                        <a:t>  = 1011</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Números decimals: punt fix</a:t>
            </a:r>
            <a:endParaRPr/>
          </a:p>
        </p:txBody>
      </p:sp>
      <p:sp>
        <p:nvSpPr>
          <p:cNvPr id="163" name="Google Shape;163;p27"/>
          <p:cNvSpPr txBox="1"/>
          <p:nvPr>
            <p:ph idx="1" type="body"/>
          </p:nvPr>
        </p:nvSpPr>
        <p:spPr>
          <a:xfrm>
            <a:off x="311700" y="1505700"/>
            <a:ext cx="3999900" cy="3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 més dels números enters és necessari codificar números decimals:</a:t>
            </a:r>
            <a:endParaRPr/>
          </a:p>
          <a:p>
            <a:pPr indent="0" lvl="0" marL="0" rtl="0" algn="l">
              <a:spcBef>
                <a:spcPts val="1600"/>
              </a:spcBef>
              <a:spcAft>
                <a:spcPts val="0"/>
              </a:spcAft>
              <a:buNone/>
            </a:pPr>
            <a:r>
              <a:rPr b="1" lang="ca"/>
              <a:t>Punt fix</a:t>
            </a:r>
            <a:r>
              <a:rPr lang="ca"/>
              <a:t>: part entera i part decimal. Els números tenen representació finita en els computadors.</a:t>
            </a:r>
            <a:endParaRPr/>
          </a:p>
          <a:p>
            <a:pPr indent="0" lvl="0" marL="0" rtl="0" algn="l">
              <a:spcBef>
                <a:spcPts val="1600"/>
              </a:spcBef>
              <a:spcAft>
                <a:spcPts val="0"/>
              </a:spcAft>
              <a:buNone/>
            </a:pPr>
            <a:r>
              <a:rPr lang="ca"/>
              <a:t>La capacitat de la part entera determina el </a:t>
            </a:r>
            <a:r>
              <a:rPr b="1" lang="ca"/>
              <a:t>rang de números</a:t>
            </a:r>
            <a:r>
              <a:rPr lang="ca"/>
              <a:t> representables, la capacitat de la part decimal indica la </a:t>
            </a:r>
            <a:r>
              <a:rPr b="1" lang="ca"/>
              <a:t>precisió</a:t>
            </a:r>
            <a:r>
              <a:rPr lang="ca"/>
              <a:t> amb que podem representar-los.</a:t>
            </a:r>
            <a:endParaRPr/>
          </a:p>
          <a:p>
            <a:pPr indent="0" lvl="0" marL="0" rtl="0" algn="l">
              <a:spcBef>
                <a:spcPts val="1600"/>
              </a:spcBef>
              <a:spcAft>
                <a:spcPts val="0"/>
              </a:spcAft>
              <a:buNone/>
            </a:pPr>
            <a:r>
              <a:rPr lang="ca"/>
              <a:t>Quan la part entera és cero i la part decimal és tan petita que no pot representar-se es dona un </a:t>
            </a:r>
            <a:r>
              <a:rPr b="1" i="1" lang="ca"/>
              <a:t>underflow</a:t>
            </a:r>
            <a:r>
              <a:rPr lang="ca"/>
              <a:t>, situació en la qual el resultat no és zero però ha quedat representat com a zero.</a:t>
            </a:r>
            <a:endParaRPr/>
          </a:p>
          <a:p>
            <a:pPr indent="0" lvl="0" marL="0" rtl="0" algn="l">
              <a:spcBef>
                <a:spcPts val="1600"/>
              </a:spcBef>
              <a:spcAft>
                <a:spcPts val="1600"/>
              </a:spcAft>
              <a:buNone/>
            </a:pPr>
            <a:r>
              <a:t/>
            </a:r>
            <a:endParaRPr sz="1200"/>
          </a:p>
        </p:txBody>
      </p:sp>
      <p:sp>
        <p:nvSpPr>
          <p:cNvPr id="164" name="Google Shape;164;p27"/>
          <p:cNvSpPr txBox="1"/>
          <p:nvPr>
            <p:ph idx="2" type="body"/>
          </p:nvPr>
        </p:nvSpPr>
        <p:spPr>
          <a:xfrm>
            <a:off x="4832400" y="1505700"/>
            <a:ext cx="3999900" cy="353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solidFill>
                  <a:srgbClr val="595959"/>
                </a:solidFill>
              </a:rPr>
              <a:t>Compte</a:t>
            </a:r>
            <a:r>
              <a:rPr lang="ca">
                <a:solidFill>
                  <a:srgbClr val="595959"/>
                </a:solidFill>
              </a:rPr>
              <a:t>! La representació en base 2 pot donar-nos resultats inesperats:</a:t>
            </a:r>
            <a:r>
              <a:rPr lang="ca" sz="1400">
                <a:solidFill>
                  <a:srgbClr val="595959"/>
                </a:solidFill>
                <a:latin typeface="Arial"/>
                <a:ea typeface="Arial"/>
                <a:cs typeface="Arial"/>
                <a:sym typeface="Arial"/>
              </a:rPr>
              <a:t> </a:t>
            </a:r>
            <a:r>
              <a:rPr b="1" lang="ca" sz="1150">
                <a:solidFill>
                  <a:srgbClr val="000000"/>
                </a:solidFill>
                <a:highlight>
                  <a:srgbClr val="EEEEEE"/>
                </a:highlight>
                <a:latin typeface="Courier New"/>
                <a:ea typeface="Courier New"/>
                <a:cs typeface="Courier New"/>
                <a:sym typeface="Courier New"/>
              </a:rPr>
              <a:t>(</a:t>
            </a:r>
            <a:r>
              <a:rPr b="1" lang="ca" sz="1150">
                <a:solidFill>
                  <a:srgbClr val="800000"/>
                </a:solidFill>
                <a:highlight>
                  <a:srgbClr val="EEEEEE"/>
                </a:highlight>
                <a:latin typeface="Courier New"/>
                <a:ea typeface="Courier New"/>
                <a:cs typeface="Courier New"/>
                <a:sym typeface="Courier New"/>
              </a:rPr>
              <a:t>1.1</a:t>
            </a:r>
            <a:r>
              <a:rPr b="1" lang="ca" sz="1150">
                <a:solidFill>
                  <a:srgbClr val="000000"/>
                </a:solidFill>
                <a:highlight>
                  <a:srgbClr val="EEEEEE"/>
                </a:highlight>
                <a:latin typeface="Courier New"/>
                <a:ea typeface="Courier New"/>
                <a:cs typeface="Courier New"/>
                <a:sym typeface="Courier New"/>
              </a:rPr>
              <a:t> + </a:t>
            </a:r>
            <a:r>
              <a:rPr b="1" lang="ca" sz="1150">
                <a:solidFill>
                  <a:srgbClr val="800000"/>
                </a:solidFill>
                <a:highlight>
                  <a:srgbClr val="EEEEEE"/>
                </a:highlight>
                <a:latin typeface="Courier New"/>
                <a:ea typeface="Courier New"/>
                <a:cs typeface="Courier New"/>
                <a:sym typeface="Courier New"/>
              </a:rPr>
              <a:t>2.2</a:t>
            </a:r>
            <a:r>
              <a:rPr b="1" lang="ca" sz="1150">
                <a:solidFill>
                  <a:srgbClr val="000000"/>
                </a:solidFill>
                <a:highlight>
                  <a:srgbClr val="EEEEEE"/>
                </a:highlight>
                <a:latin typeface="Courier New"/>
                <a:ea typeface="Courier New"/>
                <a:cs typeface="Courier New"/>
                <a:sym typeface="Courier New"/>
              </a:rPr>
              <a:t>) == </a:t>
            </a:r>
            <a:r>
              <a:rPr b="1" lang="ca" sz="1150">
                <a:solidFill>
                  <a:srgbClr val="800000"/>
                </a:solidFill>
                <a:highlight>
                  <a:srgbClr val="EEEEEE"/>
                </a:highlight>
                <a:latin typeface="Courier New"/>
                <a:ea typeface="Courier New"/>
                <a:cs typeface="Courier New"/>
                <a:sym typeface="Courier New"/>
              </a:rPr>
              <a:t>3.3</a:t>
            </a:r>
            <a:r>
              <a:rPr lang="ca" sz="1400">
                <a:solidFill>
                  <a:srgbClr val="595959"/>
                </a:solidFill>
                <a:latin typeface="Arial"/>
                <a:ea typeface="Arial"/>
                <a:cs typeface="Arial"/>
                <a:sym typeface="Arial"/>
              </a:rPr>
              <a:t> </a:t>
            </a:r>
            <a:r>
              <a:rPr b="1" lang="ca">
                <a:solidFill>
                  <a:srgbClr val="595959"/>
                </a:solidFill>
              </a:rPr>
              <a:t>és fals</a:t>
            </a:r>
            <a:r>
              <a:rPr lang="ca">
                <a:solidFill>
                  <a:srgbClr val="595959"/>
                </a:solidFill>
              </a:rPr>
              <a:t>.</a:t>
            </a:r>
            <a:endParaRPr>
              <a:solidFill>
                <a:srgbClr val="595959"/>
              </a:solidFill>
            </a:endParaRPr>
          </a:p>
          <a:p>
            <a:pPr indent="0" lvl="0" marL="0" rtl="0" algn="l">
              <a:spcBef>
                <a:spcPts val="1600"/>
              </a:spcBef>
              <a:spcAft>
                <a:spcPts val="0"/>
              </a:spcAft>
              <a:buNone/>
            </a:pPr>
            <a:r>
              <a:rPr lang="ca">
                <a:solidFill>
                  <a:srgbClr val="595959"/>
                </a:solidFill>
              </a:rPr>
              <a:t>Això és degut al fet que els </a:t>
            </a:r>
            <a:r>
              <a:rPr b="1" lang="ca">
                <a:solidFill>
                  <a:srgbClr val="595959"/>
                </a:solidFill>
              </a:rPr>
              <a:t>nombres racionals</a:t>
            </a:r>
            <a:r>
              <a:rPr lang="ca">
                <a:solidFill>
                  <a:srgbClr val="595959"/>
                </a:solidFill>
              </a:rPr>
              <a:t> no poden representar-se com a nombres amb decimals finits; pe. en base 10 no podem representar exactament ⅓. De la mateixa manera, </a:t>
            </a:r>
            <a:r>
              <a:rPr b="1" lang="ca">
                <a:solidFill>
                  <a:srgbClr val="595959"/>
                </a:solidFill>
              </a:rPr>
              <a:t>en base 2 no es pot representar 1/10 de manera exacta</a:t>
            </a:r>
            <a:r>
              <a:rPr lang="ca">
                <a:solidFill>
                  <a:srgbClr val="595959"/>
                </a:solidFill>
              </a:rPr>
              <a:t>, és a dir, que el valor 0.1 en binari no es pot representar exactament.</a:t>
            </a:r>
            <a:endParaRPr>
              <a:solidFill>
                <a:srgbClr val="595959"/>
              </a:solidFill>
            </a:endParaRPr>
          </a:p>
          <a:p>
            <a:pPr indent="0" lvl="0" marL="0" rtl="0" algn="l">
              <a:spcBef>
                <a:spcPts val="1600"/>
              </a:spcBef>
              <a:spcAft>
                <a:spcPts val="1600"/>
              </a:spcAft>
              <a:buNone/>
            </a:pPr>
            <a:r>
              <a:rPr lang="ca">
                <a:solidFill>
                  <a:srgbClr val="595959"/>
                </a:solidFill>
              </a:rPr>
              <a:t>Per evitar aquest problema molts càlculs financers fan servir </a:t>
            </a:r>
            <a:r>
              <a:rPr b="1" lang="ca">
                <a:solidFill>
                  <a:srgbClr val="595959"/>
                </a:solidFill>
              </a:rPr>
              <a:t>números decimals</a:t>
            </a:r>
            <a:r>
              <a:rPr lang="ca">
                <a:solidFill>
                  <a:srgbClr val="595959"/>
                </a:solidFill>
              </a:rPr>
              <a:t> (</a:t>
            </a:r>
            <a:r>
              <a:rPr i="1" lang="ca">
                <a:solidFill>
                  <a:srgbClr val="595959"/>
                </a:solidFill>
              </a:rPr>
              <a:t>BCD</a:t>
            </a:r>
            <a:r>
              <a:rPr lang="ca">
                <a:solidFill>
                  <a:srgbClr val="595959"/>
                </a:solidFill>
              </a:rPr>
              <a:t>) en comptes de binaris, tot i que és una característica avui dia en desús.</a:t>
            </a:r>
            <a:endParaRPr>
              <a:solidFill>
                <a:srgbClr val="59595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8"/>
          <p:cNvPicPr preferRelativeResize="0"/>
          <p:nvPr/>
        </p:nvPicPr>
        <p:blipFill>
          <a:blip r:embed="rId3">
            <a:alphaModFix/>
          </a:blip>
          <a:stretch>
            <a:fillRect/>
          </a:stretch>
        </p:blipFill>
        <p:spPr>
          <a:xfrm>
            <a:off x="4832400" y="1505712"/>
            <a:ext cx="3999901" cy="3375863"/>
          </a:xfrm>
          <a:prstGeom prst="rect">
            <a:avLst/>
          </a:prstGeom>
          <a:noFill/>
          <a:ln>
            <a:noFill/>
          </a:ln>
        </p:spPr>
      </p:pic>
      <p:sp>
        <p:nvSpPr>
          <p:cNvPr id="170" name="Google Shape;170;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Unitats de mesura d’informació</a:t>
            </a:r>
            <a:endParaRPr/>
          </a:p>
        </p:txBody>
      </p:sp>
      <p:sp>
        <p:nvSpPr>
          <p:cNvPr id="171" name="Google Shape;171;p28"/>
          <p:cNvSpPr txBox="1"/>
          <p:nvPr>
            <p:ph idx="1" type="body"/>
          </p:nvPr>
        </p:nvSpPr>
        <p:spPr>
          <a:xfrm>
            <a:off x="311700" y="1505700"/>
            <a:ext cx="39999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Hi ha confusió respecte als símbols de les unitats de mesura de la informació, ja que no són part del SI.</a:t>
            </a:r>
            <a:endParaRPr/>
          </a:p>
          <a:p>
            <a:pPr indent="0" lvl="0" marL="0" rtl="0" algn="l">
              <a:spcBef>
                <a:spcPts val="1600"/>
              </a:spcBef>
              <a:spcAft>
                <a:spcPts val="0"/>
              </a:spcAft>
              <a:buNone/>
            </a:pPr>
            <a:r>
              <a:rPr lang="ca"/>
              <a:t>La pràctica recomana que el </a:t>
            </a:r>
            <a:r>
              <a:rPr b="1" lang="ca"/>
              <a:t>byte</a:t>
            </a:r>
            <a:r>
              <a:rPr lang="ca"/>
              <a:t> es representi amb el símbol </a:t>
            </a:r>
            <a:r>
              <a:rPr b="1" i="1" lang="ca"/>
              <a:t>B</a:t>
            </a:r>
            <a:r>
              <a:rPr b="1" lang="ca"/>
              <a:t> majúscula</a:t>
            </a:r>
            <a:r>
              <a:rPr lang="ca"/>
              <a:t>, i el </a:t>
            </a:r>
            <a:r>
              <a:rPr b="1" lang="ca"/>
              <a:t>bit</a:t>
            </a:r>
            <a:r>
              <a:rPr lang="ca"/>
              <a:t>, tot i que no s’hauria d’abreujar, generalment amb el símbol </a:t>
            </a:r>
            <a:r>
              <a:rPr b="1" i="1" lang="ca"/>
              <a:t>b</a:t>
            </a:r>
            <a:r>
              <a:rPr b="1" lang="ca"/>
              <a:t> minúscula</a:t>
            </a:r>
            <a:r>
              <a:rPr lang="ca"/>
              <a:t>.</a:t>
            </a:r>
            <a:endParaRPr sz="1800"/>
          </a:p>
          <a:p>
            <a:pPr indent="0" lvl="0" marL="0" rtl="0" algn="l">
              <a:spcBef>
                <a:spcPts val="1600"/>
              </a:spcBef>
              <a:spcAft>
                <a:spcPts val="0"/>
              </a:spcAft>
              <a:buNone/>
            </a:pPr>
            <a:r>
              <a:rPr lang="ca"/>
              <a:t>L’ús comercial ha provocat confusions: 1.024 (2</a:t>
            </a:r>
            <a:r>
              <a:rPr baseline="30000" lang="ca"/>
              <a:t>10</a:t>
            </a:r>
            <a:r>
              <a:rPr lang="ca"/>
              <a:t>) no és 1.000 (10</a:t>
            </a:r>
            <a:r>
              <a:rPr baseline="30000" lang="ca"/>
              <a:t>3</a:t>
            </a:r>
            <a:r>
              <a:rPr lang="ca"/>
              <a:t>)... les confusions començaren quan els discos ja tenien mides superiors a les 240Mb i la diferència començà a ser significativa.</a:t>
            </a:r>
            <a:endParaRPr/>
          </a:p>
          <a:p>
            <a:pPr indent="0" lvl="0" marL="0" rtl="0" algn="l">
              <a:spcBef>
                <a:spcPts val="1600"/>
              </a:spcBef>
              <a:spcAft>
                <a:spcPts val="0"/>
              </a:spcAft>
              <a:buNone/>
            </a:pPr>
            <a:r>
              <a:rPr lang="ca" sz="1600"/>
              <a:t>10</a:t>
            </a:r>
            <a:r>
              <a:rPr baseline="30000" lang="ca" sz="1600"/>
              <a:t>3</a:t>
            </a:r>
            <a:r>
              <a:rPr lang="ca" sz="1600"/>
              <a:t> = 1_000 : 2</a:t>
            </a:r>
            <a:r>
              <a:rPr baseline="30000" lang="ca" sz="1600"/>
              <a:t>10</a:t>
            </a:r>
            <a:r>
              <a:rPr lang="ca" sz="1600"/>
              <a:t> = 1_024 : 2</a:t>
            </a:r>
            <a:r>
              <a:rPr baseline="30000" lang="ca" sz="1600"/>
              <a:t>20</a:t>
            </a:r>
            <a:r>
              <a:rPr lang="ca" sz="1600"/>
              <a:t> = 1_048_576</a:t>
            </a:r>
            <a:endParaRPr sz="1600"/>
          </a:p>
          <a:p>
            <a:pPr indent="0" lvl="0" marL="0" rtl="0" algn="l">
              <a:spcBef>
                <a:spcPts val="0"/>
              </a:spcBef>
              <a:spcAft>
                <a:spcPts val="0"/>
              </a:spcAft>
              <a:buNone/>
            </a:pPr>
            <a:r>
              <a:rPr lang="ca" sz="1600"/>
              <a:t>240 * 2</a:t>
            </a:r>
            <a:r>
              <a:rPr baseline="30000" lang="ca" sz="1600"/>
              <a:t>20</a:t>
            </a:r>
            <a:r>
              <a:rPr lang="ca" sz="1600"/>
              <a:t> = 251_658_240 (dif: 11.658 MB)</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Codificacions no estrictament posicionals</a:t>
            </a:r>
            <a:endParaRPr/>
          </a:p>
        </p:txBody>
      </p:sp>
      <p:sp>
        <p:nvSpPr>
          <p:cNvPr id="177" name="Google Shape;177;p29"/>
          <p:cNvSpPr txBox="1"/>
          <p:nvPr>
            <p:ph idx="1" type="body"/>
          </p:nvPr>
        </p:nvSpPr>
        <p:spPr>
          <a:xfrm>
            <a:off x="311700" y="1505700"/>
            <a:ext cx="21534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codi binari </a:t>
            </a:r>
            <a:r>
              <a:rPr lang="ca"/>
              <a:t>natural</a:t>
            </a:r>
            <a:r>
              <a:rPr b="1" lang="ca"/>
              <a:t> </a:t>
            </a:r>
            <a:r>
              <a:rPr lang="ca"/>
              <a:t>és posicional: Amb </a:t>
            </a:r>
            <a:r>
              <a:rPr i="1" lang="ca"/>
              <a:t>n</a:t>
            </a:r>
            <a:r>
              <a:rPr lang="ca"/>
              <a:t> bits </a:t>
            </a:r>
            <a:r>
              <a:rPr lang="ca"/>
              <a:t>podem</a:t>
            </a:r>
            <a:r>
              <a:rPr lang="ca"/>
              <a:t> codificar fins al número 2</a:t>
            </a:r>
            <a:r>
              <a:rPr baseline="30000" lang="ca"/>
              <a:t>n</a:t>
            </a:r>
            <a:r>
              <a:rPr lang="ca"/>
              <a:t>-1</a:t>
            </a:r>
            <a:endParaRPr/>
          </a:p>
          <a:p>
            <a:pPr indent="0" lvl="0" marL="0" rtl="0" algn="l">
              <a:spcBef>
                <a:spcPts val="1600"/>
              </a:spcBef>
              <a:spcAft>
                <a:spcPts val="1600"/>
              </a:spcAft>
              <a:buNone/>
            </a:pPr>
            <a:r>
              <a:t/>
            </a:r>
            <a:endParaRPr/>
          </a:p>
        </p:txBody>
      </p:sp>
      <p:graphicFrame>
        <p:nvGraphicFramePr>
          <p:cNvPr id="178" name="Google Shape;178;p29"/>
          <p:cNvGraphicFramePr/>
          <p:nvPr/>
        </p:nvGraphicFramePr>
        <p:xfrm>
          <a:off x="311725" y="2695950"/>
          <a:ext cx="3000000" cy="3000000"/>
        </p:xfrm>
        <a:graphic>
          <a:graphicData uri="http://schemas.openxmlformats.org/drawingml/2006/table">
            <a:tbl>
              <a:tblPr>
                <a:noFill/>
                <a:tableStyleId>{4B02DFCB-FC70-4890-A2B4-89F0F33D9ACF}</a:tableStyleId>
              </a:tblPr>
              <a:tblGrid>
                <a:gridCol w="771525"/>
                <a:gridCol w="771525"/>
              </a:tblGrid>
              <a:tr h="200025">
                <a:tc>
                  <a:txBody>
                    <a:bodyPr/>
                    <a:lstStyle/>
                    <a:p>
                      <a:pPr indent="0" lvl="0" marL="0" rtl="0" algn="ctr">
                        <a:lnSpc>
                          <a:spcPct val="115000"/>
                        </a:lnSpc>
                        <a:spcBef>
                          <a:spcPts val="0"/>
                        </a:spcBef>
                        <a:spcAft>
                          <a:spcPts val="0"/>
                        </a:spcAft>
                        <a:buNone/>
                      </a:pPr>
                      <a:r>
                        <a:rPr lang="ca" sz="1000">
                          <a:solidFill>
                            <a:srgbClr val="FFFFFF"/>
                          </a:solidFill>
                        </a:rPr>
                        <a:t>Decimal</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Binari</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200025">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a:t>
                      </a:r>
                      <a:r>
                        <a:rPr lang="ca" sz="1000"/>
                        <a:t>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9" name="Google Shape;179;p29"/>
          <p:cNvSpPr txBox="1"/>
          <p:nvPr>
            <p:ph idx="1" type="body"/>
          </p:nvPr>
        </p:nvSpPr>
        <p:spPr>
          <a:xfrm>
            <a:off x="3117025" y="1454950"/>
            <a:ext cx="5715300" cy="3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codi binari no té correspondència directa amb els </a:t>
            </a:r>
            <a:r>
              <a:rPr lang="ca"/>
              <a:t>dígits</a:t>
            </a:r>
            <a:r>
              <a:rPr lang="ca"/>
              <a:t> decimals; per això es fa servir l’octal i sobretot l’hexadecimal.</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També existeix una codificació que estableix una correspondència directa amb els </a:t>
            </a:r>
            <a:r>
              <a:rPr lang="ca"/>
              <a:t>dígits</a:t>
            </a:r>
            <a:r>
              <a:rPr lang="ca"/>
              <a:t> binaris: </a:t>
            </a:r>
            <a:r>
              <a:rPr i="1" lang="ca"/>
              <a:t>BCD</a:t>
            </a:r>
            <a:r>
              <a:rPr lang="ca"/>
              <a:t> (</a:t>
            </a:r>
            <a:r>
              <a:rPr i="1" lang="ca"/>
              <a:t>Binary Coded Decimal</a:t>
            </a:r>
            <a:r>
              <a:rPr lang="ca"/>
              <a:t>). Presenta avantatges en algunes situacions, però com no és un sistema estrictament posicional, és complexe implementar les operacions, resultant en unes operacions molt més lentes.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graphicFrame>
        <p:nvGraphicFramePr>
          <p:cNvPr id="180" name="Google Shape;180;p29"/>
          <p:cNvGraphicFramePr/>
          <p:nvPr/>
        </p:nvGraphicFramePr>
        <p:xfrm>
          <a:off x="4416063" y="3477000"/>
          <a:ext cx="3000000" cy="3000000"/>
        </p:xfrm>
        <a:graphic>
          <a:graphicData uri="http://schemas.openxmlformats.org/drawingml/2006/table">
            <a:tbl>
              <a:tblPr>
                <a:noFill/>
                <a:tableStyleId>{4B02DFCB-FC70-4890-A2B4-89F0F33D9ACF}</a:tableStyleId>
              </a:tblPr>
              <a:tblGrid>
                <a:gridCol w="771525"/>
                <a:gridCol w="771525"/>
                <a:gridCol w="771525"/>
                <a:gridCol w="952500"/>
              </a:tblGrid>
              <a:tr h="200025">
                <a:tc>
                  <a:txBody>
                    <a:bodyPr/>
                    <a:lstStyle/>
                    <a:p>
                      <a:pPr indent="0" lvl="0" marL="0" rtl="0" algn="ctr">
                        <a:lnSpc>
                          <a:spcPct val="115000"/>
                        </a:lnSpc>
                        <a:spcBef>
                          <a:spcPts val="0"/>
                        </a:spcBef>
                        <a:spcAft>
                          <a:spcPts val="0"/>
                        </a:spcAft>
                        <a:buNone/>
                      </a:pPr>
                      <a:r>
                        <a:rPr lang="ca" sz="1000">
                          <a:solidFill>
                            <a:srgbClr val="FFFFFF"/>
                          </a:solidFill>
                        </a:rPr>
                        <a:t>Decimal</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Binari</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Decimal</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Binari</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200025">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Codi BCD per a números</a:t>
            </a:r>
            <a:endParaRPr/>
          </a:p>
        </p:txBody>
      </p:sp>
      <p:sp>
        <p:nvSpPr>
          <p:cNvPr id="186" name="Google Shape;186;p30"/>
          <p:cNvSpPr txBox="1"/>
          <p:nvPr>
            <p:ph idx="1" type="body"/>
          </p:nvPr>
        </p:nvSpPr>
        <p:spPr>
          <a:xfrm>
            <a:off x="311700" y="1505700"/>
            <a:ext cx="4368000" cy="33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Codi BCD (Binary coded decimal). </a:t>
            </a:r>
            <a:r>
              <a:rPr lang="ca"/>
              <a:t>És molt útil per representar números en displays (pantalles), per fer operacions fent servir números en punt fix (operacions monetàries).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ca"/>
              <a:t>Cada dígit decimal</a:t>
            </a:r>
            <a:r>
              <a:rPr lang="ca"/>
              <a:t> té una representació binària codificada amb </a:t>
            </a:r>
            <a:r>
              <a:rPr b="1" lang="ca"/>
              <a:t>4 bits</a:t>
            </a:r>
            <a:r>
              <a:rPr lang="ca"/>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ca"/>
              <a:t>Inconvenients:</a:t>
            </a:r>
            <a:endParaRPr/>
          </a:p>
          <a:p>
            <a:pPr indent="-311150" lvl="0" marL="457200" rtl="0" algn="l">
              <a:spcBef>
                <a:spcPts val="0"/>
              </a:spcBef>
              <a:spcAft>
                <a:spcPts val="0"/>
              </a:spcAft>
              <a:buSzPts val="1300"/>
              <a:buChar char="●"/>
            </a:pPr>
            <a:r>
              <a:rPr lang="ca"/>
              <a:t>Amb el mateix número de bits es representen menys números que amb el binari natural.</a:t>
            </a:r>
            <a:endParaRPr/>
          </a:p>
          <a:p>
            <a:pPr indent="-311150" lvl="0" marL="457200" rtl="0" algn="l">
              <a:spcBef>
                <a:spcPts val="0"/>
              </a:spcBef>
              <a:spcAft>
                <a:spcPts val="0"/>
              </a:spcAft>
              <a:buSzPts val="1300"/>
              <a:buChar char="●"/>
            </a:pPr>
            <a:r>
              <a:rPr lang="ca"/>
              <a:t>Ja no fem servir un sistema posicional pur; les regles canvien i les operacions són més complexes.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187" name="Google Shape;187;p30"/>
          <p:cNvSpPr txBox="1"/>
          <p:nvPr>
            <p:ph idx="2" type="body"/>
          </p:nvPr>
        </p:nvSpPr>
        <p:spPr>
          <a:xfrm>
            <a:off x="4941025" y="3546050"/>
            <a:ext cx="3891300" cy="8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Exemple</a:t>
            </a:r>
            <a:r>
              <a:rPr lang="ca"/>
              <a:t>: 59237</a:t>
            </a:r>
            <a:endParaRPr/>
          </a:p>
          <a:p>
            <a:pPr indent="0" lvl="0" marL="0" rtl="0" algn="l">
              <a:spcBef>
                <a:spcPts val="0"/>
              </a:spcBef>
              <a:spcAft>
                <a:spcPts val="0"/>
              </a:spcAft>
              <a:buNone/>
            </a:pPr>
            <a:r>
              <a:rPr lang="ca"/>
              <a:t>Decimal:	    5     ·   9      ·   2     ·   3      ·   7</a:t>
            </a:r>
            <a:endParaRPr/>
          </a:p>
          <a:p>
            <a:pPr indent="0" lvl="0" marL="0" rtl="0" algn="l">
              <a:spcBef>
                <a:spcPts val="0"/>
              </a:spcBef>
              <a:spcAft>
                <a:spcPts val="0"/>
              </a:spcAft>
              <a:buNone/>
            </a:pPr>
            <a:r>
              <a:rPr lang="ca"/>
              <a:t>BCD:    	 0101 · 1001 · 0010 · 0011 · 0111</a:t>
            </a:r>
            <a:endParaRPr/>
          </a:p>
        </p:txBody>
      </p:sp>
      <p:graphicFrame>
        <p:nvGraphicFramePr>
          <p:cNvPr id="188" name="Google Shape;188;p30"/>
          <p:cNvGraphicFramePr/>
          <p:nvPr/>
        </p:nvGraphicFramePr>
        <p:xfrm>
          <a:off x="4941075" y="1505700"/>
          <a:ext cx="3000000" cy="3000000"/>
        </p:xfrm>
        <a:graphic>
          <a:graphicData uri="http://schemas.openxmlformats.org/drawingml/2006/table">
            <a:tbl>
              <a:tblPr>
                <a:noFill/>
                <a:tableStyleId>{6CAD8D3A-98D3-4621-A5BA-E81EB6B82F99}</a:tableStyleId>
              </a:tblPr>
              <a:tblGrid>
                <a:gridCol w="972825"/>
                <a:gridCol w="972825"/>
                <a:gridCol w="972825"/>
                <a:gridCol w="972825"/>
              </a:tblGrid>
              <a:tr h="312125">
                <a:tc>
                  <a:txBody>
                    <a:bodyPr/>
                    <a:lstStyle/>
                    <a:p>
                      <a:pPr indent="0" lvl="0" marL="0" rtl="0" algn="ctr">
                        <a:lnSpc>
                          <a:spcPct val="115000"/>
                        </a:lnSpc>
                        <a:spcBef>
                          <a:spcPts val="0"/>
                        </a:spcBef>
                        <a:spcAft>
                          <a:spcPts val="0"/>
                        </a:spcAft>
                        <a:buNone/>
                      </a:pPr>
                      <a:r>
                        <a:rPr lang="ca" sz="1000">
                          <a:solidFill>
                            <a:srgbClr val="FFFFFF"/>
                          </a:solidFill>
                        </a:rPr>
                        <a:t>Decimal</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Binari</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Decimal</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rtl="0" algn="ctr">
                        <a:lnSpc>
                          <a:spcPct val="115000"/>
                        </a:lnSpc>
                        <a:spcBef>
                          <a:spcPts val="0"/>
                        </a:spcBef>
                        <a:spcAft>
                          <a:spcPts val="0"/>
                        </a:spcAft>
                        <a:buNone/>
                      </a:pPr>
                      <a:r>
                        <a:rPr lang="ca" sz="1000">
                          <a:solidFill>
                            <a:srgbClr val="FFFFFF"/>
                          </a:solidFill>
                        </a:rPr>
                        <a:t>Binari</a:t>
                      </a:r>
                      <a:endParaRPr sz="1000">
                        <a:solidFill>
                          <a:srgbClr val="FFFFFF"/>
                        </a:solidFill>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300125">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125">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6</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125">
                <a:tc>
                  <a:txBody>
                    <a:bodyPr/>
                    <a:lstStyle/>
                    <a:p>
                      <a:pPr indent="0" lvl="0" marL="0" rtl="0" algn="ctr">
                        <a:lnSpc>
                          <a:spcPct val="115000"/>
                        </a:lnSpc>
                        <a:spcBef>
                          <a:spcPts val="0"/>
                        </a:spcBef>
                        <a:spcAft>
                          <a:spcPts val="0"/>
                        </a:spcAft>
                        <a:buNone/>
                      </a:pPr>
                      <a:r>
                        <a:rPr lang="ca" sz="1000"/>
                        <a:t>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0010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125">
                <a:tc>
                  <a:txBody>
                    <a:bodyPr/>
                    <a:lstStyle/>
                    <a:p>
                      <a:pPr indent="0" lvl="0" marL="0" rtl="0" algn="ctr">
                        <a:lnSpc>
                          <a:spcPct val="115000"/>
                        </a:lnSpc>
                        <a:spcBef>
                          <a:spcPts val="0"/>
                        </a:spcBef>
                        <a:spcAft>
                          <a:spcPts val="0"/>
                        </a:spcAft>
                        <a:buNone/>
                      </a:pPr>
                      <a:r>
                        <a:rPr lang="ca" sz="1000"/>
                        <a:t>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0011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0125">
                <a:tc>
                  <a:txBody>
                    <a:bodyPr/>
                    <a:lstStyle/>
                    <a:p>
                      <a:pPr indent="0" lvl="0" marL="0" rtl="0" algn="ctr">
                        <a:lnSpc>
                          <a:spcPct val="115000"/>
                        </a:lnSpc>
                        <a:spcBef>
                          <a:spcPts val="0"/>
                        </a:spcBef>
                        <a:spcAft>
                          <a:spcPts val="0"/>
                        </a:spcAft>
                        <a:buNone/>
                      </a:pPr>
                      <a:r>
                        <a:rPr lang="ca" sz="1000"/>
                        <a:t>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0100</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25" y="27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Codificació ASCII per dades alfanumèriques</a:t>
            </a:r>
            <a:endParaRPr/>
          </a:p>
        </p:txBody>
      </p:sp>
      <p:sp>
        <p:nvSpPr>
          <p:cNvPr id="194" name="Google Shape;194;p31"/>
          <p:cNvSpPr txBox="1"/>
          <p:nvPr>
            <p:ph idx="1" type="body"/>
          </p:nvPr>
        </p:nvSpPr>
        <p:spPr>
          <a:xfrm>
            <a:off x="357800" y="1302550"/>
            <a:ext cx="4729800" cy="36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Codi ASCI. </a:t>
            </a:r>
            <a:r>
              <a:rPr lang="ca"/>
              <a:t>Serveix per a la representació de caràcters alfanumèrics, de puntuació, de control, símbols matemàtics i tota mena de caràcters no numèrics. Els 31 primers caràcters són caràcters de control, i fins al 127 representen els dígits decimals, les lletres majúscules i minúscules del anglès, els caràcters usuals de puntuació.</a:t>
            </a:r>
            <a:endParaRPr/>
          </a:p>
          <a:p>
            <a:pPr indent="0" lvl="0" marL="0" rtl="0" algn="l">
              <a:spcBef>
                <a:spcPts val="1000"/>
              </a:spcBef>
              <a:spcAft>
                <a:spcPts val="0"/>
              </a:spcAft>
              <a:buNone/>
            </a:pPr>
            <a:r>
              <a:rPr lang="ca"/>
              <a:t>Així els 128 primers caràcters (des de zero fins a 127) és el codi ASCII estàndard (7 bits), i es van reservar 128 caràcters addicionals per a símbols d’altres idiomes i símbols gràfics. En total 256 caràcters, representats en 8 bits (1 byte).</a:t>
            </a:r>
            <a:endParaRPr/>
          </a:p>
          <a:p>
            <a:pPr indent="0" lvl="0" marL="0" rtl="0" algn="l">
              <a:spcBef>
                <a:spcPts val="1000"/>
              </a:spcBef>
              <a:spcAft>
                <a:spcPts val="0"/>
              </a:spcAft>
              <a:buNone/>
            </a:pPr>
            <a:r>
              <a:rPr lang="ca"/>
              <a:t>Desgraciadament 128 caràcters eren clarament insuficients per codificar tots els símbols necessaris per a tots els idiomes del mon, ni fent servir diferents codificacions per a cada idioma incompatibles entre elles.</a:t>
            </a:r>
            <a:endParaRPr/>
          </a:p>
          <a:p>
            <a:pPr indent="0" lvl="0" marL="0" rtl="0" algn="l">
              <a:spcBef>
                <a:spcPts val="1000"/>
              </a:spcBef>
              <a:spcAft>
                <a:spcPts val="1000"/>
              </a:spcAft>
              <a:buNone/>
            </a:pPr>
            <a:r>
              <a:t/>
            </a:r>
            <a:endParaRPr/>
          </a:p>
        </p:txBody>
      </p:sp>
      <p:pic>
        <p:nvPicPr>
          <p:cNvPr id="195" name="Google Shape;195;p31"/>
          <p:cNvPicPr preferRelativeResize="0"/>
          <p:nvPr/>
        </p:nvPicPr>
        <p:blipFill rotWithShape="1">
          <a:blip r:embed="rId3">
            <a:alphaModFix/>
          </a:blip>
          <a:srcRect b="2525" l="2653" r="2596" t="2516"/>
          <a:stretch/>
        </p:blipFill>
        <p:spPr>
          <a:xfrm>
            <a:off x="5232950" y="999725"/>
            <a:ext cx="3813000" cy="4109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311750" y="831175"/>
            <a:ext cx="8432100" cy="1740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ca" sz="10000">
                <a:solidFill>
                  <a:srgbClr val="FFFFFF"/>
                </a:solidFill>
                <a:latin typeface="Merriweather"/>
                <a:ea typeface="Merriweather"/>
                <a:cs typeface="Merriweather"/>
                <a:sym typeface="Merriweather"/>
              </a:rPr>
              <a:t>NF1.1</a:t>
            </a:r>
            <a:endParaRPr sz="10000">
              <a:solidFill>
                <a:srgbClr val="FFFFFF"/>
              </a:solidFill>
              <a:latin typeface="Merriweather"/>
              <a:ea typeface="Merriweather"/>
              <a:cs typeface="Merriweather"/>
              <a:sym typeface="Merriweather"/>
            </a:endParaRPr>
          </a:p>
          <a:p>
            <a:pPr indent="0" lvl="0" marL="0" rtl="0" algn="l">
              <a:lnSpc>
                <a:spcPct val="115000"/>
              </a:lnSpc>
              <a:spcBef>
                <a:spcPts val="0"/>
              </a:spcBef>
              <a:spcAft>
                <a:spcPts val="1000"/>
              </a:spcAft>
              <a:buNone/>
            </a:pPr>
            <a:r>
              <a:rPr lang="ca" sz="3000">
                <a:solidFill>
                  <a:srgbClr val="FFFFFF"/>
                </a:solidFill>
                <a:latin typeface="Merriweather"/>
                <a:ea typeface="Merriweather"/>
                <a:cs typeface="Merriweather"/>
                <a:sym typeface="Merriweather"/>
              </a:rPr>
              <a:t>Anàlisi i instal·lació de sistemes informàtics</a:t>
            </a:r>
            <a:endParaRPr sz="3000">
              <a:solidFill>
                <a:srgbClr val="FFFFFF"/>
              </a:solidFill>
              <a:latin typeface="Merriweather"/>
              <a:ea typeface="Merriweather"/>
              <a:cs typeface="Merriweather"/>
              <a:sym typeface="Merriweather"/>
            </a:endParaRPr>
          </a:p>
        </p:txBody>
      </p:sp>
      <p:sp>
        <p:nvSpPr>
          <p:cNvPr id="71" name="Google Shape;71;p14"/>
          <p:cNvSpPr txBox="1"/>
          <p:nvPr/>
        </p:nvSpPr>
        <p:spPr>
          <a:xfrm>
            <a:off x="311750" y="2621125"/>
            <a:ext cx="5334900" cy="10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ca" sz="1300">
                <a:solidFill>
                  <a:srgbClr val="D9C4B1"/>
                </a:solidFill>
                <a:latin typeface="Merriweather"/>
                <a:ea typeface="Merriweather"/>
                <a:cs typeface="Merriweather"/>
                <a:sym typeface="Merriweather"/>
              </a:rPr>
              <a:t>Sistemes numèrics i portes lògiques</a:t>
            </a:r>
            <a:endParaRPr sz="1300">
              <a:solidFill>
                <a:srgbClr val="D9C4B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Unicode i UTF: Ampliació del codi ASCII</a:t>
            </a:r>
            <a:endParaRPr/>
          </a:p>
        </p:txBody>
      </p:sp>
      <p:sp>
        <p:nvSpPr>
          <p:cNvPr id="201" name="Google Shape;201;p3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sz="1050">
                <a:solidFill>
                  <a:srgbClr val="202122"/>
                </a:solidFill>
                <a:highlight>
                  <a:srgbClr val="FFFFFF"/>
                </a:highlight>
                <a:latin typeface="Arial"/>
                <a:ea typeface="Arial"/>
                <a:cs typeface="Arial"/>
                <a:sym typeface="Arial"/>
              </a:rPr>
              <a:t>Unicode</a:t>
            </a:r>
            <a:r>
              <a:rPr lang="ca" sz="1050">
                <a:solidFill>
                  <a:srgbClr val="202122"/>
                </a:solidFill>
                <a:highlight>
                  <a:srgbClr val="FFFFFF"/>
                </a:highlight>
                <a:latin typeface="Arial"/>
                <a:ea typeface="Arial"/>
                <a:cs typeface="Arial"/>
                <a:sym typeface="Arial"/>
              </a:rPr>
              <a:t> és un estàndard internacional de codificació de caràcters, per a suports informàtics. Permet emmagatzemar qualsevol mena d'escriptura que es faci servir actualment, moltes formes d'escriptura conegudes només pels estudiosos, i símbols com ara els símbols matemàtics, lingüístics, i APL.</a:t>
            </a:r>
            <a:endParaRPr sz="1050">
              <a:solidFill>
                <a:srgbClr val="202122"/>
              </a:solidFill>
              <a:highlight>
                <a:srgbClr val="FFFFFF"/>
              </a:highlight>
              <a:latin typeface="Arial"/>
              <a:ea typeface="Arial"/>
              <a:cs typeface="Arial"/>
              <a:sym typeface="Arial"/>
            </a:endParaRPr>
          </a:p>
          <a:p>
            <a:pPr indent="-295275" lvl="0" marL="457200" rtl="0" algn="l">
              <a:spcBef>
                <a:spcPts val="160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Arab</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Cil·liric</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Grec</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Braille</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Taquigrafia</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Japonès</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Xinès (simplificat)</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Clr>
                <a:srgbClr val="202122"/>
              </a:buClr>
              <a:buSzPts val="1050"/>
              <a:buFont typeface="Arial"/>
              <a:buChar char="●"/>
            </a:pPr>
            <a:r>
              <a:rPr lang="ca" sz="1050">
                <a:solidFill>
                  <a:srgbClr val="202122"/>
                </a:solidFill>
                <a:highlight>
                  <a:srgbClr val="FFFFFF"/>
                </a:highlight>
                <a:latin typeface="Arial"/>
                <a:ea typeface="Arial"/>
                <a:cs typeface="Arial"/>
                <a:sym typeface="Arial"/>
              </a:rPr>
              <a:t>…</a:t>
            </a:r>
            <a:endParaRPr sz="1050">
              <a:solidFill>
                <a:srgbClr val="202122"/>
              </a:solidFill>
              <a:highlight>
                <a:srgbClr val="FFFFFF"/>
              </a:highlight>
              <a:latin typeface="Arial"/>
              <a:ea typeface="Arial"/>
              <a:cs typeface="Arial"/>
              <a:sym typeface="Arial"/>
            </a:endParaRPr>
          </a:p>
          <a:p>
            <a:pPr indent="0" lvl="0" marL="0" rtl="0" algn="l">
              <a:spcBef>
                <a:spcPts val="1600"/>
              </a:spcBef>
              <a:spcAft>
                <a:spcPts val="1600"/>
              </a:spcAft>
              <a:buNone/>
            </a:pPr>
            <a:r>
              <a:rPr lang="ca" sz="1050">
                <a:solidFill>
                  <a:srgbClr val="202122"/>
                </a:solidFill>
                <a:highlight>
                  <a:srgbClr val="FFFFFF"/>
                </a:highlight>
                <a:latin typeface="Arial"/>
                <a:ea typeface="Arial"/>
                <a:cs typeface="Arial"/>
                <a:sym typeface="Arial"/>
              </a:rPr>
              <a:t>Fa servir 32 bits, és a dir, 4 bytes.</a:t>
            </a:r>
            <a:endParaRPr sz="1050">
              <a:solidFill>
                <a:srgbClr val="202122"/>
              </a:solidFill>
              <a:highlight>
                <a:srgbClr val="FFFFFF"/>
              </a:highlight>
              <a:latin typeface="Arial"/>
              <a:ea typeface="Arial"/>
              <a:cs typeface="Arial"/>
              <a:sym typeface="Arial"/>
            </a:endParaRPr>
          </a:p>
        </p:txBody>
      </p:sp>
      <p:sp>
        <p:nvSpPr>
          <p:cNvPr id="202" name="Google Shape;202;p32"/>
          <p:cNvSpPr txBox="1"/>
          <p:nvPr>
            <p:ph idx="2" type="body"/>
          </p:nvPr>
        </p:nvSpPr>
        <p:spPr>
          <a:xfrm>
            <a:off x="4455825" y="1505700"/>
            <a:ext cx="4376400" cy="3298800"/>
          </a:xfrm>
          <a:prstGeom prst="rect">
            <a:avLst/>
          </a:prstGeom>
        </p:spPr>
        <p:txBody>
          <a:bodyPr anchorCtr="0" anchor="t" bIns="91425" lIns="91425" spcFirstLastPara="1" rIns="91425" wrap="square" tIns="91425">
            <a:noAutofit/>
          </a:bodyPr>
          <a:lstStyle/>
          <a:p>
            <a:pPr indent="-295275" lvl="0" marL="457200" rtl="0" algn="l">
              <a:spcBef>
                <a:spcPts val="600"/>
              </a:spcBef>
              <a:spcAft>
                <a:spcPts val="0"/>
              </a:spcAft>
              <a:buSzPts val="1050"/>
              <a:buFont typeface="Arial"/>
              <a:buChar char="●"/>
            </a:pPr>
            <a:r>
              <a:rPr b="1" lang="ca" sz="1050">
                <a:solidFill>
                  <a:srgbClr val="202122"/>
                </a:solidFill>
                <a:highlight>
                  <a:srgbClr val="FFFFFF"/>
                </a:highlight>
                <a:latin typeface="Arial"/>
                <a:ea typeface="Arial"/>
                <a:cs typeface="Arial"/>
                <a:sym typeface="Arial"/>
              </a:rPr>
              <a:t>UTF-8</a:t>
            </a:r>
            <a:r>
              <a:rPr lang="ca" sz="1050">
                <a:solidFill>
                  <a:srgbClr val="202122"/>
                </a:solidFill>
                <a:highlight>
                  <a:srgbClr val="FFFFFF"/>
                </a:highlight>
                <a:latin typeface="Arial"/>
                <a:ea typeface="Arial"/>
                <a:cs typeface="Arial"/>
                <a:sym typeface="Arial"/>
              </a:rPr>
              <a:t>: 8 bits, amb símbols de longitud variable (1,2,4 bytes)</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b="1" lang="ca" sz="1050">
                <a:solidFill>
                  <a:srgbClr val="202122"/>
                </a:solidFill>
                <a:highlight>
                  <a:srgbClr val="FFFFFF"/>
                </a:highlight>
                <a:latin typeface="Arial"/>
                <a:ea typeface="Arial"/>
                <a:cs typeface="Arial"/>
                <a:sym typeface="Arial"/>
              </a:rPr>
              <a:t>UTF-16</a:t>
            </a:r>
            <a:r>
              <a:rPr lang="ca" sz="1050">
                <a:solidFill>
                  <a:srgbClr val="202122"/>
                </a:solidFill>
                <a:highlight>
                  <a:srgbClr val="FFFFFF"/>
                </a:highlight>
                <a:latin typeface="Arial"/>
                <a:ea typeface="Arial"/>
                <a:cs typeface="Arial"/>
                <a:sym typeface="Arial"/>
              </a:rPr>
              <a:t>: 16 bits de longitud variable, optimitzada al pla bàsic multilingüe (BMP) que conté la gran majoria de caràcters i sistemes d'escriptura en ús en l'actualitat. codificació en 2, 4 bytes De vegades es limita UTF-16 a 16 bits de longitud fixe. </a:t>
            </a:r>
            <a:endParaRPr sz="1050">
              <a:solidFill>
                <a:srgbClr val="202122"/>
              </a:solidFill>
              <a:highlight>
                <a:srgbClr val="FFFFFF"/>
              </a:highlight>
              <a:latin typeface="Arial"/>
              <a:ea typeface="Arial"/>
              <a:cs typeface="Arial"/>
              <a:sym typeface="Arial"/>
            </a:endParaRPr>
          </a:p>
          <a:p>
            <a:pPr indent="-295275" lvl="0" marL="457200" rtl="0" algn="l">
              <a:spcBef>
                <a:spcPts val="0"/>
              </a:spcBef>
              <a:spcAft>
                <a:spcPts val="0"/>
              </a:spcAft>
              <a:buSzPts val="1050"/>
              <a:buFont typeface="Arial"/>
              <a:buChar char="●"/>
            </a:pPr>
            <a:r>
              <a:rPr b="1" lang="ca" sz="1050">
                <a:solidFill>
                  <a:srgbClr val="202122"/>
                </a:solidFill>
                <a:highlight>
                  <a:srgbClr val="FFFFFF"/>
                </a:highlight>
                <a:latin typeface="Arial"/>
                <a:ea typeface="Arial"/>
                <a:cs typeface="Arial"/>
                <a:sym typeface="Arial"/>
              </a:rPr>
              <a:t>UTF-32</a:t>
            </a:r>
            <a:r>
              <a:rPr lang="ca" sz="1050">
                <a:solidFill>
                  <a:srgbClr val="202122"/>
                </a:solidFill>
                <a:highlight>
                  <a:srgbClr val="FFFFFF"/>
                </a:highlight>
                <a:latin typeface="Arial"/>
                <a:ea typeface="Arial"/>
                <a:cs typeface="Arial"/>
                <a:sym typeface="Arial"/>
              </a:rPr>
              <a:t>: 32 bits de longitud fixa, la més senzilla de les tres. Directament Unicode (4 bytes).</a:t>
            </a:r>
            <a:endParaRPr sz="1050">
              <a:solidFill>
                <a:srgbClr val="202122"/>
              </a:solidFill>
              <a:highlight>
                <a:srgbClr val="FFFFFF"/>
              </a:highlight>
              <a:latin typeface="Arial"/>
              <a:ea typeface="Arial"/>
              <a:cs typeface="Arial"/>
              <a:sym typeface="Arial"/>
            </a:endParaRPr>
          </a:p>
          <a:p>
            <a:pPr indent="0" lvl="0" marL="0" rtl="0" algn="l">
              <a:spcBef>
                <a:spcPts val="100"/>
              </a:spcBef>
              <a:spcAft>
                <a:spcPts val="0"/>
              </a:spcAft>
              <a:buNone/>
            </a:pPr>
            <a:r>
              <a:t/>
            </a:r>
            <a:endParaRPr/>
          </a:p>
          <a:p>
            <a:pPr indent="0" lvl="0" marL="0" rtl="0" algn="l">
              <a:spcBef>
                <a:spcPts val="0"/>
              </a:spcBef>
              <a:spcAft>
                <a:spcPts val="0"/>
              </a:spcAft>
              <a:buNone/>
            </a:pPr>
            <a:r>
              <a:rPr lang="ca"/>
              <a:t>UTF és </a:t>
            </a:r>
            <a:r>
              <a:rPr b="1" lang="ca"/>
              <a:t>compatible amb ASCII en els 128 primers caràcters</a:t>
            </a:r>
            <a:r>
              <a:rPr lang="ca"/>
              <a:t>, obtenint compatibilitat enrere amb l’anglès. UTF-8 fa servir 1 byte per aquests caràcters.</a:t>
            </a:r>
            <a:endParaRPr/>
          </a:p>
          <a:p>
            <a:pPr indent="0" lvl="0" marL="0" rtl="0" algn="l">
              <a:spcBef>
                <a:spcPts val="1600"/>
              </a:spcBef>
              <a:spcAft>
                <a:spcPts val="1600"/>
              </a:spcAft>
              <a:buNone/>
            </a:pPr>
            <a:r>
              <a:rPr lang="ca"/>
              <a:t>Els textos en UTF poden incorporar un prefix inicial amb uns bytes  indicant la codificació, i l’ordre dels bytes en cada paraula (</a:t>
            </a:r>
            <a:r>
              <a:rPr b="1" i="1" lang="ca"/>
              <a:t>BOM</a:t>
            </a:r>
            <a:r>
              <a:rPr i="1" lang="ca"/>
              <a:t>: Byte Order Mark</a:t>
            </a:r>
            <a:r>
              <a:rPr lang="ca"/>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Números en punt flotant</a:t>
            </a:r>
            <a:endParaRPr/>
          </a:p>
        </p:txBody>
      </p:sp>
      <p:sp>
        <p:nvSpPr>
          <p:cNvPr id="208" name="Google Shape;208;p33"/>
          <p:cNvSpPr txBox="1"/>
          <p:nvPr>
            <p:ph idx="1" type="body"/>
          </p:nvPr>
        </p:nvSpPr>
        <p:spPr>
          <a:xfrm>
            <a:off x="311700" y="1505700"/>
            <a:ext cx="3999900" cy="34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En el punt fix la precisió és independent de la magnitud del número, però un error de 10cm en una magnitud de 1m no és el mateix que un error de 10cm en una medició de 300Km.</a:t>
            </a:r>
            <a:endParaRPr/>
          </a:p>
          <a:p>
            <a:pPr indent="0" lvl="0" marL="0" rtl="0" algn="l">
              <a:spcBef>
                <a:spcPts val="1600"/>
              </a:spcBef>
              <a:spcAft>
                <a:spcPts val="0"/>
              </a:spcAft>
              <a:buNone/>
            </a:pPr>
            <a:r>
              <a:rPr lang="ca"/>
              <a:t>En el punt flotant la precisió, i per tant l’error, és relativa a la magnitud del número:</a:t>
            </a:r>
            <a:endParaRPr/>
          </a:p>
          <a:p>
            <a:pPr indent="0" lvl="0" marL="0" rtl="0" algn="l">
              <a:spcBef>
                <a:spcPts val="1600"/>
              </a:spcBef>
              <a:spcAft>
                <a:spcPts val="0"/>
              </a:spcAft>
              <a:buNone/>
            </a:pPr>
            <a:r>
              <a:rPr b="1" lang="ca"/>
              <a:t>1.32478123E+35</a:t>
            </a:r>
            <a:endParaRPr b="1"/>
          </a:p>
          <a:p>
            <a:pPr indent="0" lvl="0" marL="0" rtl="0" algn="l">
              <a:spcBef>
                <a:spcPts val="0"/>
              </a:spcBef>
              <a:spcAft>
                <a:spcPts val="0"/>
              </a:spcAft>
              <a:buNone/>
            </a:pPr>
            <a:r>
              <a:rPr lang="ca"/>
              <a:t>Error màxim: 0</a:t>
            </a:r>
            <a:r>
              <a:rPr lang="ca"/>
              <a:t>.000000004E+35 = 4.0E+26</a:t>
            </a:r>
            <a:endParaRPr/>
          </a:p>
          <a:p>
            <a:pPr indent="0" lvl="0" marL="0" rtl="0" algn="l">
              <a:spcBef>
                <a:spcPts val="0"/>
              </a:spcBef>
              <a:spcAft>
                <a:spcPts val="0"/>
              </a:spcAft>
              <a:buNone/>
            </a:pPr>
            <a:r>
              <a:rPr b="1" lang="ca"/>
              <a:t>Error relatiu</a:t>
            </a:r>
            <a:r>
              <a:rPr lang="ca"/>
              <a:t>: 4.0E+26 / 1.32478123E+35 = </a:t>
            </a:r>
            <a:r>
              <a:rPr b="1" lang="ca"/>
              <a:t>3.02E-9</a:t>
            </a:r>
            <a:endParaRPr b="1"/>
          </a:p>
          <a:p>
            <a:pPr indent="0" lvl="0" marL="0" rtl="0" algn="l">
              <a:spcBef>
                <a:spcPts val="1000"/>
              </a:spcBef>
              <a:spcAft>
                <a:spcPts val="0"/>
              </a:spcAft>
              <a:buNone/>
            </a:pPr>
            <a:r>
              <a:rPr b="1" lang="ca"/>
              <a:t>1.32478123E+01</a:t>
            </a:r>
            <a:endParaRPr b="1"/>
          </a:p>
          <a:p>
            <a:pPr indent="0" lvl="0" marL="0" rtl="0" algn="l">
              <a:spcBef>
                <a:spcPts val="0"/>
              </a:spcBef>
              <a:spcAft>
                <a:spcPts val="0"/>
              </a:spcAft>
              <a:buNone/>
            </a:pPr>
            <a:r>
              <a:rPr lang="ca"/>
              <a:t>Error màxim: 0.000000004E+01 = 4.0E-8</a:t>
            </a:r>
            <a:endParaRPr/>
          </a:p>
          <a:p>
            <a:pPr indent="0" lvl="0" marL="0" rtl="0" algn="l">
              <a:spcBef>
                <a:spcPts val="0"/>
              </a:spcBef>
              <a:spcAft>
                <a:spcPts val="0"/>
              </a:spcAft>
              <a:buNone/>
            </a:pPr>
            <a:r>
              <a:rPr b="1" lang="ca"/>
              <a:t>Error relatiu</a:t>
            </a:r>
            <a:r>
              <a:rPr lang="ca"/>
              <a:t>: 4.0E-8 / 1.32478123E+01 = </a:t>
            </a:r>
            <a:r>
              <a:rPr b="1" lang="ca"/>
              <a:t>3.02E-9</a:t>
            </a:r>
            <a:endParaRPr b="1"/>
          </a:p>
          <a:p>
            <a:pPr indent="0" lvl="0" marL="0" rtl="0" algn="l">
              <a:spcBef>
                <a:spcPts val="0"/>
              </a:spcBef>
              <a:spcAft>
                <a:spcPts val="0"/>
              </a:spcAft>
              <a:buNone/>
            </a:pPr>
            <a:r>
              <a:t/>
            </a:r>
            <a:endParaRPr/>
          </a:p>
          <a:p>
            <a:pPr indent="0" lvl="0" marL="0" rtl="0" algn="l">
              <a:spcBef>
                <a:spcPts val="1600"/>
              </a:spcBef>
              <a:spcAft>
                <a:spcPts val="1600"/>
              </a:spcAft>
              <a:buNone/>
            </a:pPr>
            <a:r>
              <a:t/>
            </a:r>
            <a:endParaRPr sz="1000"/>
          </a:p>
        </p:txBody>
      </p:sp>
      <p:sp>
        <p:nvSpPr>
          <p:cNvPr id="209" name="Google Shape;209;p33"/>
          <p:cNvSpPr txBox="1"/>
          <p:nvPr>
            <p:ph idx="2" type="body"/>
          </p:nvPr>
        </p:nvSpPr>
        <p:spPr>
          <a:xfrm>
            <a:off x="4832400" y="1505700"/>
            <a:ext cx="3999900" cy="31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punt flotant consta de </a:t>
            </a:r>
            <a:r>
              <a:rPr b="1" lang="ca"/>
              <a:t>signe</a:t>
            </a:r>
            <a:r>
              <a:rPr lang="ca"/>
              <a:t>, </a:t>
            </a:r>
            <a:r>
              <a:rPr b="1" lang="ca"/>
              <a:t>mantissa</a:t>
            </a:r>
            <a:r>
              <a:rPr lang="ca"/>
              <a:t> i </a:t>
            </a:r>
            <a:r>
              <a:rPr b="1" lang="ca"/>
              <a:t>exponent</a:t>
            </a:r>
            <a:r>
              <a:rPr lang="ca"/>
              <a:t>.</a:t>
            </a:r>
            <a:endParaRPr/>
          </a:p>
          <a:p>
            <a:pPr indent="0" lvl="0" marL="0" rtl="0" algn="l">
              <a:spcBef>
                <a:spcPts val="1600"/>
              </a:spcBef>
              <a:spcAft>
                <a:spcPts val="0"/>
              </a:spcAft>
              <a:buNone/>
            </a:pPr>
            <a:r>
              <a:rPr lang="ca">
                <a:highlight>
                  <a:srgbClr val="FFFFFF"/>
                </a:highlight>
              </a:rPr>
              <a:t>L'</a:t>
            </a:r>
            <a:r>
              <a:rPr b="1" lang="ca">
                <a:highlight>
                  <a:srgbClr val="FFFFFF"/>
                </a:highlight>
              </a:rPr>
              <a:t>estàndard de la IEEE per l'aritmètica en coma flotant</a:t>
            </a:r>
            <a:r>
              <a:rPr lang="ca">
                <a:highlight>
                  <a:srgbClr val="FFFFFF"/>
                </a:highlight>
              </a:rPr>
              <a:t> defineix:</a:t>
            </a:r>
            <a:endParaRPr>
              <a:highlight>
                <a:srgbClr val="FFFFFF"/>
              </a:highlight>
            </a:endParaRPr>
          </a:p>
          <a:p>
            <a:pPr indent="-311150" lvl="0" marL="685800" rtl="0" algn="l">
              <a:spcBef>
                <a:spcPts val="0"/>
              </a:spcBef>
              <a:spcAft>
                <a:spcPts val="0"/>
              </a:spcAft>
              <a:buClr>
                <a:srgbClr val="202122"/>
              </a:buClr>
              <a:buSzPts val="1300"/>
              <a:buFont typeface="Arial"/>
              <a:buChar char="●"/>
            </a:pPr>
            <a:r>
              <a:rPr b="1" lang="ca">
                <a:solidFill>
                  <a:srgbClr val="202122"/>
                </a:solidFill>
                <a:highlight>
                  <a:srgbClr val="FFFFFF"/>
                </a:highlight>
              </a:rPr>
              <a:t>precisió simple</a:t>
            </a:r>
            <a:r>
              <a:rPr lang="ca">
                <a:solidFill>
                  <a:srgbClr val="202122"/>
                </a:solidFill>
                <a:highlight>
                  <a:srgbClr val="FFFFFF"/>
                </a:highlight>
              </a:rPr>
              <a:t> (</a:t>
            </a:r>
            <a:r>
              <a:rPr b="1" lang="ca">
                <a:solidFill>
                  <a:srgbClr val="202122"/>
                </a:solidFill>
                <a:highlight>
                  <a:srgbClr val="FFFFFF"/>
                </a:highlight>
              </a:rPr>
              <a:t>32 bits</a:t>
            </a:r>
            <a:r>
              <a:rPr lang="ca">
                <a:solidFill>
                  <a:srgbClr val="202122"/>
                </a:solidFill>
                <a:highlight>
                  <a:srgbClr val="FFFFFF"/>
                </a:highlight>
              </a:rPr>
              <a:t>): </a:t>
            </a:r>
            <a:r>
              <a:rPr lang="ca">
                <a:highlight>
                  <a:srgbClr val="FFFFFF"/>
                </a:highlight>
              </a:rPr>
              <a:t>1 bit de signe, 8 d'exponent i 23 de mantissa.</a:t>
            </a:r>
            <a:endParaRPr>
              <a:highlight>
                <a:srgbClr val="FFFFFF"/>
              </a:highlight>
            </a:endParaRPr>
          </a:p>
          <a:p>
            <a:pPr indent="-311150" lvl="0" marL="685800" rtl="0" algn="l">
              <a:spcBef>
                <a:spcPts val="100"/>
              </a:spcBef>
              <a:spcAft>
                <a:spcPts val="0"/>
              </a:spcAft>
              <a:buClr>
                <a:srgbClr val="202122"/>
              </a:buClr>
              <a:buSzPts val="1300"/>
              <a:buFont typeface="Arial"/>
              <a:buChar char="●"/>
            </a:pPr>
            <a:r>
              <a:rPr b="1" lang="ca">
                <a:solidFill>
                  <a:srgbClr val="202122"/>
                </a:solidFill>
                <a:highlight>
                  <a:srgbClr val="FFFFFF"/>
                </a:highlight>
              </a:rPr>
              <a:t>precisió doble</a:t>
            </a:r>
            <a:r>
              <a:rPr lang="ca">
                <a:solidFill>
                  <a:srgbClr val="202122"/>
                </a:solidFill>
                <a:highlight>
                  <a:srgbClr val="FFFFFF"/>
                </a:highlight>
              </a:rPr>
              <a:t> (</a:t>
            </a:r>
            <a:r>
              <a:rPr b="1" lang="ca">
                <a:solidFill>
                  <a:srgbClr val="202122"/>
                </a:solidFill>
                <a:highlight>
                  <a:srgbClr val="FFFFFF"/>
                </a:highlight>
              </a:rPr>
              <a:t>64 bits</a:t>
            </a:r>
            <a:r>
              <a:rPr lang="ca">
                <a:solidFill>
                  <a:srgbClr val="202122"/>
                </a:solidFill>
                <a:highlight>
                  <a:srgbClr val="FFFFFF"/>
                </a:highlight>
              </a:rPr>
              <a:t>): </a:t>
            </a:r>
            <a:r>
              <a:rPr lang="ca">
                <a:highlight>
                  <a:srgbClr val="FFFFFF"/>
                </a:highlight>
              </a:rPr>
              <a:t>1 bit de signe, 11 d'exponent i 52 de mantissa.</a:t>
            </a:r>
            <a:endParaRPr>
              <a:highlight>
                <a:srgbClr val="FFFFFF"/>
              </a:highlight>
            </a:endParaRPr>
          </a:p>
          <a:p>
            <a:pPr indent="0" lvl="0" marL="0" rtl="0" algn="l">
              <a:spcBef>
                <a:spcPts val="1000"/>
              </a:spcBef>
              <a:spcAft>
                <a:spcPts val="1600"/>
              </a:spcAft>
              <a:buNone/>
            </a:pPr>
            <a:r>
              <a:rPr lang="ca"/>
              <a:t>A més de la representació de números inclou els valors especials de </a:t>
            </a:r>
            <a:r>
              <a:rPr b="1" i="1" lang="ca"/>
              <a:t>∞</a:t>
            </a:r>
            <a:r>
              <a:rPr lang="ca"/>
              <a:t> i </a:t>
            </a:r>
            <a:r>
              <a:rPr b="1" i="1" lang="ca"/>
              <a:t>-∞</a:t>
            </a:r>
            <a:r>
              <a:rPr lang="ca"/>
              <a:t>, el valor </a:t>
            </a:r>
            <a:r>
              <a:rPr b="1" i="1" lang="ca"/>
              <a:t>NaN</a:t>
            </a:r>
            <a:r>
              <a:rPr lang="ca"/>
              <a:t> </a:t>
            </a:r>
            <a:r>
              <a:rPr lang="ca" sz="1000"/>
              <a:t>(</a:t>
            </a:r>
            <a:r>
              <a:rPr b="1" i="1" lang="ca" sz="1000"/>
              <a:t>N</a:t>
            </a:r>
            <a:r>
              <a:rPr i="1" lang="ca" sz="1000"/>
              <a:t>ot a </a:t>
            </a:r>
            <a:r>
              <a:rPr b="1" i="1" lang="ca" sz="1000"/>
              <a:t>N</a:t>
            </a:r>
            <a:r>
              <a:rPr i="1" lang="ca" sz="1000"/>
              <a:t>umber</a:t>
            </a:r>
            <a:r>
              <a:rPr lang="ca" sz="1000"/>
              <a:t>, per indicar operancions fora de domini: 0/0, ∞/∞, arrel quadrada d’un número negariu…)</a:t>
            </a:r>
            <a:endParaRPr sz="1050">
              <a:solidFill>
                <a:srgbClr val="2021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Numeros decimals. index</a:t>
            </a:r>
            <a:endParaRPr/>
          </a:p>
        </p:txBody>
      </p:sp>
      <p:sp>
        <p:nvSpPr>
          <p:cNvPr id="215" name="Google Shape;215;p34"/>
          <p:cNvSpPr txBox="1"/>
          <p:nvPr>
            <p:ph idx="1" type="body"/>
          </p:nvPr>
        </p:nvSpPr>
        <p:spPr>
          <a:xfrm>
            <a:off x="311700" y="1505700"/>
            <a:ext cx="2789100" cy="3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Representacions:</a:t>
            </a:r>
            <a:endParaRPr/>
          </a:p>
          <a:p>
            <a:pPr indent="-311150" lvl="0" marL="457200" rtl="0" algn="l">
              <a:spcBef>
                <a:spcPts val="1600"/>
              </a:spcBef>
              <a:spcAft>
                <a:spcPts val="0"/>
              </a:spcAft>
              <a:buSzPts val="1300"/>
              <a:buAutoNum type="arabicPeriod"/>
            </a:pPr>
            <a:r>
              <a:rPr lang="ca"/>
              <a:t>Punt fix en binari</a:t>
            </a:r>
            <a:endParaRPr/>
          </a:p>
          <a:p>
            <a:pPr indent="-311150" lvl="0" marL="457200" rtl="0" algn="l">
              <a:spcBef>
                <a:spcPts val="0"/>
              </a:spcBef>
              <a:spcAft>
                <a:spcPts val="0"/>
              </a:spcAft>
              <a:buSzPts val="1300"/>
              <a:buAutoNum type="arabicPeriod"/>
            </a:pPr>
            <a:r>
              <a:rPr lang="ca"/>
              <a:t>Punt flotant</a:t>
            </a:r>
            <a:endParaRPr/>
          </a:p>
          <a:p>
            <a:pPr indent="-298450" lvl="1" marL="914400" rtl="0" algn="l">
              <a:spcBef>
                <a:spcPts val="0"/>
              </a:spcBef>
              <a:spcAft>
                <a:spcPts val="0"/>
              </a:spcAft>
              <a:buSzPts val="1100"/>
              <a:buAutoNum type="alphaLcPeriod"/>
            </a:pPr>
            <a:r>
              <a:rPr lang="ca"/>
              <a:t>Precisió simple (7 xifres)</a:t>
            </a:r>
            <a:endParaRPr/>
          </a:p>
          <a:p>
            <a:pPr indent="-311150" lvl="0" marL="457200" rtl="0" algn="l">
              <a:spcBef>
                <a:spcPts val="0"/>
              </a:spcBef>
              <a:spcAft>
                <a:spcPts val="0"/>
              </a:spcAft>
              <a:buSzPts val="1300"/>
              <a:buAutoNum type="arabicPeriod"/>
            </a:pPr>
            <a:r>
              <a:rPr lang="ca" sz="1100"/>
              <a:t>Precisió doble (15 xifres)</a:t>
            </a:r>
            <a:endParaRPr sz="1100"/>
          </a:p>
          <a:p>
            <a:pPr indent="-311150" lvl="0" marL="457200" rtl="0" algn="l">
              <a:spcBef>
                <a:spcPts val="0"/>
              </a:spcBef>
              <a:spcAft>
                <a:spcPts val="0"/>
              </a:spcAft>
              <a:buSzPts val="1300"/>
              <a:buAutoNum type="arabicPeriod"/>
            </a:pPr>
            <a:r>
              <a:rPr lang="ca"/>
              <a:t>Punt fix/flotant en BCD</a:t>
            </a:r>
            <a:endParaRPr/>
          </a:p>
          <a:p>
            <a:pPr indent="-298450" lvl="1" marL="914400" rtl="0" algn="l">
              <a:spcBef>
                <a:spcPts val="0"/>
              </a:spcBef>
              <a:spcAft>
                <a:spcPts val="0"/>
              </a:spcAft>
              <a:buSzPts val="1100"/>
              <a:buAutoNum type="alphaLcPeriod"/>
            </a:pPr>
            <a:r>
              <a:rPr lang="ca"/>
              <a:t>COBOL</a:t>
            </a:r>
            <a:endParaRPr/>
          </a:p>
          <a:p>
            <a:pPr indent="-298450" lvl="1" marL="914400" rtl="0" algn="l">
              <a:spcBef>
                <a:spcPts val="0"/>
              </a:spcBef>
              <a:spcAft>
                <a:spcPts val="0"/>
              </a:spcAft>
              <a:buSzPts val="1100"/>
              <a:buAutoNum type="alphaLcPeriod"/>
            </a:pPr>
            <a:r>
              <a:rPr lang="ca"/>
              <a:t>Llibreries específiques</a:t>
            </a:r>
            <a:endParaRPr/>
          </a:p>
          <a:p>
            <a:pPr indent="-298450" lvl="2" marL="1371600" rtl="0" algn="l">
              <a:spcBef>
                <a:spcPts val="0"/>
              </a:spcBef>
              <a:spcAft>
                <a:spcPts val="0"/>
              </a:spcAft>
              <a:buSzPts val="1100"/>
              <a:buChar char="■"/>
            </a:pPr>
            <a:r>
              <a:rPr lang="ca"/>
              <a:t>Python </a:t>
            </a:r>
            <a:r>
              <a:rPr i="1" lang="ca"/>
              <a:t>Decimal</a:t>
            </a:r>
            <a:endParaRPr/>
          </a:p>
          <a:p>
            <a:pPr indent="0" lvl="0" marL="0" rtl="0" algn="l">
              <a:spcBef>
                <a:spcPts val="1600"/>
              </a:spcBef>
              <a:spcAft>
                <a:spcPts val="0"/>
              </a:spcAft>
              <a:buNone/>
            </a:pPr>
            <a:r>
              <a:rPr lang="ca" sz="1050">
                <a:solidFill>
                  <a:srgbClr val="000000"/>
                </a:solidFill>
                <a:highlight>
                  <a:srgbClr val="F8F9FA"/>
                </a:highlight>
                <a:latin typeface="Courier New"/>
                <a:ea typeface="Courier New"/>
                <a:cs typeface="Courier New"/>
                <a:sym typeface="Courier New"/>
              </a:rPr>
              <a:t>float 4 bytes (32 bits) 3.4e-038..3.4e+038</a:t>
            </a:r>
            <a:endParaRPr sz="1050">
              <a:solidFill>
                <a:srgbClr val="000000"/>
              </a:solidFill>
              <a:highlight>
                <a:srgbClr val="F8F9FA"/>
              </a:highlight>
              <a:latin typeface="Courier New"/>
              <a:ea typeface="Courier New"/>
              <a:cs typeface="Courier New"/>
              <a:sym typeface="Courier New"/>
            </a:endParaRPr>
          </a:p>
          <a:p>
            <a:pPr indent="0" lvl="0" marL="0" marR="139700" rtl="0" algn="l">
              <a:lnSpc>
                <a:spcPct val="130000"/>
              </a:lnSpc>
              <a:spcBef>
                <a:spcPts val="1600"/>
              </a:spcBef>
              <a:spcAft>
                <a:spcPts val="0"/>
              </a:spcAft>
              <a:buNone/>
            </a:pPr>
            <a:r>
              <a:rPr lang="ca" sz="1050">
                <a:solidFill>
                  <a:srgbClr val="000000"/>
                </a:solidFill>
                <a:highlight>
                  <a:srgbClr val="F8F9FA"/>
                </a:highlight>
                <a:latin typeface="Courier New"/>
                <a:ea typeface="Courier New"/>
                <a:cs typeface="Courier New"/>
                <a:sym typeface="Courier New"/>
              </a:rPr>
              <a:t>double 8 bytes (64 bits) 1.7e-308..1.7e+308</a:t>
            </a:r>
            <a:endParaRPr sz="1050">
              <a:solidFill>
                <a:srgbClr val="000000"/>
              </a:solidFill>
              <a:highlight>
                <a:srgbClr val="F8F9FA"/>
              </a:highlight>
              <a:latin typeface="Courier New"/>
              <a:ea typeface="Courier New"/>
              <a:cs typeface="Courier New"/>
              <a:sym typeface="Courier New"/>
            </a:endParaRPr>
          </a:p>
          <a:p>
            <a:pPr indent="0" lvl="0" marL="0" rtl="0" algn="l">
              <a:spcBef>
                <a:spcPts val="0"/>
              </a:spcBef>
              <a:spcAft>
                <a:spcPts val="1600"/>
              </a:spcAft>
              <a:buNone/>
            </a:pPr>
            <a:r>
              <a:t/>
            </a:r>
            <a:endParaRPr/>
          </a:p>
        </p:txBody>
      </p:sp>
      <p:sp>
        <p:nvSpPr>
          <p:cNvPr id="216" name="Google Shape;216;p34"/>
          <p:cNvSpPr txBox="1"/>
          <p:nvPr>
            <p:ph idx="2" type="body"/>
          </p:nvPr>
        </p:nvSpPr>
        <p:spPr>
          <a:xfrm>
            <a:off x="3044925" y="1505700"/>
            <a:ext cx="57873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ca"/>
              <a:t>Les codificacions en binari no permeten representacions de tots els números decimals; pe. 0.1 en binari és periòdic.</a:t>
            </a:r>
            <a:endParaRPr/>
          </a:p>
          <a:p>
            <a:pPr indent="-298450" lvl="1" marL="914400" rtl="0" algn="l">
              <a:spcBef>
                <a:spcPts val="0"/>
              </a:spcBef>
              <a:spcAft>
                <a:spcPts val="0"/>
              </a:spcAft>
              <a:buSzPts val="1100"/>
              <a:buChar char="○"/>
            </a:pPr>
            <a:r>
              <a:rPr lang="ca"/>
              <a:t>Apareixen errors de càlcul.</a:t>
            </a:r>
            <a:endParaRPr/>
          </a:p>
          <a:p>
            <a:pPr indent="-311150" lvl="0" marL="457200" rtl="0" algn="l">
              <a:spcBef>
                <a:spcPts val="0"/>
              </a:spcBef>
              <a:spcAft>
                <a:spcPts val="0"/>
              </a:spcAft>
              <a:buSzPts val="1300"/>
              <a:buChar char="●"/>
            </a:pPr>
            <a:r>
              <a:rPr lang="ca"/>
              <a:t>Existeixen codificacions BCD en cadenes de longitud variable, però totes les representacions en un nombre fix de bits incorporen una limitació (</a:t>
            </a:r>
            <a:r>
              <a:rPr b="1" i="1" lang="ca"/>
              <a:t>overflow</a:t>
            </a:r>
            <a:r>
              <a:rPr lang="ca"/>
              <a:t>, tant pels números positius com negatius</a:t>
            </a:r>
            <a:r>
              <a:rPr lang="ca"/>
              <a:t>).</a:t>
            </a:r>
            <a:endParaRPr/>
          </a:p>
          <a:p>
            <a:pPr indent="-311150" lvl="0" marL="457200" rtl="0" algn="l">
              <a:spcBef>
                <a:spcPts val="0"/>
              </a:spcBef>
              <a:spcAft>
                <a:spcPts val="0"/>
              </a:spcAft>
              <a:buSzPts val="1300"/>
              <a:buChar char="●"/>
            </a:pPr>
            <a:r>
              <a:rPr lang="ca"/>
              <a:t>L’error en els números en punt flotant és relatiu a la magnitud.</a:t>
            </a:r>
            <a:endParaRPr/>
          </a:p>
          <a:p>
            <a:pPr indent="-311150" lvl="0" marL="457200" rtl="0" algn="l">
              <a:spcBef>
                <a:spcPts val="0"/>
              </a:spcBef>
              <a:spcAft>
                <a:spcPts val="0"/>
              </a:spcAft>
              <a:buSzPts val="1300"/>
              <a:buChar char="●"/>
            </a:pPr>
            <a:r>
              <a:rPr lang="ca"/>
              <a:t>Permet la representació dels valors especials que es propaguen en les expressions:</a:t>
            </a:r>
            <a:endParaRPr/>
          </a:p>
          <a:p>
            <a:pPr indent="-298450" lvl="1" marL="914400" rtl="0" algn="l">
              <a:spcBef>
                <a:spcPts val="0"/>
              </a:spcBef>
              <a:spcAft>
                <a:spcPts val="0"/>
              </a:spcAft>
              <a:buSzPts val="1100"/>
              <a:buChar char="○"/>
            </a:pPr>
            <a:r>
              <a:rPr b="1" i="1" lang="ca" sz="1300"/>
              <a:t>∞</a:t>
            </a:r>
            <a:r>
              <a:rPr lang="ca" sz="1300"/>
              <a:t> i </a:t>
            </a:r>
            <a:r>
              <a:rPr b="1" i="1" lang="ca" sz="1300"/>
              <a:t>-∞</a:t>
            </a:r>
            <a:endParaRPr sz="1300"/>
          </a:p>
          <a:p>
            <a:pPr indent="-311150" lvl="1" marL="914400" rtl="0" algn="l">
              <a:spcBef>
                <a:spcPts val="0"/>
              </a:spcBef>
              <a:spcAft>
                <a:spcPts val="0"/>
              </a:spcAft>
              <a:buSzPts val="1300"/>
              <a:buChar char="○"/>
            </a:pPr>
            <a:r>
              <a:rPr b="1" i="1" lang="ca" sz="1300"/>
              <a:t>NaN</a:t>
            </a:r>
            <a:endParaRPr sz="1300"/>
          </a:p>
          <a:p>
            <a:pPr indent="-311150" lvl="1" marL="914400" rtl="0" algn="l">
              <a:spcBef>
                <a:spcPts val="0"/>
              </a:spcBef>
              <a:spcAft>
                <a:spcPts val="0"/>
              </a:spcAft>
              <a:buSzPts val="1300"/>
              <a:buChar char="○"/>
            </a:pPr>
            <a:r>
              <a:rPr lang="ca" sz="1300"/>
              <a:t>També permet “retardar” el cas d’</a:t>
            </a:r>
            <a:r>
              <a:rPr b="1" i="1" lang="ca" sz="1300"/>
              <a:t>underflow</a:t>
            </a:r>
            <a:r>
              <a:rPr lang="ca" sz="1300"/>
              <a:t> amb pèrdua de precisió.</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Introducció</a:t>
            </a:r>
            <a:endParaRPr/>
          </a:p>
        </p:txBody>
      </p:sp>
      <p:sp>
        <p:nvSpPr>
          <p:cNvPr id="77" name="Google Shape;77;p15"/>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Un </a:t>
            </a:r>
            <a:r>
              <a:rPr b="1" lang="ca"/>
              <a:t>sistema digital</a:t>
            </a:r>
            <a:r>
              <a:rPr lang="ca"/>
              <a:t> és qualsevol sistema de transmissió o processament d’informació en el qual la informació es representa mitjançant </a:t>
            </a:r>
            <a:r>
              <a:rPr b="1" lang="ca"/>
              <a:t>valors discrets</a:t>
            </a:r>
            <a:r>
              <a:rPr lang="ca"/>
              <a:t>. </a:t>
            </a:r>
            <a:endParaRPr/>
          </a:p>
          <a:p>
            <a:pPr indent="0" lvl="0" marL="0" rtl="0" algn="l">
              <a:spcBef>
                <a:spcPts val="1600"/>
              </a:spcBef>
              <a:spcAft>
                <a:spcPts val="0"/>
              </a:spcAft>
              <a:buNone/>
            </a:pPr>
            <a:r>
              <a:rPr lang="ca"/>
              <a:t>Un </a:t>
            </a:r>
            <a:r>
              <a:rPr b="1" lang="ca"/>
              <a:t>bit</a:t>
            </a:r>
            <a:r>
              <a:rPr lang="ca"/>
              <a:t> (</a:t>
            </a:r>
            <a:r>
              <a:rPr b="1" i="1" lang="ca"/>
              <a:t>bi</a:t>
            </a:r>
            <a:r>
              <a:rPr i="1" lang="ca"/>
              <a:t>nary digi</a:t>
            </a:r>
            <a:r>
              <a:rPr b="1" i="1" lang="ca"/>
              <a:t>t</a:t>
            </a:r>
            <a:r>
              <a:rPr lang="ca"/>
              <a:t>) diferència </a:t>
            </a:r>
            <a:r>
              <a:rPr b="1" lang="ca"/>
              <a:t>dos estats</a:t>
            </a:r>
            <a:r>
              <a:rPr lang="ca"/>
              <a:t>, és la quantitat mínima d’informació, i sovint s’associa amb els conceptes de cert/fals, o en electrònica com a obert/tancat. </a:t>
            </a:r>
            <a:r>
              <a:rPr lang="ca"/>
              <a:t>Com que és fàcil realitzar components físics capaços de diferenciar dos estats, la </a:t>
            </a:r>
            <a:r>
              <a:rPr b="1" lang="ca"/>
              <a:t>base 2</a:t>
            </a:r>
            <a:r>
              <a:rPr lang="ca"/>
              <a:t> és la més utilitzada per a les variables discretes. El sistema matemàtic que utilitza dos dígits és anomenat </a:t>
            </a:r>
            <a:r>
              <a:rPr b="1" lang="ca"/>
              <a:t>sistema binari</a:t>
            </a:r>
            <a:r>
              <a:rPr lang="ca"/>
              <a:t>.</a:t>
            </a:r>
            <a:endParaRPr/>
          </a:p>
          <a:p>
            <a:pPr indent="0" lvl="0" marL="0" rtl="0" algn="l">
              <a:spcBef>
                <a:spcPts val="1600"/>
              </a:spcBef>
              <a:spcAft>
                <a:spcPts val="1600"/>
              </a:spcAft>
              <a:buNone/>
            </a:pPr>
            <a:r>
              <a:rPr lang="ca"/>
              <a:t>Els fonaments dels sistemes binaris van ser establerts pel matemàtic britànic </a:t>
            </a:r>
            <a:r>
              <a:rPr b="1" lang="ca"/>
              <a:t>George Boole</a:t>
            </a:r>
            <a:r>
              <a:rPr lang="ca"/>
              <a:t>.</a:t>
            </a:r>
            <a:endParaRPr/>
          </a:p>
        </p:txBody>
      </p:sp>
      <p:pic>
        <p:nvPicPr>
          <p:cNvPr id="78" name="Google Shape;78;p15"/>
          <p:cNvPicPr preferRelativeResize="0"/>
          <p:nvPr/>
        </p:nvPicPr>
        <p:blipFill rotWithShape="1">
          <a:blip r:embed="rId3">
            <a:alphaModFix/>
          </a:blip>
          <a:srcRect b="34693" l="0" r="0" t="34939"/>
          <a:stretch/>
        </p:blipFill>
        <p:spPr>
          <a:xfrm>
            <a:off x="4721200" y="4182475"/>
            <a:ext cx="4111125" cy="72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Tipus de sistemes digitals</a:t>
            </a:r>
            <a:endParaRPr/>
          </a:p>
        </p:txBody>
      </p:sp>
      <p:sp>
        <p:nvSpPr>
          <p:cNvPr id="84" name="Google Shape;84;p16"/>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ca"/>
              <a:t>S</a:t>
            </a:r>
            <a:r>
              <a:rPr b="1" lang="ca"/>
              <a:t>istemes combinacionals:</a:t>
            </a:r>
            <a:r>
              <a:rPr lang="ca"/>
              <a:t> la sortida només depèn de l’entrada actual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b="1" lang="ca"/>
              <a:t>Sistemes seqüencials:</a:t>
            </a:r>
            <a:r>
              <a:rPr lang="ca"/>
              <a:t> la sortida només depèn de l’entrada actual i de la història passada</a:t>
            </a:r>
            <a:endParaRPr/>
          </a:p>
          <a:p>
            <a:pPr indent="0" lvl="0" marL="0" rtl="0" algn="l">
              <a:spcBef>
                <a:spcPts val="160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3602630" y="1898472"/>
            <a:ext cx="1938794" cy="550790"/>
          </a:xfrm>
          <a:prstGeom prst="rect">
            <a:avLst/>
          </a:prstGeom>
          <a:noFill/>
          <a:ln>
            <a:noFill/>
          </a:ln>
        </p:spPr>
      </p:pic>
      <p:pic>
        <p:nvPicPr>
          <p:cNvPr id="86" name="Google Shape;86;p16"/>
          <p:cNvPicPr preferRelativeResize="0"/>
          <p:nvPr/>
        </p:nvPicPr>
        <p:blipFill>
          <a:blip r:embed="rId4">
            <a:alphaModFix/>
          </a:blip>
          <a:stretch>
            <a:fillRect/>
          </a:stretch>
        </p:blipFill>
        <p:spPr>
          <a:xfrm>
            <a:off x="3033447" y="3339082"/>
            <a:ext cx="3077100" cy="5801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Sistema de numeració</a:t>
            </a:r>
            <a:endParaRPr/>
          </a:p>
        </p:txBody>
      </p:sp>
      <p:sp>
        <p:nvSpPr>
          <p:cNvPr id="92" name="Google Shape;92;p17"/>
          <p:cNvSpPr txBox="1"/>
          <p:nvPr>
            <p:ph idx="1" type="body"/>
          </p:nvPr>
        </p:nvSpPr>
        <p:spPr>
          <a:xfrm>
            <a:off x="311700" y="1505700"/>
            <a:ext cx="8158800" cy="3303000"/>
          </a:xfrm>
          <a:prstGeom prst="rect">
            <a:avLst/>
          </a:prstGeom>
        </p:spPr>
        <p:txBody>
          <a:bodyPr anchorCtr="0" anchor="t" bIns="91425" lIns="91425" spcFirstLastPara="1" rIns="91425" wrap="square" tIns="91425">
            <a:noAutofit/>
          </a:bodyPr>
          <a:lstStyle/>
          <a:p>
            <a:pPr indent="0" lvl="0" marL="0" rtl="0" algn="l">
              <a:lnSpc>
                <a:spcPct val="150000"/>
              </a:lnSpc>
              <a:spcBef>
                <a:spcPts val="1600"/>
              </a:spcBef>
              <a:spcAft>
                <a:spcPts val="0"/>
              </a:spcAft>
              <a:buNone/>
            </a:pPr>
            <a:r>
              <a:rPr b="1" lang="ca">
                <a:latin typeface="Arial"/>
                <a:ea typeface="Arial"/>
                <a:cs typeface="Arial"/>
                <a:sym typeface="Arial"/>
              </a:rPr>
              <a:t>Un sistema de numeració és  un conjunt de símbols i regles de generació. Ho podem representar com N = S + R on  </a:t>
            </a:r>
            <a:endParaRPr b="1">
              <a:latin typeface="Arial"/>
              <a:ea typeface="Arial"/>
              <a:cs typeface="Arial"/>
              <a:sym typeface="Arial"/>
            </a:endParaRPr>
          </a:p>
          <a:p>
            <a:pPr indent="-311150" lvl="0" marL="457200" marR="0" rtl="0" algn="l">
              <a:lnSpc>
                <a:spcPct val="150000"/>
              </a:lnSpc>
              <a:spcBef>
                <a:spcPts val="0"/>
              </a:spcBef>
              <a:spcAft>
                <a:spcPts val="0"/>
              </a:spcAft>
              <a:buSzPts val="1300"/>
              <a:buFont typeface="Arial"/>
              <a:buChar char="●"/>
            </a:pPr>
            <a:r>
              <a:rPr b="1" lang="ca">
                <a:latin typeface="Arial"/>
                <a:ea typeface="Arial"/>
                <a:cs typeface="Arial"/>
                <a:sym typeface="Arial"/>
              </a:rPr>
              <a:t>N</a:t>
            </a:r>
            <a:r>
              <a:rPr lang="ca">
                <a:latin typeface="Arial"/>
                <a:ea typeface="Arial"/>
                <a:cs typeface="Arial"/>
                <a:sym typeface="Arial"/>
              </a:rPr>
              <a:t> es </a:t>
            </a:r>
            <a:r>
              <a:rPr b="1" lang="ca">
                <a:latin typeface="Arial"/>
                <a:ea typeface="Arial"/>
                <a:cs typeface="Arial"/>
                <a:sym typeface="Arial"/>
              </a:rPr>
              <a:t>sistema de numeració</a:t>
            </a:r>
            <a:r>
              <a:rPr lang="ca">
                <a:latin typeface="Arial"/>
                <a:ea typeface="Arial"/>
                <a:cs typeface="Arial"/>
                <a:sym typeface="Arial"/>
              </a:rPr>
              <a:t> considerat</a:t>
            </a:r>
            <a:endParaRPr>
              <a:latin typeface="Arial"/>
              <a:ea typeface="Arial"/>
              <a:cs typeface="Arial"/>
              <a:sym typeface="Arial"/>
            </a:endParaRPr>
          </a:p>
          <a:p>
            <a:pPr indent="-311150" lvl="0" marL="457200" marR="0" rtl="0" algn="l">
              <a:lnSpc>
                <a:spcPct val="150000"/>
              </a:lnSpc>
              <a:spcBef>
                <a:spcPts val="0"/>
              </a:spcBef>
              <a:spcAft>
                <a:spcPts val="0"/>
              </a:spcAft>
              <a:buSzPts val="1300"/>
              <a:buFont typeface="Arial"/>
              <a:buChar char="●"/>
            </a:pPr>
            <a:r>
              <a:rPr b="1" lang="ca">
                <a:latin typeface="Arial"/>
                <a:ea typeface="Arial"/>
                <a:cs typeface="Arial"/>
                <a:sym typeface="Arial"/>
              </a:rPr>
              <a:t>S</a:t>
            </a:r>
            <a:r>
              <a:rPr lang="ca">
                <a:latin typeface="Arial"/>
                <a:ea typeface="Arial"/>
                <a:cs typeface="Arial"/>
                <a:sym typeface="Arial"/>
              </a:rPr>
              <a:t> són els </a:t>
            </a:r>
            <a:r>
              <a:rPr b="1" lang="ca">
                <a:latin typeface="Arial"/>
                <a:ea typeface="Arial"/>
                <a:cs typeface="Arial"/>
                <a:sym typeface="Arial"/>
              </a:rPr>
              <a:t>sí</a:t>
            </a:r>
            <a:r>
              <a:rPr b="1" lang="ca">
                <a:latin typeface="Arial"/>
                <a:ea typeface="Arial"/>
                <a:cs typeface="Arial"/>
                <a:sym typeface="Arial"/>
              </a:rPr>
              <a:t>mbols</a:t>
            </a:r>
            <a:r>
              <a:rPr lang="ca">
                <a:latin typeface="Arial"/>
                <a:ea typeface="Arial"/>
                <a:cs typeface="Arial"/>
                <a:sym typeface="Arial"/>
              </a:rPr>
              <a:t> permesos al sistema.</a:t>
            </a:r>
            <a:endParaRPr>
              <a:latin typeface="Arial"/>
              <a:ea typeface="Arial"/>
              <a:cs typeface="Arial"/>
              <a:sym typeface="Arial"/>
            </a:endParaRPr>
          </a:p>
          <a:p>
            <a:pPr indent="-298450" lvl="1" marL="914400" marR="0" rtl="0" algn="l">
              <a:lnSpc>
                <a:spcPct val="150000"/>
              </a:lnSpc>
              <a:spcBef>
                <a:spcPts val="0"/>
              </a:spcBef>
              <a:spcAft>
                <a:spcPts val="0"/>
              </a:spcAft>
              <a:buSzPts val="1100"/>
              <a:buFont typeface="Arial"/>
              <a:buChar char="○"/>
            </a:pPr>
            <a:r>
              <a:rPr lang="ca">
                <a:latin typeface="Arial"/>
                <a:ea typeface="Arial"/>
                <a:cs typeface="Arial"/>
                <a:sym typeface="Arial"/>
              </a:rPr>
              <a:t>En decimal {0,1,2,3,4,5,6,7,8,9}</a:t>
            </a:r>
            <a:endParaRPr>
              <a:latin typeface="Arial"/>
              <a:ea typeface="Arial"/>
              <a:cs typeface="Arial"/>
              <a:sym typeface="Arial"/>
            </a:endParaRPr>
          </a:p>
          <a:p>
            <a:pPr indent="-298450" lvl="1" marL="914400" marR="0" rtl="0" algn="l">
              <a:lnSpc>
                <a:spcPct val="150000"/>
              </a:lnSpc>
              <a:spcBef>
                <a:spcPts val="0"/>
              </a:spcBef>
              <a:spcAft>
                <a:spcPts val="0"/>
              </a:spcAft>
              <a:buSzPts val="1100"/>
              <a:buFont typeface="Arial"/>
              <a:buChar char="○"/>
            </a:pPr>
            <a:r>
              <a:rPr lang="ca">
                <a:latin typeface="Arial"/>
                <a:ea typeface="Arial"/>
                <a:cs typeface="Arial"/>
                <a:sym typeface="Arial"/>
              </a:rPr>
              <a:t>En binari {0,1}</a:t>
            </a:r>
            <a:endParaRPr>
              <a:latin typeface="Arial"/>
              <a:ea typeface="Arial"/>
              <a:cs typeface="Arial"/>
              <a:sym typeface="Arial"/>
            </a:endParaRPr>
          </a:p>
          <a:p>
            <a:pPr indent="-298450" lvl="1" marL="914400" marR="0" rtl="0" algn="l">
              <a:lnSpc>
                <a:spcPct val="150000"/>
              </a:lnSpc>
              <a:spcBef>
                <a:spcPts val="0"/>
              </a:spcBef>
              <a:spcAft>
                <a:spcPts val="0"/>
              </a:spcAft>
              <a:buSzPts val="1100"/>
              <a:buFont typeface="Arial"/>
              <a:buChar char="○"/>
            </a:pPr>
            <a:r>
              <a:rPr lang="ca">
                <a:latin typeface="Arial"/>
                <a:ea typeface="Arial"/>
                <a:cs typeface="Arial"/>
                <a:sym typeface="Arial"/>
              </a:rPr>
              <a:t>En octal {0,1,2,3,4,5,6,7}</a:t>
            </a:r>
            <a:endParaRPr>
              <a:latin typeface="Arial"/>
              <a:ea typeface="Arial"/>
              <a:cs typeface="Arial"/>
              <a:sym typeface="Arial"/>
            </a:endParaRPr>
          </a:p>
          <a:p>
            <a:pPr indent="-298450" lvl="1" marL="914400" marR="0" rtl="0" algn="l">
              <a:lnSpc>
                <a:spcPct val="150000"/>
              </a:lnSpc>
              <a:spcBef>
                <a:spcPts val="0"/>
              </a:spcBef>
              <a:spcAft>
                <a:spcPts val="0"/>
              </a:spcAft>
              <a:buSzPts val="1100"/>
              <a:buFont typeface="Arial"/>
              <a:buChar char="○"/>
            </a:pPr>
            <a:r>
              <a:rPr lang="ca">
                <a:latin typeface="Arial"/>
                <a:ea typeface="Arial"/>
                <a:cs typeface="Arial"/>
                <a:sym typeface="Arial"/>
              </a:rPr>
              <a:t>En hexadecimal {0,1,2,3,4,5,6,7,8,9,A,B,C,D,E,F}</a:t>
            </a:r>
            <a:endParaRPr>
              <a:latin typeface="Arial"/>
              <a:ea typeface="Arial"/>
              <a:cs typeface="Arial"/>
              <a:sym typeface="Arial"/>
            </a:endParaRPr>
          </a:p>
          <a:p>
            <a:pPr indent="-311150" lvl="0" marL="457200" rtl="0" algn="l">
              <a:lnSpc>
                <a:spcPct val="150000"/>
              </a:lnSpc>
              <a:spcBef>
                <a:spcPts val="0"/>
              </a:spcBef>
              <a:spcAft>
                <a:spcPts val="0"/>
              </a:spcAft>
              <a:buSzPts val="1300"/>
              <a:buFont typeface="Arial"/>
              <a:buChar char="●"/>
            </a:pPr>
            <a:r>
              <a:rPr b="1" lang="ca">
                <a:latin typeface="Arial"/>
                <a:ea typeface="Arial"/>
                <a:cs typeface="Arial"/>
                <a:sym typeface="Arial"/>
              </a:rPr>
              <a:t>R</a:t>
            </a:r>
            <a:r>
              <a:rPr lang="ca">
                <a:latin typeface="Arial"/>
                <a:ea typeface="Arial"/>
                <a:cs typeface="Arial"/>
                <a:sym typeface="Arial"/>
              </a:rPr>
              <a:t> son les </a:t>
            </a:r>
            <a:r>
              <a:rPr b="1" lang="ca">
                <a:latin typeface="Arial"/>
                <a:ea typeface="Arial"/>
                <a:cs typeface="Arial"/>
                <a:sym typeface="Arial"/>
              </a:rPr>
              <a:t>regles de generació</a:t>
            </a:r>
            <a:r>
              <a:rPr lang="ca">
                <a:latin typeface="Arial"/>
                <a:ea typeface="Arial"/>
                <a:cs typeface="Arial"/>
                <a:sym typeface="Arial"/>
              </a:rPr>
              <a:t> que ens indiquen quins nombres són vàlids i quins no.</a:t>
            </a:r>
            <a:endParaRPr>
              <a:latin typeface="Arial"/>
              <a:ea typeface="Arial"/>
              <a:cs typeface="Arial"/>
              <a:sym typeface="Arial"/>
            </a:endParaRPr>
          </a:p>
          <a:p>
            <a:pPr indent="-298450" lvl="1" marL="914400" rtl="0" algn="l">
              <a:lnSpc>
                <a:spcPct val="150000"/>
              </a:lnSpc>
              <a:spcBef>
                <a:spcPts val="0"/>
              </a:spcBef>
              <a:spcAft>
                <a:spcPts val="0"/>
              </a:spcAft>
              <a:buSzPts val="1100"/>
              <a:buFont typeface="Arial"/>
              <a:buChar char="○"/>
            </a:pPr>
            <a:r>
              <a:rPr lang="ca">
                <a:latin typeface="Arial"/>
                <a:ea typeface="Arial"/>
                <a:cs typeface="Arial"/>
                <a:sym typeface="Arial"/>
              </a:rPr>
              <a:t>Les regles per als sistemes posicionals són les mateixes en tots els sistemes, només canvia la base. Els sistemes no posicionals, com el romà, tenen regles més complexes.</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49025" y="500925"/>
            <a:ext cx="85833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Sistemes de numeració posicionals</a:t>
            </a:r>
            <a:endParaRPr/>
          </a:p>
        </p:txBody>
      </p:sp>
      <p:sp>
        <p:nvSpPr>
          <p:cNvPr id="98" name="Google Shape;98;p18"/>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ca" sz="3600"/>
              <a:t>1385</a:t>
            </a:r>
            <a:r>
              <a:rPr lang="ca" sz="3600"/>
              <a:t> = </a:t>
            </a:r>
            <a:r>
              <a:rPr b="1" lang="ca" sz="3600"/>
              <a:t>1</a:t>
            </a:r>
            <a:r>
              <a:rPr lang="ca" sz="3600"/>
              <a:t> · 10</a:t>
            </a:r>
            <a:r>
              <a:rPr baseline="30000" lang="ca" sz="3600"/>
              <a:t>3</a:t>
            </a:r>
            <a:r>
              <a:rPr lang="ca" sz="3600"/>
              <a:t> + </a:t>
            </a:r>
            <a:r>
              <a:rPr b="1" lang="ca" sz="3600"/>
              <a:t>3</a:t>
            </a:r>
            <a:r>
              <a:rPr lang="ca" sz="3600"/>
              <a:t> · 10</a:t>
            </a:r>
            <a:r>
              <a:rPr baseline="30000" lang="ca" sz="3600"/>
              <a:t>2</a:t>
            </a:r>
            <a:r>
              <a:rPr lang="ca" sz="3600"/>
              <a:t> + </a:t>
            </a:r>
            <a:r>
              <a:rPr b="1" lang="ca" sz="3600"/>
              <a:t>8</a:t>
            </a:r>
            <a:r>
              <a:rPr lang="ca" sz="3600"/>
              <a:t> · 10</a:t>
            </a:r>
            <a:r>
              <a:rPr baseline="30000" lang="ca" sz="3600"/>
              <a:t>1</a:t>
            </a:r>
            <a:r>
              <a:rPr lang="ca" sz="3600"/>
              <a:t> + </a:t>
            </a:r>
            <a:r>
              <a:rPr b="1" lang="ca" sz="3600"/>
              <a:t>5</a:t>
            </a:r>
            <a:r>
              <a:rPr lang="ca" sz="3600"/>
              <a:t> ·10</a:t>
            </a:r>
            <a:r>
              <a:rPr baseline="30000" lang="ca" sz="3600"/>
              <a:t>0</a:t>
            </a:r>
            <a:endParaRPr baseline="30000" sz="3600"/>
          </a:p>
          <a:p>
            <a:pPr indent="0" lvl="0" marL="0" rtl="0" algn="l">
              <a:spcBef>
                <a:spcPts val="0"/>
              </a:spcBef>
              <a:spcAft>
                <a:spcPts val="0"/>
              </a:spcAft>
              <a:buNone/>
            </a:pPr>
            <a:r>
              <a:rPr lang="ca" sz="3600"/>
              <a:t>1385 = </a:t>
            </a:r>
            <a:r>
              <a:rPr b="1" lang="ca" sz="3600"/>
              <a:t>1</a:t>
            </a:r>
            <a:r>
              <a:rPr lang="ca" sz="3600"/>
              <a:t> · 1000 + </a:t>
            </a:r>
            <a:r>
              <a:rPr b="1" lang="ca" sz="3600"/>
              <a:t>3</a:t>
            </a:r>
            <a:r>
              <a:rPr lang="ca" sz="3600"/>
              <a:t> · 100 + </a:t>
            </a:r>
            <a:r>
              <a:rPr b="1" lang="ca" sz="3600"/>
              <a:t>8</a:t>
            </a:r>
            <a:r>
              <a:rPr lang="ca" sz="3600"/>
              <a:t> · 10 + </a:t>
            </a:r>
            <a:r>
              <a:rPr b="1" lang="ca" sz="3600"/>
              <a:t>5</a:t>
            </a:r>
            <a:r>
              <a:rPr lang="ca" sz="3600"/>
              <a:t> · 1</a:t>
            </a:r>
            <a:endParaRPr sz="36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pic>
        <p:nvPicPr>
          <p:cNvPr id="99" name="Google Shape;99;p18"/>
          <p:cNvPicPr preferRelativeResize="0"/>
          <p:nvPr/>
        </p:nvPicPr>
        <p:blipFill>
          <a:blip r:embed="rId3">
            <a:alphaModFix/>
          </a:blip>
          <a:stretch>
            <a:fillRect/>
          </a:stretch>
        </p:blipFill>
        <p:spPr>
          <a:xfrm>
            <a:off x="311700" y="1505699"/>
            <a:ext cx="5981901" cy="169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Sistemes de numeració posicionals comuns</a:t>
            </a:r>
            <a:endParaRPr/>
          </a:p>
        </p:txBody>
      </p:sp>
      <p:graphicFrame>
        <p:nvGraphicFramePr>
          <p:cNvPr id="105" name="Google Shape;105;p19"/>
          <p:cNvGraphicFramePr/>
          <p:nvPr/>
        </p:nvGraphicFramePr>
        <p:xfrm>
          <a:off x="5098525" y="1425650"/>
          <a:ext cx="3000000" cy="3000000"/>
        </p:xfrm>
        <a:graphic>
          <a:graphicData uri="http://schemas.openxmlformats.org/drawingml/2006/table">
            <a:tbl>
              <a:tblPr>
                <a:noFill/>
                <a:tableStyleId>{4B02DFCB-FC70-4890-A2B4-89F0F33D9ACF}</a:tableStyleId>
              </a:tblPr>
              <a:tblGrid>
                <a:gridCol w="933450"/>
                <a:gridCol w="933450"/>
                <a:gridCol w="933450"/>
                <a:gridCol w="933450"/>
              </a:tblGrid>
              <a:tr h="200025">
                <a:tc>
                  <a:txBody>
                    <a:bodyPr/>
                    <a:lstStyle/>
                    <a:p>
                      <a:pPr indent="0" lvl="0" marL="0" rtl="0" algn="ctr">
                        <a:lnSpc>
                          <a:spcPct val="115000"/>
                        </a:lnSpc>
                        <a:spcBef>
                          <a:spcPts val="0"/>
                        </a:spcBef>
                        <a:spcAft>
                          <a:spcPts val="0"/>
                        </a:spcAft>
                        <a:buNone/>
                      </a:pPr>
                      <a:r>
                        <a:rPr b="1" lang="ca" sz="1000">
                          <a:solidFill>
                            <a:srgbClr val="FFFFFF"/>
                          </a:solidFill>
                        </a:rPr>
                        <a:t>Decimal</a:t>
                      </a:r>
                      <a:endParaRPr b="1" sz="1000">
                        <a:solidFill>
                          <a:srgbClr val="FFFFFF"/>
                        </a:solidFill>
                      </a:endParaRPr>
                    </a:p>
                  </a:txBody>
                  <a:tcPr marT="19050" marB="19050" marR="28575" marL="2857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ca" sz="1000">
                          <a:solidFill>
                            <a:srgbClr val="FFFFFF"/>
                          </a:solidFill>
                        </a:rPr>
                        <a:t>Binari</a:t>
                      </a:r>
                      <a:endParaRPr b="1" sz="1000">
                        <a:solidFill>
                          <a:srgbClr val="FFFFFF"/>
                        </a:solidFill>
                      </a:endParaRPr>
                    </a:p>
                  </a:txBody>
                  <a:tcPr marT="19050" marB="19050" marR="28575" marL="2857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ca" sz="1000">
                          <a:solidFill>
                            <a:srgbClr val="FFFFFF"/>
                          </a:solidFill>
                        </a:rPr>
                        <a:t>Octal</a:t>
                      </a:r>
                      <a:endParaRPr b="1" sz="1000">
                        <a:solidFill>
                          <a:srgbClr val="FFFFFF"/>
                        </a:solidFill>
                      </a:endParaRPr>
                    </a:p>
                  </a:txBody>
                  <a:tcPr marT="19050" marB="19050" marR="28575" marL="2857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ca" sz="1000">
                          <a:solidFill>
                            <a:srgbClr val="FFFFFF"/>
                          </a:solidFill>
                        </a:rPr>
                        <a:t>Hexadecimal</a:t>
                      </a:r>
                      <a:endParaRPr b="1" sz="1000">
                        <a:solidFill>
                          <a:srgbClr val="FFFFFF"/>
                        </a:solidFill>
                      </a:endParaRPr>
                    </a:p>
                  </a:txBody>
                  <a:tcPr marT="19050" marB="19050" marR="28575" marL="28575">
                    <a:lnL cap="flat" cmpd="sng" w="9525">
                      <a:solidFill>
                        <a:srgbClr val="E7E7E7"/>
                      </a:solidFill>
                      <a:prstDash val="solid"/>
                      <a:round/>
                      <a:headEnd len="sm" w="sm" type="none"/>
                      <a:tailEnd len="sm" w="sm" type="none"/>
                    </a:lnL>
                    <a:lnR cap="flat" cmpd="sng" w="9525">
                      <a:solidFill>
                        <a:srgbClr val="E7E7E7"/>
                      </a:solidFill>
                      <a:prstDash val="solid"/>
                      <a:round/>
                      <a:headEnd len="sm" w="sm" type="none"/>
                      <a:tailEnd len="sm" w="sm" type="none"/>
                    </a:lnR>
                    <a:lnT cap="flat" cmpd="sng" w="9525">
                      <a:solidFill>
                        <a:srgbClr val="E7E7E7"/>
                      </a:solidFill>
                      <a:prstDash val="solid"/>
                      <a:round/>
                      <a:headEnd len="sm" w="sm" type="none"/>
                      <a:tailEnd len="sm" w="sm" type="none"/>
                    </a:lnT>
                    <a:lnB cap="flat" cmpd="sng" w="9525">
                      <a:solidFill>
                        <a:srgbClr val="000000"/>
                      </a:solidFill>
                      <a:prstDash val="solid"/>
                      <a:round/>
                      <a:headEnd len="sm" w="sm" type="none"/>
                      <a:tailEnd len="sm" w="sm" type="none"/>
                    </a:lnB>
                    <a:solidFill>
                      <a:srgbClr val="45818E"/>
                    </a:solidFill>
                  </a:tcPr>
                </a:tc>
              </a:tr>
              <a:tr h="200025">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2</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2</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2</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3</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3</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3</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4</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4</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4</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5</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5</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5</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6</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6</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6</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7</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7</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7</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8</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8</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9</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1001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9</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1010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12</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A</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1011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13</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B</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12</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1100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14</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C</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13</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1101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15</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D</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14</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1110</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16</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E</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ca" sz="1000"/>
                        <a:t>15</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1111</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17</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ca" sz="1000"/>
                        <a:t>F</a:t>
                      </a:r>
                      <a:endParaRPr sz="1000"/>
                    </a:p>
                  </a:txBody>
                  <a:tcPr marT="19050" marB="19050" marR="28575" marL="2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6" name="Google Shape;106;p19"/>
          <p:cNvSpPr txBox="1"/>
          <p:nvPr/>
        </p:nvSpPr>
        <p:spPr>
          <a:xfrm>
            <a:off x="311725" y="1425550"/>
            <a:ext cx="4457700" cy="35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sz="1300">
                <a:solidFill>
                  <a:schemeClr val="dk2"/>
                </a:solidFill>
                <a:latin typeface="Roboto"/>
                <a:ea typeface="Roboto"/>
                <a:cs typeface="Roboto"/>
                <a:sym typeface="Roboto"/>
              </a:rPr>
              <a:t>El sistema binari és de gran importància per ser fàcilment implementable en el maquinari com a dos estats (on/off)</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ca" sz="1300">
                <a:solidFill>
                  <a:schemeClr val="dk2"/>
                </a:solidFill>
                <a:latin typeface="Roboto"/>
                <a:ea typeface="Roboto"/>
                <a:cs typeface="Roboto"/>
                <a:sym typeface="Roboto"/>
              </a:rPr>
              <a:t>Els sistemes més usats, a més del decimal (b=10) i el binari (b=2), són l’octal (b=8) i l’hexadecimal (b=16).</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ca" sz="1300">
                <a:solidFill>
                  <a:schemeClr val="dk2"/>
                </a:solidFill>
                <a:latin typeface="Roboto"/>
                <a:ea typeface="Roboto"/>
                <a:cs typeface="Roboto"/>
                <a:sym typeface="Roboto"/>
              </a:rPr>
              <a:t>Hexadecimal i octal són molt útils perquè es poden representar en base 2 (2 = 2</a:t>
            </a:r>
            <a:r>
              <a:rPr baseline="30000" lang="ca" sz="1300">
                <a:solidFill>
                  <a:schemeClr val="dk2"/>
                </a:solidFill>
                <a:latin typeface="Roboto"/>
                <a:ea typeface="Roboto"/>
                <a:cs typeface="Roboto"/>
                <a:sym typeface="Roboto"/>
              </a:rPr>
              <a:t>1</a:t>
            </a:r>
            <a:r>
              <a:rPr lang="ca" sz="1300">
                <a:solidFill>
                  <a:schemeClr val="dk2"/>
                </a:solidFill>
                <a:latin typeface="Roboto"/>
                <a:ea typeface="Roboto"/>
                <a:cs typeface="Roboto"/>
                <a:sym typeface="Roboto"/>
              </a:rPr>
              <a:t>, 8 = 2</a:t>
            </a:r>
            <a:r>
              <a:rPr baseline="30000" lang="ca" sz="1300">
                <a:solidFill>
                  <a:schemeClr val="dk2"/>
                </a:solidFill>
                <a:latin typeface="Roboto"/>
                <a:ea typeface="Roboto"/>
                <a:cs typeface="Roboto"/>
                <a:sym typeface="Roboto"/>
              </a:rPr>
              <a:t>3</a:t>
            </a:r>
            <a:r>
              <a:rPr lang="ca" sz="1300">
                <a:solidFill>
                  <a:schemeClr val="dk2"/>
                </a:solidFill>
                <a:latin typeface="Roboto"/>
                <a:ea typeface="Roboto"/>
                <a:cs typeface="Roboto"/>
                <a:sym typeface="Roboto"/>
              </a:rPr>
              <a:t>, 16 = 2</a:t>
            </a:r>
            <a:r>
              <a:rPr baseline="30000" lang="ca" sz="1300">
                <a:solidFill>
                  <a:schemeClr val="dk2"/>
                </a:solidFill>
                <a:latin typeface="Roboto"/>
                <a:ea typeface="Roboto"/>
                <a:cs typeface="Roboto"/>
                <a:sym typeface="Roboto"/>
              </a:rPr>
              <a:t>4</a:t>
            </a:r>
            <a:r>
              <a:rPr lang="ca" sz="1300">
                <a:solidFill>
                  <a:schemeClr val="dk2"/>
                </a:solidFill>
                <a:latin typeface="Roboto"/>
                <a:ea typeface="Roboto"/>
                <a:cs typeface="Roboto"/>
                <a:sym typeface="Roboto"/>
              </a:rPr>
              <a:t>)</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ca" sz="1300">
                <a:solidFill>
                  <a:schemeClr val="dk2"/>
                </a:solidFill>
                <a:latin typeface="Roboto"/>
                <a:ea typeface="Roboto"/>
                <a:cs typeface="Roboto"/>
                <a:sym typeface="Roboto"/>
              </a:rPr>
              <a:t>Això permet agrupar els nombres en </a:t>
            </a:r>
            <a:r>
              <a:rPr b="1" lang="ca" sz="1300">
                <a:solidFill>
                  <a:schemeClr val="dk2"/>
                </a:solidFill>
                <a:latin typeface="Roboto"/>
                <a:ea typeface="Roboto"/>
                <a:cs typeface="Roboto"/>
                <a:sym typeface="Roboto"/>
              </a:rPr>
              <a:t>grups de tres</a:t>
            </a:r>
            <a:r>
              <a:rPr lang="ca" sz="1300">
                <a:solidFill>
                  <a:schemeClr val="dk2"/>
                </a:solidFill>
                <a:latin typeface="Roboto"/>
                <a:ea typeface="Roboto"/>
                <a:cs typeface="Roboto"/>
                <a:sym typeface="Roboto"/>
              </a:rPr>
              <a:t> (</a:t>
            </a:r>
            <a:r>
              <a:rPr b="1" i="1" lang="ca" sz="1300">
                <a:solidFill>
                  <a:schemeClr val="dk2"/>
                </a:solidFill>
                <a:latin typeface="Roboto"/>
                <a:ea typeface="Roboto"/>
                <a:cs typeface="Roboto"/>
                <a:sym typeface="Roboto"/>
              </a:rPr>
              <a:t>octal</a:t>
            </a:r>
            <a:r>
              <a:rPr lang="ca" sz="1300">
                <a:solidFill>
                  <a:schemeClr val="dk2"/>
                </a:solidFill>
                <a:latin typeface="Roboto"/>
                <a:ea typeface="Roboto"/>
                <a:cs typeface="Roboto"/>
                <a:sym typeface="Roboto"/>
              </a:rPr>
              <a:t>) i </a:t>
            </a:r>
            <a:r>
              <a:rPr b="1" lang="ca" sz="1300">
                <a:solidFill>
                  <a:schemeClr val="dk2"/>
                </a:solidFill>
                <a:latin typeface="Roboto"/>
                <a:ea typeface="Roboto"/>
                <a:cs typeface="Roboto"/>
                <a:sym typeface="Roboto"/>
              </a:rPr>
              <a:t>quatre bits</a:t>
            </a:r>
            <a:r>
              <a:rPr lang="ca" sz="1300">
                <a:solidFill>
                  <a:schemeClr val="dk2"/>
                </a:solidFill>
                <a:latin typeface="Roboto"/>
                <a:ea typeface="Roboto"/>
                <a:cs typeface="Roboto"/>
                <a:sym typeface="Roboto"/>
              </a:rPr>
              <a:t> (</a:t>
            </a:r>
            <a:r>
              <a:rPr b="1" i="1" lang="ca" sz="1300">
                <a:solidFill>
                  <a:schemeClr val="dk2"/>
                </a:solidFill>
                <a:latin typeface="Roboto"/>
                <a:ea typeface="Roboto"/>
                <a:cs typeface="Roboto"/>
                <a:sym typeface="Roboto"/>
              </a:rPr>
              <a:t>hexadecimal</a:t>
            </a:r>
            <a:r>
              <a:rPr lang="ca" sz="1300">
                <a:solidFill>
                  <a:schemeClr val="dk2"/>
                </a:solidFill>
                <a:latin typeface="Roboto"/>
                <a:ea typeface="Roboto"/>
                <a:cs typeface="Roboto"/>
                <a:sym typeface="Roboto"/>
              </a:rPr>
              <a:t>) i convertir-los directament.</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ca" sz="1300">
                <a:solidFill>
                  <a:schemeClr val="dk2"/>
                </a:solidFill>
                <a:latin typeface="Roboto"/>
                <a:ea typeface="Roboto"/>
                <a:cs typeface="Roboto"/>
                <a:sym typeface="Roboto"/>
              </a:rPr>
              <a:t>Un </a:t>
            </a:r>
            <a:r>
              <a:rPr b="1" lang="ca" sz="1300">
                <a:solidFill>
                  <a:schemeClr val="dk2"/>
                </a:solidFill>
                <a:latin typeface="Roboto"/>
                <a:ea typeface="Roboto"/>
                <a:cs typeface="Roboto"/>
                <a:sym typeface="Roboto"/>
              </a:rPr>
              <a:t>byte </a:t>
            </a:r>
            <a:r>
              <a:rPr lang="ca" sz="1300">
                <a:solidFill>
                  <a:schemeClr val="dk2"/>
                </a:solidFill>
                <a:latin typeface="Roboto"/>
                <a:ea typeface="Roboto"/>
                <a:cs typeface="Roboto"/>
                <a:sym typeface="Roboto"/>
              </a:rPr>
              <a:t>conté 8 bits, que es poden representar en </a:t>
            </a:r>
            <a:r>
              <a:rPr b="1" lang="ca" sz="1300">
                <a:solidFill>
                  <a:schemeClr val="dk2"/>
                </a:solidFill>
                <a:latin typeface="Roboto"/>
                <a:ea typeface="Roboto"/>
                <a:cs typeface="Roboto"/>
                <a:sym typeface="Roboto"/>
              </a:rPr>
              <a:t>dos dígits hexadecimals</a:t>
            </a:r>
            <a:r>
              <a:rPr lang="ca" sz="1300">
                <a:solidFill>
                  <a:schemeClr val="dk2"/>
                </a:solidFill>
                <a:latin typeface="Roboto"/>
                <a:ea typeface="Roboto"/>
                <a:cs typeface="Roboto"/>
                <a:sym typeface="Roboto"/>
              </a:rPr>
              <a:t>, per això és molt més freqüent que l’octal.</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5325950" y="1505675"/>
            <a:ext cx="3506400" cy="3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rgbClr val="626B73"/>
                </a:solidFill>
                <a:latin typeface="Roboto"/>
                <a:ea typeface="Roboto"/>
                <a:cs typeface="Roboto"/>
                <a:sym typeface="Roboto"/>
              </a:rPr>
              <a:t>Sovint es fa servir </a:t>
            </a:r>
            <a:r>
              <a:rPr b="1" i="1" lang="ca" sz="1300">
                <a:solidFill>
                  <a:srgbClr val="626B73"/>
                </a:solidFill>
                <a:latin typeface="Roboto"/>
                <a:ea typeface="Roboto"/>
                <a:cs typeface="Roboto"/>
                <a:sym typeface="Roboto"/>
              </a:rPr>
              <a:t>b</a:t>
            </a:r>
            <a:r>
              <a:rPr lang="ca" sz="1300">
                <a:solidFill>
                  <a:srgbClr val="626B73"/>
                </a:solidFill>
                <a:latin typeface="Roboto"/>
                <a:ea typeface="Roboto"/>
                <a:cs typeface="Roboto"/>
                <a:sym typeface="Roboto"/>
              </a:rPr>
              <a:t> com a símbol del bit, tot i no ser una abreviació reconeguda: </a:t>
            </a:r>
            <a:r>
              <a:rPr b="1" i="1" lang="ca" sz="1300">
                <a:solidFill>
                  <a:srgbClr val="626B73"/>
                </a:solidFill>
                <a:latin typeface="Roboto"/>
                <a:ea typeface="Roboto"/>
                <a:cs typeface="Roboto"/>
                <a:sym typeface="Roboto"/>
              </a:rPr>
              <a:t>bit</a:t>
            </a:r>
            <a:r>
              <a:rPr lang="ca" sz="1300">
                <a:solidFill>
                  <a:srgbClr val="626B73"/>
                </a:solidFill>
                <a:latin typeface="Roboto"/>
                <a:ea typeface="Roboto"/>
                <a:cs typeface="Roboto"/>
                <a:sym typeface="Roboto"/>
              </a:rPr>
              <a:t> ja és una abreviació</a:t>
            </a:r>
            <a:r>
              <a:rPr lang="ca" sz="1300">
                <a:solidFill>
                  <a:schemeClr val="dk2"/>
                </a:solidFill>
                <a:latin typeface="Roboto"/>
                <a:ea typeface="Roboto"/>
                <a:cs typeface="Roboto"/>
                <a:sym typeface="Roboto"/>
              </a:rPr>
              <a:t>, i no hauria d’abreviar-se més.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ca" sz="1300">
                <a:solidFill>
                  <a:schemeClr val="dk2"/>
                </a:solidFill>
                <a:latin typeface="Roboto"/>
                <a:ea typeface="Roboto"/>
                <a:cs typeface="Roboto"/>
                <a:sym typeface="Roboto"/>
              </a:rPr>
              <a:t>També de manera informal es fa servir </a:t>
            </a:r>
            <a:r>
              <a:rPr b="1" i="1" lang="ca" sz="1300">
                <a:solidFill>
                  <a:srgbClr val="626B73"/>
                </a:solidFill>
                <a:latin typeface="Roboto"/>
                <a:ea typeface="Roboto"/>
                <a:cs typeface="Roboto"/>
                <a:sym typeface="Roboto"/>
              </a:rPr>
              <a:t>B</a:t>
            </a:r>
            <a:r>
              <a:rPr lang="ca" sz="1300">
                <a:solidFill>
                  <a:srgbClr val="626B73"/>
                </a:solidFill>
                <a:latin typeface="Roboto"/>
                <a:ea typeface="Roboto"/>
                <a:cs typeface="Roboto"/>
                <a:sym typeface="Roboto"/>
              </a:rPr>
              <a:t> com a símbol del </a:t>
            </a:r>
            <a:r>
              <a:rPr b="1" i="1" lang="ca" sz="1300">
                <a:solidFill>
                  <a:srgbClr val="626B73"/>
                </a:solidFill>
                <a:latin typeface="Roboto"/>
                <a:ea typeface="Roboto"/>
                <a:cs typeface="Roboto"/>
                <a:sym typeface="Roboto"/>
              </a:rPr>
              <a:t>byte</a:t>
            </a:r>
            <a:r>
              <a:rPr lang="ca" sz="1300">
                <a:solidFill>
                  <a:srgbClr val="626B73"/>
                </a:solidFill>
                <a:latin typeface="Roboto"/>
                <a:ea typeface="Roboto"/>
                <a:cs typeface="Roboto"/>
                <a:sym typeface="Roboto"/>
              </a:rPr>
              <a:t>, però tot i que tampoc està reconeguda, en general sí que es diferència </a:t>
            </a:r>
            <a:r>
              <a:rPr b="1" i="1" lang="ca" sz="1300">
                <a:solidFill>
                  <a:srgbClr val="626B73"/>
                </a:solidFill>
                <a:latin typeface="Roboto"/>
                <a:ea typeface="Roboto"/>
                <a:cs typeface="Roboto"/>
                <a:sym typeface="Roboto"/>
              </a:rPr>
              <a:t>b</a:t>
            </a:r>
            <a:r>
              <a:rPr lang="ca" sz="1300">
                <a:solidFill>
                  <a:srgbClr val="626B73"/>
                </a:solidFill>
                <a:latin typeface="Roboto"/>
                <a:ea typeface="Roboto"/>
                <a:cs typeface="Roboto"/>
                <a:sym typeface="Roboto"/>
              </a:rPr>
              <a:t> per a bit (generalment en comunicacions) i </a:t>
            </a:r>
            <a:r>
              <a:rPr b="1" i="1" lang="ca" sz="1300">
                <a:solidFill>
                  <a:srgbClr val="626B73"/>
                </a:solidFill>
                <a:latin typeface="Roboto"/>
                <a:ea typeface="Roboto"/>
                <a:cs typeface="Roboto"/>
                <a:sym typeface="Roboto"/>
              </a:rPr>
              <a:t>B</a:t>
            </a:r>
            <a:r>
              <a:rPr lang="ca" sz="1300">
                <a:solidFill>
                  <a:srgbClr val="626B73"/>
                </a:solidFill>
                <a:latin typeface="Roboto"/>
                <a:ea typeface="Roboto"/>
                <a:cs typeface="Roboto"/>
                <a:sym typeface="Roboto"/>
              </a:rPr>
              <a:t> per a byte.</a:t>
            </a:r>
            <a:endParaRPr sz="1300">
              <a:solidFill>
                <a:srgbClr val="626B73"/>
              </a:solidFill>
              <a:latin typeface="Roboto"/>
              <a:ea typeface="Roboto"/>
              <a:cs typeface="Roboto"/>
              <a:sym typeface="Roboto"/>
            </a:endParaRPr>
          </a:p>
          <a:p>
            <a:pPr indent="0" lvl="0" marL="0" rtl="0" algn="l">
              <a:spcBef>
                <a:spcPts val="0"/>
              </a:spcBef>
              <a:spcAft>
                <a:spcPts val="0"/>
              </a:spcAft>
              <a:buNone/>
            </a:pPr>
            <a:r>
              <a:t/>
            </a:r>
            <a:endParaRPr sz="1300">
              <a:solidFill>
                <a:srgbClr val="626B73"/>
              </a:solidFill>
              <a:latin typeface="Roboto"/>
              <a:ea typeface="Roboto"/>
              <a:cs typeface="Roboto"/>
              <a:sym typeface="Roboto"/>
            </a:endParaRPr>
          </a:p>
          <a:p>
            <a:pPr indent="0" lvl="0" marL="0" rtl="0" algn="l">
              <a:spcBef>
                <a:spcPts val="0"/>
              </a:spcBef>
              <a:spcAft>
                <a:spcPts val="0"/>
              </a:spcAft>
              <a:buNone/>
            </a:pPr>
            <a:r>
              <a:rPr lang="ca" sz="1300">
                <a:solidFill>
                  <a:srgbClr val="626B73"/>
                </a:solidFill>
                <a:latin typeface="Roboto"/>
                <a:ea typeface="Roboto"/>
                <a:cs typeface="Roboto"/>
                <a:sym typeface="Roboto"/>
              </a:rPr>
              <a:t>És important ser conscient de quan ens referim a un o a l’altre.</a:t>
            </a:r>
            <a:endParaRPr sz="1300">
              <a:solidFill>
                <a:srgbClr val="626B73"/>
              </a:solidFill>
              <a:latin typeface="Roboto"/>
              <a:ea typeface="Roboto"/>
              <a:cs typeface="Roboto"/>
              <a:sym typeface="Roboto"/>
            </a:endParaRPr>
          </a:p>
        </p:txBody>
      </p:sp>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bit i el byte</a:t>
            </a:r>
            <a:endParaRPr/>
          </a:p>
        </p:txBody>
      </p:sp>
      <p:sp>
        <p:nvSpPr>
          <p:cNvPr id="113" name="Google Shape;113;p20"/>
          <p:cNvSpPr txBox="1"/>
          <p:nvPr>
            <p:ph idx="1" type="body"/>
          </p:nvPr>
        </p:nvSpPr>
        <p:spPr>
          <a:xfrm>
            <a:off x="311700" y="1505700"/>
            <a:ext cx="45873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Cada </a:t>
            </a:r>
            <a:r>
              <a:rPr b="1" lang="ca"/>
              <a:t>digit del</a:t>
            </a:r>
            <a:r>
              <a:rPr b="1" lang="ca"/>
              <a:t> sistema binari</a:t>
            </a:r>
            <a:r>
              <a:rPr lang="ca"/>
              <a:t> pot tenir els valors 0 o 1. Els digits binaris reben el nom de </a:t>
            </a:r>
            <a:r>
              <a:rPr b="1" lang="ca"/>
              <a:t>bit</a:t>
            </a:r>
            <a:r>
              <a:rPr lang="ca"/>
              <a:t>, abreviació de </a:t>
            </a:r>
            <a:r>
              <a:rPr b="1" i="1" lang="ca"/>
              <a:t>bi</a:t>
            </a:r>
            <a:r>
              <a:rPr i="1" lang="ca"/>
              <a:t>nary-digi</a:t>
            </a:r>
            <a:r>
              <a:rPr b="1" i="1" lang="ca"/>
              <a:t>t</a:t>
            </a:r>
            <a:r>
              <a:rPr lang="ca"/>
              <a:t>. És la </a:t>
            </a:r>
            <a:r>
              <a:rPr b="1" lang="ca"/>
              <a:t>unitat mínima d’informació</a:t>
            </a:r>
            <a:r>
              <a:rPr lang="ca"/>
              <a:t>.</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Un </a:t>
            </a:r>
            <a:r>
              <a:rPr b="1" lang="ca"/>
              <a:t>byte</a:t>
            </a:r>
            <a:r>
              <a:rPr lang="ca"/>
              <a:t> són 8 bits, i</a:t>
            </a:r>
            <a:r>
              <a:rPr lang="ca"/>
              <a:t> en les computadores actuals </a:t>
            </a:r>
            <a:r>
              <a:rPr lang="ca"/>
              <a:t>és la </a:t>
            </a:r>
            <a:r>
              <a:rPr b="1" lang="ca"/>
              <a:t>unitat mínima d'emmagatzematge</a:t>
            </a:r>
            <a:r>
              <a:rPr lang="ca"/>
              <a:t>, i la unitat mínima que pot adreçar-se. El seu origen està en el codi ASCII i l’ús de computadores per àmbits generals; les computadores de la URSS (</a:t>
            </a:r>
            <a:r>
              <a:rPr i="1" lang="ca"/>
              <a:t>Unió Soviètica</a:t>
            </a:r>
            <a:r>
              <a:rPr lang="ca"/>
              <a:t>) tenien 40, 42, 43 bits...</a:t>
            </a:r>
            <a:endParaRPr/>
          </a:p>
          <a:p>
            <a:pPr indent="0" lvl="0" marL="0" rtl="0" algn="l">
              <a:spcBef>
                <a:spcPts val="1600"/>
              </a:spcBef>
              <a:spcAft>
                <a:spcPts val="0"/>
              </a:spcAft>
              <a:buNone/>
            </a:pPr>
            <a:r>
              <a:rPr lang="ca"/>
              <a:t>Ha quedat demostrada la conveniencia del byte, per ser una potència de 2.</a:t>
            </a:r>
            <a:endParaRPr/>
          </a:p>
          <a:p>
            <a:pPr indent="0" lvl="0" marL="0" rtl="0" algn="l">
              <a:spcBef>
                <a:spcPts val="1600"/>
              </a:spcBef>
              <a:spcAft>
                <a:spcPts val="0"/>
              </a:spcAft>
              <a:buNone/>
            </a:pPr>
            <a:r>
              <a:rPr b="1" lang="ca" sz="1600"/>
              <a:t>2</a:t>
            </a:r>
            <a:r>
              <a:rPr b="1" baseline="30000" lang="ca" sz="1600"/>
              <a:t>3</a:t>
            </a:r>
            <a:r>
              <a:rPr b="1" lang="ca" sz="1600"/>
              <a:t> = 8</a:t>
            </a:r>
            <a:endParaRPr b="1"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sz="1800"/>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pic>
        <p:nvPicPr>
          <p:cNvPr id="114" name="Google Shape;114;p20"/>
          <p:cNvPicPr preferRelativeResize="0"/>
          <p:nvPr/>
        </p:nvPicPr>
        <p:blipFill rotWithShape="1">
          <a:blip r:embed="rId3">
            <a:alphaModFix/>
          </a:blip>
          <a:srcRect b="56790" l="0" r="0" t="0"/>
          <a:stretch/>
        </p:blipFill>
        <p:spPr>
          <a:xfrm>
            <a:off x="5969225" y="4045700"/>
            <a:ext cx="2466975" cy="7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Codificació</a:t>
            </a:r>
            <a:endParaRPr/>
          </a:p>
        </p:txBody>
      </p:sp>
      <p:sp>
        <p:nvSpPr>
          <p:cNvPr id="120" name="Google Shape;120;p21"/>
          <p:cNvSpPr txBox="1"/>
          <p:nvPr>
            <p:ph idx="1" type="body"/>
          </p:nvPr>
        </p:nvSpPr>
        <p:spPr>
          <a:xfrm>
            <a:off x="235500" y="1505700"/>
            <a:ext cx="48834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Les computadores tenen una longitud finita per als números; si un número excedeix aquesta longitud es produeix un </a:t>
            </a:r>
            <a:r>
              <a:rPr b="1" lang="ca"/>
              <a:t>overflow</a:t>
            </a:r>
            <a:r>
              <a:rPr lang="ca"/>
              <a:t>.</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Les computadores fan servir el byte (8 bits) com a unitat mínima d'emmagatzematge, i la unitat mínima que pot adreçar-se.</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En els anys 80 eren freqüents les computadores domèstiques de </a:t>
            </a:r>
            <a:r>
              <a:rPr b="1" lang="ca"/>
              <a:t>8 bits</a:t>
            </a:r>
            <a:r>
              <a:rPr lang="ca"/>
              <a:t>. Amb l'arribada del PC van passar a tenir </a:t>
            </a:r>
            <a:r>
              <a:rPr b="1" lang="ca"/>
              <a:t>16 bits</a:t>
            </a:r>
            <a:r>
              <a:rPr lang="ca"/>
              <a:t> i aviat van aparèixer els processadors Motorola 68000 i els Intel </a:t>
            </a:r>
            <a:r>
              <a:rPr lang="ca">
                <a:solidFill>
                  <a:srgbClr val="999999"/>
                </a:solidFill>
              </a:rPr>
              <a:t>80</a:t>
            </a:r>
            <a:r>
              <a:rPr lang="ca"/>
              <a:t>386 i </a:t>
            </a:r>
            <a:r>
              <a:rPr lang="ca">
                <a:solidFill>
                  <a:srgbClr val="9E9E9E"/>
                </a:solidFill>
              </a:rPr>
              <a:t>80</a:t>
            </a:r>
            <a:r>
              <a:rPr lang="ca"/>
              <a:t>486 (en 1989), ja de </a:t>
            </a:r>
            <a:r>
              <a:rPr b="1" lang="ca"/>
              <a:t>32 bits</a:t>
            </a:r>
            <a:r>
              <a:rPr lang="ca"/>
              <a:t>. El Pentium en 1993 va incorporar el bus de </a:t>
            </a:r>
            <a:r>
              <a:rPr b="1" lang="ca"/>
              <a:t>64 bits</a:t>
            </a:r>
            <a:r>
              <a:rPr lang="ca"/>
              <a:t>, i aviat els nous processadors treballaven amb operacions 64 bits.</a:t>
            </a:r>
            <a:endParaRPr/>
          </a:p>
        </p:txBody>
      </p:sp>
      <p:sp>
        <p:nvSpPr>
          <p:cNvPr id="121" name="Google Shape;121;p21"/>
          <p:cNvSpPr txBox="1"/>
          <p:nvPr>
            <p:ph idx="2" type="body"/>
          </p:nvPr>
        </p:nvSpPr>
        <p:spPr>
          <a:xfrm>
            <a:off x="5169250" y="1505700"/>
            <a:ext cx="38211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També quan </a:t>
            </a:r>
            <a:r>
              <a:rPr lang="ca"/>
              <a:t>s'emmagatzemen</a:t>
            </a:r>
            <a:r>
              <a:rPr lang="ca"/>
              <a:t> les dades numériques es fa generalment en longitud fixa (</a:t>
            </a:r>
            <a:r>
              <a:rPr i="1" lang="ca"/>
              <a:t>els </a:t>
            </a:r>
            <a:r>
              <a:rPr i="1" lang="ca"/>
              <a:t>formats de longitud variable són poc freqüents</a:t>
            </a:r>
            <a:r>
              <a:rPr lang="ca"/>
              <a:t>).</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Si tenim un número de longitud </a:t>
            </a:r>
            <a:r>
              <a:rPr b="1" lang="ca"/>
              <a:t>L</a:t>
            </a:r>
            <a:r>
              <a:rPr lang="ca"/>
              <a:t> podem representar </a:t>
            </a:r>
            <a:r>
              <a:rPr b="1" i="1" lang="ca"/>
              <a:t>b</a:t>
            </a:r>
            <a:r>
              <a:rPr b="1" baseline="30000" i="1" lang="ca"/>
              <a:t>L</a:t>
            </a:r>
            <a:r>
              <a:rPr lang="ca"/>
              <a:t> </a:t>
            </a:r>
            <a:r>
              <a:rPr lang="ca"/>
              <a:t>números, des del zero fins al </a:t>
            </a:r>
            <a:r>
              <a:rPr i="1" lang="ca"/>
              <a:t>b</a:t>
            </a:r>
            <a:r>
              <a:rPr baseline="30000" i="1" lang="ca"/>
              <a:t>L</a:t>
            </a:r>
            <a:r>
              <a:rPr i="1" lang="ca"/>
              <a:t> - 1</a:t>
            </a:r>
            <a:r>
              <a:rPr lang="ca"/>
              <a:t>.</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En decimal, amb </a:t>
            </a:r>
            <a:r>
              <a:rPr b="1" i="1" lang="ca"/>
              <a:t>n</a:t>
            </a:r>
            <a:r>
              <a:rPr lang="ca"/>
              <a:t> digits podem codificar </a:t>
            </a:r>
            <a:r>
              <a:rPr b="1" i="1" lang="ca"/>
              <a:t>10</a:t>
            </a:r>
            <a:r>
              <a:rPr b="1" baseline="30000" i="1" lang="ca"/>
              <a:t>n</a:t>
            </a:r>
            <a:r>
              <a:rPr lang="ca"/>
              <a:t> números diferents (recordar de comptar el zero).</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En binari, fent servir </a:t>
            </a:r>
            <a:r>
              <a:rPr b="1" i="1" lang="ca"/>
              <a:t>n</a:t>
            </a:r>
            <a:r>
              <a:rPr lang="ca"/>
              <a:t> bits podem codificar fins al nombre </a:t>
            </a:r>
            <a:r>
              <a:rPr b="1" i="1" lang="ca"/>
              <a:t>2</a:t>
            </a:r>
            <a:r>
              <a:rPr b="1" baseline="30000" i="1" lang="ca"/>
              <a:t>n</a:t>
            </a:r>
            <a:r>
              <a:rPr b="1" i="1" lang="ca"/>
              <a:t>-1</a:t>
            </a:r>
            <a:r>
              <a:rPr lang="ca"/>
              <a:t>, en total </a:t>
            </a:r>
            <a:r>
              <a:rPr b="1" i="1" lang="ca"/>
              <a:t>2</a:t>
            </a:r>
            <a:r>
              <a:rPr b="1" baseline="30000" i="1" lang="ca"/>
              <a:t>n</a:t>
            </a:r>
            <a:r>
              <a:rPr lang="ca"/>
              <a:t> números.</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