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465067-2DC2-409C-A705-CFAC4A7E5366}">
  <a:tblStyle styleId="{4F465067-2DC2-409C-A705-CFAC4A7E53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abf3e7b1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abf3e7b1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abf3e7b1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abf3e7b1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abf3e7b1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abf3e7b1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abf3e7b1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abf3e7b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abf3e7b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abf3e7b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abf3e7b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abf3e7b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abf3e7b1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abf3e7b1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abf3e7b1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abf3e7b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abf3e7b1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abf3e7b1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abf3e7b1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abf3e7b1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abf3e7b1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abf3e7b1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base64decode.org/" TargetMode="External"/><Relationship Id="rId4" Type="http://schemas.openxmlformats.org/officeDocument/2006/relationships/hyperlink" Target="https://en.wikipedia.org/wiki/Passwd#Password_fil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Magic_number_(programming)#In_fil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Codificació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2a part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Codificació Base64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4986900" cy="3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Ens limitem a 64 símbols, de forma que tots són caràcters imprimibles: 26 lletres </a:t>
            </a:r>
            <a:r>
              <a:rPr lang="ca"/>
              <a:t>majúscules</a:t>
            </a:r>
            <a:r>
              <a:rPr lang="ca"/>
              <a:t> i 26 de minúscules, 10 dígits i els símbols ‘+’ i ‘/’.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/>
              <a:t>Cada 3 bytes (24 bits) generarem 4 caràcters, fent servir 6 bits per a cada caràcter, 64 valors diferents.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/>
              <a:t>A més es fa servir el símbol “=” com a “</a:t>
            </a:r>
            <a:r>
              <a:rPr i="1" lang="ca"/>
              <a:t>padding</a:t>
            </a:r>
            <a:r>
              <a:rPr lang="ca"/>
              <a:t>”, per fer el nombre final de caràcters resultants divisible entre 3.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513" y="777925"/>
            <a:ext cx="353377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Codificació</a:t>
            </a:r>
            <a:endParaRPr/>
          </a:p>
        </p:txBody>
      </p:sp>
      <p:graphicFrame>
        <p:nvGraphicFramePr>
          <p:cNvPr id="119" name="Google Shape;119;p23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{4F465067-2DC2-409C-A705-CFAC4A7E5366}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/>
                        <a:t>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/>
                        <a:t>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/>
                        <a:t>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ASCII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110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Bits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0100·1101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0110·0001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0110·1110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0" name="Google Shape;120;p23"/>
          <p:cNvGraphicFramePr/>
          <p:nvPr/>
        </p:nvGraphicFramePr>
        <p:xfrm>
          <a:off x="31175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{4F465067-2DC2-409C-A705-CFAC4A7E5366}</a:tableStyleId>
              </a:tblPr>
              <a:tblGrid>
                <a:gridCol w="2130100"/>
                <a:gridCol w="1597625"/>
                <a:gridCol w="1597625"/>
                <a:gridCol w="1597625"/>
                <a:gridCol w="1597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Índex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0100·11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01·0110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000101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101110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Índex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46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Base64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/>
                        <a:t>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/>
                        <a:t>W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/>
                        <a:t>F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/>
                        <a:t>u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23"/>
          <p:cNvSpPr txBox="1"/>
          <p:nvPr/>
        </p:nvSpPr>
        <p:spPr>
          <a:xfrm>
            <a:off x="320925" y="3655250"/>
            <a:ext cx="85113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Es fan servir grups de 6 bits, obtenint un valor que fa d’index en la taula de base64, resultant un caràcter.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Per tant, cada 3 bytes es codifiquen en 4 bytes, que resulten en un caràcter imprimible cadascú.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L’exemple s’ha fet amb la paraula “</a:t>
            </a:r>
            <a:r>
              <a:rPr i="1" lang="ca"/>
              <a:t>Man</a:t>
            </a:r>
            <a:r>
              <a:rPr lang="ca"/>
              <a:t>”, però podria ser qualsevol valor binari.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Text d’exemple: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Text codificat: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ca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Base64 encode/decode online tool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/>
              <a:t>Utilitat: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Actualment, per incorporar imatges en </a:t>
            </a:r>
            <a:r>
              <a:rPr b="1" lang="ca"/>
              <a:t>HTML</a:t>
            </a:r>
            <a:r>
              <a:rPr lang="ca"/>
              <a:t>, </a:t>
            </a:r>
            <a:r>
              <a:rPr b="1" lang="ca"/>
              <a:t>CSS</a:t>
            </a:r>
            <a:r>
              <a:rPr lang="ca"/>
              <a:t> i </a:t>
            </a:r>
            <a:r>
              <a:rPr b="1" lang="ca"/>
              <a:t>SVG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El hash dels passwords dels sistemes tipus Unix es guarda en un arxiu de text (</a:t>
            </a:r>
            <a:r>
              <a:rPr lang="ca" u="sng">
                <a:solidFill>
                  <a:schemeClr val="hlink"/>
                </a:solidFill>
                <a:hlinkClick r:id="rId4"/>
              </a:rPr>
              <a:t>/etc/passwd i /etc/shadow</a:t>
            </a:r>
            <a:r>
              <a:rPr lang="ca"/>
              <a:t>) en Radix64.</a:t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449900" y="1585050"/>
            <a:ext cx="63066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TWFuIGlzIGRpc3Rpbmd1aXNoZWQsIG5vdCBvbmx5IGJ5IGhpcyByZWFzb24sIGJ1dCBieSB0aGlz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IHNpbmd1bGFyIHBhc3Npb24gZnJvbSBvdGhlciBhbmltYWxzLCB3aGljaCBpcyBhIGx1c3Qgb2Yg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dGhlIG1pbmQsIHRoYXQgYnkgYSBwZXJzZXZlcmFuY2Ugb2YgZGVsaWdodCBpbiB0aGUgY29udGlu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dWVkIGFuZCBpbmRlZmF0aWdhYmxlIGdlbmVyYXRpb24gb2Yga25vd2xlZGdlLCBleGNlZWRzIHRo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ZSBzaG9ydCB2ZWhlbWVuY2Ugb2YgYW55IGNhcm5hbCBwbGVhc3VyZS4 =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6238"/>
            <a:ext cx="9144000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Endianness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531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L’ordre dels bytes pot ser: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Little-Endian (Little-End-In), Intel, AMD.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Big-Endian (Big-End-In), Network order, used in Internet comunications, IBM, SPARC, Motorola.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/>
              <a:t>Alguns processadors soporten Bi-endianness, com els nous ARM.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a"/>
              <a:t>Altres processadors incorporen funcions de conversió (Intel: </a:t>
            </a:r>
            <a:r>
              <a:rPr lang="ca"/>
              <a:t>bswap; ARM: rev</a:t>
            </a:r>
            <a:r>
              <a:rPr lang="ca"/>
              <a:t>).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363" y="266700"/>
            <a:ext cx="3476625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O</a:t>
            </a:r>
            <a:r>
              <a:rPr lang="ca"/>
              <a:t>rdre dels bytes: Big-Endian i Little-Endian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ca"/>
              <a:t>L’ordre dels bytes afecta tant a les dades com als mateixos programes i les seves instruccions.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350" y="2187625"/>
            <a:ext cx="266700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0000" y="2187625"/>
            <a:ext cx="26670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Endianness (ordre dels bytes)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Alguns processadors soporten bi-endianness (pe. els ARM més nous), però es donen diferents situacions de bi-endianness: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Només per dades, o per les dades i els programes.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Configurable des de programari, o configuració del processador en la placa mare.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/>
              <a:t>La característica d’ordre dels bytes d’un processador representa un </a:t>
            </a:r>
            <a:r>
              <a:rPr b="1" lang="ca"/>
              <a:t>problema</a:t>
            </a:r>
            <a:r>
              <a:rPr lang="ca"/>
              <a:t> quan s’han d’</a:t>
            </a:r>
            <a:r>
              <a:rPr b="1" lang="ca"/>
              <a:t>intercanviar arxius</a:t>
            </a:r>
            <a:r>
              <a:rPr lang="ca"/>
              <a:t>; el problema no es dona en ASCII, perquè és una codificació només en 1 byte.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Solucions endianness per l’intercanvi d’arxius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Fixar l’ordre dels bytes com a part de l’especificació del format de l’arxiu.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És el cas d’</a:t>
            </a:r>
            <a:r>
              <a:rPr i="1" lang="ca"/>
              <a:t>arxius XSL</a:t>
            </a:r>
            <a:r>
              <a:rPr lang="ca"/>
              <a:t>, que són Little-Endian i requereixen conversió en els Big-Endian.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El </a:t>
            </a:r>
            <a:r>
              <a:rPr i="1" lang="ca"/>
              <a:t>sistema d’arxius</a:t>
            </a:r>
            <a:r>
              <a:rPr lang="ca"/>
              <a:t> </a:t>
            </a:r>
            <a:r>
              <a:rPr b="1" lang="ca"/>
              <a:t>FAT</a:t>
            </a:r>
            <a:r>
              <a:rPr lang="ca"/>
              <a:t> és Little-Endian, independentment del processador que el faci servir.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Indicar l’ordre dels bytes en l’arxiu.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Les imatges </a:t>
            </a:r>
            <a:r>
              <a:rPr b="1" i="1" lang="ca"/>
              <a:t>TIFF</a:t>
            </a:r>
            <a:r>
              <a:rPr lang="ca"/>
              <a:t> comencen amb </a:t>
            </a:r>
            <a:r>
              <a:rPr b="1" lang="ca"/>
              <a:t>II</a:t>
            </a:r>
            <a:r>
              <a:rPr lang="ca"/>
              <a:t> per a Little-Endian i per </a:t>
            </a:r>
            <a:r>
              <a:rPr b="1" lang="ca"/>
              <a:t>MM</a:t>
            </a:r>
            <a:r>
              <a:rPr lang="ca"/>
              <a:t> els Big-Endian; </a:t>
            </a:r>
            <a:r>
              <a:rPr i="1" lang="ca"/>
              <a:t>II</a:t>
            </a:r>
            <a:r>
              <a:rPr lang="ca"/>
              <a:t> es refereix a </a:t>
            </a:r>
            <a:r>
              <a:rPr i="1" lang="ca"/>
              <a:t>Intel</a:t>
            </a:r>
            <a:r>
              <a:rPr lang="ca"/>
              <a:t>, i </a:t>
            </a:r>
            <a:r>
              <a:rPr i="1" lang="ca"/>
              <a:t>MM</a:t>
            </a:r>
            <a:r>
              <a:rPr lang="ca"/>
              <a:t> a </a:t>
            </a:r>
            <a:r>
              <a:rPr i="1" lang="ca"/>
              <a:t>Motorola</a:t>
            </a:r>
            <a:r>
              <a:rPr lang="ca"/>
              <a:t>; el codi es palíndrom perquè sigui llegit igual en tots dos sistemes.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Els arxius en </a:t>
            </a:r>
            <a:r>
              <a:rPr b="1" i="1" lang="ca"/>
              <a:t>UTF</a:t>
            </a:r>
            <a:r>
              <a:rPr lang="ca"/>
              <a:t> incorporen un prefix anomenat </a:t>
            </a:r>
            <a:r>
              <a:rPr b="1" lang="ca"/>
              <a:t>BOM</a:t>
            </a:r>
            <a:r>
              <a:rPr lang="ca"/>
              <a:t> (</a:t>
            </a:r>
            <a:r>
              <a:rPr i="1" lang="ca"/>
              <a:t>Byte Order Mark</a:t>
            </a:r>
            <a:r>
              <a:rPr lang="ca"/>
              <a:t>), que indica l’ordre dels bytes.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UTF BOM (Byte Order Mark)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 primer caràcter d’un arxiu UTF és el BOM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/>
              <a:t>UTF-16: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Big-Endian: </a:t>
            </a:r>
            <a:r>
              <a:rPr lang="ca" sz="105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FE FF</a:t>
            </a:r>
            <a:r>
              <a:rPr lang="ca"/>
              <a:t>.</a:t>
            </a:r>
            <a:r>
              <a:rPr lang="ca" sz="1200"/>
              <a:t> (visualitzat com a þÿ)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Little-Endian: </a:t>
            </a:r>
            <a:r>
              <a:rPr lang="ca" sz="105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FF FE</a:t>
            </a:r>
            <a:r>
              <a:rPr lang="ca"/>
              <a:t>.</a:t>
            </a:r>
            <a:r>
              <a:rPr lang="ca" sz="1200"/>
              <a:t> (visualitzat com a ÿþ)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/>
              <a:t>UTF-32: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Big-Endian: </a:t>
            </a:r>
            <a:r>
              <a:rPr lang="ca" sz="105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00 00 FE FF</a:t>
            </a:r>
            <a:r>
              <a:rPr lang="ca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Little-Endian: </a:t>
            </a:r>
            <a:r>
              <a:rPr lang="ca" sz="1050">
                <a:solidFill>
                  <a:schemeClr val="dk1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FF FE 00 00</a:t>
            </a:r>
            <a:r>
              <a:rPr lang="ca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4609175" y="2281725"/>
            <a:ext cx="4223100" cy="232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/>
              <a:t>Cal anotar que ni FFFE ni FEFF són caràcters vàlids en UTF-16, però tampoc FF ni FE són caràcters vàlids en UTF-8, així que el BOM també permet detectar que l’arxiu és de codificació UTF-16.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/>
              <a:t>El caràcter 00 és el caràcter </a:t>
            </a:r>
            <a:r>
              <a:rPr i="1" lang="ca" sz="1200"/>
              <a:t>NULL</a:t>
            </a:r>
            <a:r>
              <a:rPr lang="ca" sz="1200"/>
              <a:t>, que tampoc és un caràcter vàlid, així que també es pot detectar que l’arxiu està codificat en UTF-32.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200"/>
              <a:t>En UTF-32 es pot ometre el BOM</a:t>
            </a:r>
            <a:r>
              <a:rPr lang="ca" sz="1200"/>
              <a:t> quan és Big-Endian, però també si són arxius que gestiona una aplicació, pe. arxius de configuració.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UTF-8 BOM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72800" cy="3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 UTF8 el BOM són 3 bytes amb el valor </a:t>
            </a:r>
            <a:r>
              <a:rPr lang="ca" sz="1050">
                <a:solidFill>
                  <a:srgbClr val="202122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EF BB BF</a:t>
            </a:r>
            <a:r>
              <a:rPr lang="ca"/>
              <a:t> (es visualitza com a </a:t>
            </a:r>
            <a:r>
              <a:rPr b="1" lang="ca"/>
              <a:t>ï»¿</a:t>
            </a:r>
            <a:r>
              <a:rPr lang="ca"/>
              <a:t>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/>
              <a:t>No es requereix fer-ho servir, però actua com a </a:t>
            </a:r>
            <a:r>
              <a:rPr i="1" lang="ca" u="sng">
                <a:solidFill>
                  <a:schemeClr val="hlink"/>
                </a:solidFill>
                <a:hlinkClick r:id="rId3"/>
              </a:rPr>
              <a:t>magic-number</a:t>
            </a:r>
            <a:r>
              <a:rPr lang="ca"/>
              <a:t>, per reconèixer la codificació UTF-8, una </a:t>
            </a:r>
            <a:r>
              <a:rPr lang="ca"/>
              <a:t>pràctica</a:t>
            </a:r>
            <a:r>
              <a:rPr lang="ca"/>
              <a:t> habitual en els sistemes basats en Unix.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/>
              <a:t>La diferència amb un arxiu ASCII consistirà en els caràcters no codificables en els 128 primers caràcters ASCII (accents, dièresi, Ç, ela geminada, caràcters d’altres idiomes...)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Si un arxiu UTF8 s’interpreta com a ASCII aquests caràcters seran il·legibles.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Si un arxiu de UTF8 té format preparat per processar, si és llegit com a ASCII probablement provocarà errors quan sigui processat.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Base64, Radix64 i UTF7: Codificació de binari a text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De vegades és necessari incorporar un arxiu binari en un arxiu de text, per exemple per incorporar una imatge en comptes de tenir-la en un altre arxiu.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/>
              <a:t>La codificació Base64 permet </a:t>
            </a:r>
            <a:r>
              <a:rPr b="1" lang="ca"/>
              <a:t>codificar arxius binaris com a text</a:t>
            </a:r>
            <a:r>
              <a:rPr lang="ca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a"/>
              <a:t>El text resultant es divideix en línies de longitud fixe, separades amb els caràcters de final de </a:t>
            </a:r>
            <a:r>
              <a:rPr lang="ca"/>
              <a:t>línea</a:t>
            </a:r>
            <a:r>
              <a:rPr lang="ca"/>
              <a:t> (CR+LF).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Radix64 incorpora una verificació final (CRC, Control de redundància cíclica)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UTF7 mai reconegut, en desús. No dividia en línies el text resultant.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