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8D32252-23BD-4416-9E4B-53216D6AB7DC}">
  <a:tblStyle styleId="{08D32252-23BD-4416-9E4B-53216D6AB7D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4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3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Roboto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476f4008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476f4008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476f4008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476f4008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476f4008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476f4008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476f4008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476f4008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AND: Si hi ha un 0, es 0 = v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OR: Si hi ha un 1, es 1. = ^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0: False 1: True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476f4008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476f4008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476f4008d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476f4008d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476f4008d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476f4008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61" name="Google Shape;61;p15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67" name="Google Shape;67;p16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1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8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eblidi.info.unlp.edu.ar/catedras/organiza/circuitos/editor_simple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 als sistemes combinacionals</a:t>
            </a:r>
            <a:endParaRPr/>
          </a:p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311725" y="145495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els </a:t>
            </a:r>
            <a:r>
              <a:rPr b="1" lang="es"/>
              <a:t>sistemes digitals</a:t>
            </a:r>
            <a:r>
              <a:rPr lang="es"/>
              <a:t> les operacions es fan en codi binari, perquè el disseny de circuits per a operacions binàries és molt més senzill que per altres representacions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Els dispositius electrònics amb funcions booleanes s’anomenen </a:t>
            </a:r>
            <a:r>
              <a:rPr b="1" lang="es"/>
              <a:t>comportes lògiques</a:t>
            </a:r>
            <a:r>
              <a:rPr lang="es"/>
              <a:t>. Les comportes lògiques són circuits electrònics que operen amb una o més senyals d’entrada per produir una senyal de sortida.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els sistemes combinacionals la sortida és únicament funció de la entrada, i per ser sistemes discrets, el seu comportament queda completament determinat definint la sortida resultant per a cada una de les combinacions de les dades d’entrada, en forma de les anomenades taules de veritat.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Altres sistemes digitals més complexos són els sistemes seqüencials, que tenen estats interns i la sortida no depèn únicament de les entrades, però només veurem sistemes combinacionals.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Algebra de Boole</a:t>
            </a:r>
            <a:endParaRPr/>
          </a:p>
        </p:txBody>
      </p:sp>
      <p:sp>
        <p:nvSpPr>
          <p:cNvPr id="122" name="Google Shape;122;p27"/>
          <p:cNvSpPr txBox="1"/>
          <p:nvPr>
            <p:ph idx="1" type="body"/>
          </p:nvPr>
        </p:nvSpPr>
        <p:spPr>
          <a:xfrm>
            <a:off x="311725" y="145495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Matemàtiques bàsiques per al disseny de sistemes digitals: Formulisme matemàtic per operar les funcions de commutació: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Desenvolupada per Georges Boole al 1847 per problemes de lògica matemàtica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Claude Shannon al 1939 l’aplica per primer cop a funcions de commutació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Definicions</a:t>
            </a:r>
            <a:endParaRPr u="sng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-"/>
            </a:pPr>
            <a:r>
              <a:rPr b="1" lang="es"/>
              <a:t>Variable lògica:</a:t>
            </a:r>
            <a:r>
              <a:rPr lang="es"/>
              <a:t> variable que pot assolir únicament dos valors {(0,1), (L,H), (F,V)}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-"/>
            </a:pPr>
            <a:r>
              <a:rPr b="1" lang="es"/>
              <a:t>Funció lògica:</a:t>
            </a:r>
            <a:r>
              <a:rPr lang="es"/>
              <a:t> funció definida amb variables lògiques el resultat de la qual només pot assolir dos valors {(0,1), (L,H), (F,V)}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-"/>
            </a:pPr>
            <a:r>
              <a:rPr b="1" lang="es"/>
              <a:t>Àlgebra:</a:t>
            </a:r>
            <a:r>
              <a:rPr lang="es"/>
              <a:t> conjunt d’elements, S, format, com a mínim, per dos elements diferents, amb dues operacions internes, suma (+) i producte (•) (que anomenarem suma lògica i producte lògic). Els elements satisfan el principi de substitució.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Sistemes digitals seqüencials: Portes lògiques</a:t>
            </a:r>
            <a:endParaRPr/>
          </a:p>
        </p:txBody>
      </p:sp>
      <p:sp>
        <p:nvSpPr>
          <p:cNvPr id="128" name="Google Shape;128;p28"/>
          <p:cNvSpPr txBox="1"/>
          <p:nvPr>
            <p:ph idx="1" type="body"/>
          </p:nvPr>
        </p:nvSpPr>
        <p:spPr>
          <a:xfrm>
            <a:off x="311725" y="1468975"/>
            <a:ext cx="8832300" cy="30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NOT: </a:t>
            </a:r>
            <a:r>
              <a:rPr lang="es" sz="1200"/>
              <a:t>Realitza una inversió a nivell d'entrada. Si a l'entrada hi ha un nivell alt (1), a la sortida hi haurà un nivell baix (0), i viceversa.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200"/>
              <a:t>OR: </a:t>
            </a:r>
            <a:r>
              <a:rPr lang="es" sz="1200"/>
              <a:t>La porta OR implementa la suma lògica de les entrades. És a dir, sempre que almenys a una de les entrades hi hagi un 1, a la sortida hi haurà un 1. Només quan a les dues entrades hi hagi un 0 a la sortida hi haurà un 0 també.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200"/>
              <a:t>NOR: </a:t>
            </a:r>
            <a:r>
              <a:rPr lang="es" sz="1200"/>
              <a:t>La porta NOR implementa la negació de la suma lògica de les entrades. És a dir, sempre que almenys a una de les entrades hi hagi un 1, a la sortida hi haurà un 0. Només quan a les dues entrades hi hagi un 0 a la sortida hi haurà un 1.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200"/>
              <a:t>AND:</a:t>
            </a:r>
            <a:r>
              <a:rPr lang="es" sz="1200"/>
              <a:t> La porta AND implementa la multiplicació lògica de les entrades. És a dir, sempre que almenys a una de les entrades hi hagi un 0, a la sortida hi haurà un 0. Només quan a les dues entrades hi hagi un 1 a la sortida hi haurà un 1 també.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200"/>
              <a:t>NAND: </a:t>
            </a:r>
            <a:r>
              <a:rPr lang="es" sz="1200"/>
              <a:t>La porta NAND implementa la negació de la multiplicació lògica de les entrades. És a dir, sempre que almenys a una de les entrades hi hagi un 0, a la sortida hi haurà un 1. Només quan a les dues entrades hi hagi un 1 a la sortida hi haurà un 0.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200"/>
              <a:t>XOR: </a:t>
            </a:r>
            <a:r>
              <a:rPr lang="es" sz="1200"/>
              <a:t>La porta XOR funciona de forma que donarà 1 a la sortida sempre que el valor de les entrades sigui </a:t>
            </a:r>
            <a:r>
              <a:rPr b="1" lang="es" sz="1200"/>
              <a:t>diferent</a:t>
            </a:r>
            <a:r>
              <a:rPr lang="es" sz="1200"/>
              <a:t>, 0 en cas contrari.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200"/>
              <a:t>XNOR: </a:t>
            </a:r>
            <a:r>
              <a:rPr lang="es" sz="1200"/>
              <a:t>La porta XOR funciona de forma que donarà 1 a la sortida sempre que el valor de les entrades sigui </a:t>
            </a:r>
            <a:r>
              <a:rPr b="1" lang="es" sz="1200"/>
              <a:t>iguals</a:t>
            </a:r>
            <a:r>
              <a:rPr lang="es" sz="1200"/>
              <a:t>, 0 en cas contrari.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Sistemes digitals seqüencials: Portes lògiques</a:t>
            </a:r>
            <a:endParaRPr/>
          </a:p>
        </p:txBody>
      </p:sp>
      <p:graphicFrame>
        <p:nvGraphicFramePr>
          <p:cNvPr id="134" name="Google Shape;134;p29"/>
          <p:cNvGraphicFramePr/>
          <p:nvPr/>
        </p:nvGraphicFramePr>
        <p:xfrm>
          <a:off x="2576538" y="377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{08D32252-23BD-4416-9E4B-53216D6AB7DC}</a:tableStyleId>
              </a:tblPr>
              <a:tblGrid>
                <a:gridCol w="771525"/>
                <a:gridCol w="771525"/>
                <a:gridCol w="771525"/>
              </a:tblGrid>
              <a:tr h="200025"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NOR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34F5C"/>
                    </a:solidFill>
                  </a:tcPr>
                </a:tc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</a:rPr>
                        <a:t>Entrada 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</a:rPr>
                        <a:t>Entrada B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</a:rPr>
                        <a:t>Sortida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5" name="Google Shape;135;p29"/>
          <p:cNvGraphicFramePr/>
          <p:nvPr/>
        </p:nvGraphicFramePr>
        <p:xfrm>
          <a:off x="2576500" y="1915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{08D32252-23BD-4416-9E4B-53216D6AB7DC}</a:tableStyleId>
              </a:tblPr>
              <a:tblGrid>
                <a:gridCol w="771525"/>
                <a:gridCol w="771525"/>
                <a:gridCol w="771525"/>
              </a:tblGrid>
              <a:tr h="200025"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OR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34F5C"/>
                    </a:solidFill>
                  </a:tcPr>
                </a:tc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</a:rPr>
                        <a:t>Entrada 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</a:rPr>
                        <a:t>Entrada B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</a:rPr>
                        <a:t>Sortida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6" name="Google Shape;136;p29"/>
          <p:cNvGraphicFramePr/>
          <p:nvPr/>
        </p:nvGraphicFramePr>
        <p:xfrm>
          <a:off x="159325" y="191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{08D32252-23BD-4416-9E4B-53216D6AB7DC}</a:tableStyleId>
              </a:tblPr>
              <a:tblGrid>
                <a:gridCol w="771525"/>
                <a:gridCol w="771525"/>
                <a:gridCol w="771525"/>
              </a:tblGrid>
              <a:tr h="200025"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AND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34F5C"/>
                    </a:solidFill>
                  </a:tcPr>
                </a:tc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</a:rPr>
                        <a:t>Entrada 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</a:rPr>
                        <a:t>Entrada B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</a:rPr>
                        <a:t>Sortida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7" name="Google Shape;137;p29"/>
          <p:cNvGraphicFramePr/>
          <p:nvPr/>
        </p:nvGraphicFramePr>
        <p:xfrm>
          <a:off x="159325" y="377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{08D32252-23BD-4416-9E4B-53216D6AB7DC}</a:tableStyleId>
              </a:tblPr>
              <a:tblGrid>
                <a:gridCol w="771525"/>
                <a:gridCol w="771525"/>
                <a:gridCol w="771525"/>
              </a:tblGrid>
              <a:tr h="200025"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NAND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34F5C"/>
                    </a:solidFill>
                  </a:tcPr>
                </a:tc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</a:rPr>
                        <a:t>Entrada 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</a:rPr>
                        <a:t>Entrada B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</a:rPr>
                        <a:t>Sortida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38" name="Google Shape;1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663" y="1376500"/>
            <a:ext cx="1139897" cy="537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001" y="3289325"/>
            <a:ext cx="1117212" cy="45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5229" y="3262180"/>
            <a:ext cx="1117212" cy="504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72630" y="1418032"/>
            <a:ext cx="1122421" cy="45433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2" name="Google Shape;142;p29"/>
          <p:cNvGraphicFramePr/>
          <p:nvPr/>
        </p:nvGraphicFramePr>
        <p:xfrm>
          <a:off x="4993675" y="191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{08D32252-23BD-4416-9E4B-53216D6AB7DC}</a:tableStyleId>
              </a:tblPr>
              <a:tblGrid>
                <a:gridCol w="771525"/>
                <a:gridCol w="771525"/>
                <a:gridCol w="771525"/>
              </a:tblGrid>
              <a:tr h="200025"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XOR 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34F5C"/>
                    </a:solidFill>
                  </a:tcPr>
                </a:tc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</a:rPr>
                        <a:t>Entrada 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</a:rPr>
                        <a:t>Entrada B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</a:rPr>
                        <a:t>Sortida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3" name="Google Shape;143;p29"/>
          <p:cNvGraphicFramePr/>
          <p:nvPr/>
        </p:nvGraphicFramePr>
        <p:xfrm>
          <a:off x="4993775" y="377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{08D32252-23BD-4416-9E4B-53216D6AB7DC}</a:tableStyleId>
              </a:tblPr>
              <a:tblGrid>
                <a:gridCol w="771525"/>
                <a:gridCol w="771525"/>
                <a:gridCol w="771525"/>
              </a:tblGrid>
              <a:tr h="200025"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XNOR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34F5C"/>
                    </a:solidFill>
                  </a:tcPr>
                </a:tc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</a:rPr>
                        <a:t>Entrada 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</a:rPr>
                        <a:t>Entrada B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</a:rPr>
                        <a:t>Sortida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4" name="Google Shape;144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1125" y="1392770"/>
            <a:ext cx="1139875" cy="5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02682" y="3265075"/>
            <a:ext cx="1096750" cy="4990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6" name="Google Shape;146;p29"/>
          <p:cNvGraphicFramePr/>
          <p:nvPr/>
        </p:nvGraphicFramePr>
        <p:xfrm>
          <a:off x="7460750" y="191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{08D32252-23BD-4416-9E4B-53216D6AB7DC}</a:tableStyleId>
              </a:tblPr>
              <a:tblGrid>
                <a:gridCol w="771525"/>
                <a:gridCol w="771525"/>
              </a:tblGrid>
              <a:tr h="20002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NOT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34F5C"/>
                    </a:solidFill>
                  </a:tcPr>
                </a:tc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</a:rPr>
                        <a:t>Entrada 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</a:rPr>
                        <a:t>Entrada B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7" name="Google Shape;147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65663" y="1376500"/>
            <a:ext cx="933237" cy="4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Taula de veritat</a:t>
            </a:r>
            <a:endParaRPr/>
          </a:p>
        </p:txBody>
      </p:sp>
      <p:sp>
        <p:nvSpPr>
          <p:cNvPr id="153" name="Google Shape;153;p30"/>
          <p:cNvSpPr txBox="1"/>
          <p:nvPr>
            <p:ph idx="1" type="body"/>
          </p:nvPr>
        </p:nvSpPr>
        <p:spPr>
          <a:xfrm>
            <a:off x="311725" y="145495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/>
              <a:t>Taula de veritat:</a:t>
            </a:r>
            <a:r>
              <a:rPr lang="es" sz="1400"/>
              <a:t> per una funció de n variables tenim una columna amb les 2</a:t>
            </a:r>
            <a:r>
              <a:rPr baseline="30000" lang="es" sz="1400"/>
              <a:t>n</a:t>
            </a:r>
            <a:r>
              <a:rPr lang="es" sz="1400"/>
              <a:t> combinacions d’1 i 0 que es poden formar i un altre columna amb el valor de la funció per aquestes entrades).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Dues funcions diferents tenen taules de veritat diferents.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Per N variables hi ha 2</a:t>
            </a:r>
            <a:r>
              <a:rPr baseline="30000" lang="es" sz="1400"/>
              <a:t>2N</a:t>
            </a:r>
            <a:r>
              <a:rPr lang="es" sz="1400"/>
              <a:t> funcions de commutació.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Així per a 1 variable tenim 4 funcions possibles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Per 2 variables, 16 funcions possibles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Per 3 variables, 256 funcions possibles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Aquest programari us servirà per simular taules i circuits lògics → </a:t>
            </a:r>
            <a:r>
              <a:rPr lang="es" sz="1400" u="sng">
                <a:solidFill>
                  <a:schemeClr val="hlink"/>
                </a:solidFill>
                <a:hlinkClick r:id="rId3"/>
              </a:rPr>
              <a:t>AQUÍ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Exemple</a:t>
            </a:r>
            <a:endParaRPr/>
          </a:p>
        </p:txBody>
      </p:sp>
      <p:pic>
        <p:nvPicPr>
          <p:cNvPr id="159" name="Google Shape;159;p31"/>
          <p:cNvPicPr preferRelativeResize="0"/>
          <p:nvPr/>
        </p:nvPicPr>
        <p:blipFill rotWithShape="1">
          <a:blip r:embed="rId3">
            <a:alphaModFix/>
          </a:blip>
          <a:srcRect b="0" l="7104" r="7095" t="0"/>
          <a:stretch/>
        </p:blipFill>
        <p:spPr>
          <a:xfrm>
            <a:off x="129100" y="828475"/>
            <a:ext cx="4097611" cy="1968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0" name="Google Shape;160;p31"/>
          <p:cNvGraphicFramePr/>
          <p:nvPr/>
        </p:nvGraphicFramePr>
        <p:xfrm>
          <a:off x="3079775" y="294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{08D32252-23BD-4416-9E4B-53216D6AB7DC}</a:tableStyleId>
              </a:tblPr>
              <a:tblGrid>
                <a:gridCol w="314325"/>
                <a:gridCol w="314325"/>
                <a:gridCol w="314325"/>
                <a:gridCol w="327050"/>
                <a:gridCol w="768325"/>
                <a:gridCol w="781050"/>
                <a:gridCol w="781050"/>
                <a:gridCol w="781050"/>
                <a:gridCol w="781050"/>
                <a:gridCol w="781050"/>
              </a:tblGrid>
              <a:tr h="148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X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34F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Y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34F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Z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34F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/Y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34F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X OR /Y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34F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A=X NOR /Y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34F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B = X OR Z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34F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A OR B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34F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C=A NOR B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34F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F=C OR Y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34F5C"/>
                    </a:solidFill>
                  </a:tcPr>
                </a:tc>
              </a:tr>
              <a:tr h="219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Exemple</a:t>
            </a:r>
            <a:endParaRPr/>
          </a:p>
        </p:txBody>
      </p:sp>
      <p:graphicFrame>
        <p:nvGraphicFramePr>
          <p:cNvPr id="166" name="Google Shape;166;p32"/>
          <p:cNvGraphicFramePr/>
          <p:nvPr/>
        </p:nvGraphicFramePr>
        <p:xfrm>
          <a:off x="86975" y="329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{08D32252-23BD-4416-9E4B-53216D6AB7DC}</a:tableStyleId>
              </a:tblPr>
              <a:tblGrid>
                <a:gridCol w="257150"/>
                <a:gridCol w="257150"/>
                <a:gridCol w="1179725"/>
                <a:gridCol w="1179725"/>
                <a:gridCol w="1179725"/>
                <a:gridCol w="1179725"/>
                <a:gridCol w="1179725"/>
              </a:tblGrid>
              <a:tr h="148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A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34F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B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34F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/B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34F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P1= A AND /B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34F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P1 OR A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34F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P2= /(P1 OR A)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34F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P2 AND /B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34F5C"/>
                    </a:solidFill>
                  </a:tcPr>
                </a:tc>
              </a:tr>
              <a:tr h="219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67" name="Google Shape;167;p32"/>
          <p:cNvPicPr preferRelativeResize="0"/>
          <p:nvPr/>
        </p:nvPicPr>
        <p:blipFill rotWithShape="1">
          <a:blip r:embed="rId3">
            <a:alphaModFix/>
          </a:blip>
          <a:srcRect b="63926" l="20654" r="43770" t="20262"/>
          <a:stretch/>
        </p:blipFill>
        <p:spPr>
          <a:xfrm>
            <a:off x="128375" y="1397975"/>
            <a:ext cx="4621949" cy="15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2"/>
          <p:cNvSpPr txBox="1"/>
          <p:nvPr/>
        </p:nvSpPr>
        <p:spPr>
          <a:xfrm>
            <a:off x="4964300" y="1533500"/>
            <a:ext cx="39942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Roboto"/>
                <a:ea typeface="Roboto"/>
                <a:cs typeface="Roboto"/>
                <a:sym typeface="Roboto"/>
              </a:rPr>
              <a:t>((A AND /B) NOR A) AND /B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