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D19F5-01CE-4031-9902-6E5B00F3410E}" type="datetimeFigureOut">
              <a:rPr lang="es-PE" smtClean="0"/>
              <a:t>25/09/2019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6D62-F169-4BDB-81DE-38B616C4BB6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0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2EFE5-E507-400C-982B-E0D074A4E375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5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98415-6905-42DC-B4E4-644A3E9D607E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99964624"/>
      </p:ext>
    </p:extLst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B709-7D71-441E-AD0E-BAED118DC1D1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5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04115-8006-4929-9AD1-931E2DAD733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92543632"/>
      </p:ext>
    </p:extLst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3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1A212-5593-4EC8-9448-1C5B469EE24C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4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76056-12D5-4429-AAB7-F83F282BC2A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03919088"/>
      </p:ext>
    </p:extLst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7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7282 w 5740"/>
                <a:gd name="T1" fmla="*/ 0 h 4316"/>
                <a:gd name="T2" fmla="*/ 0 w 5740"/>
                <a:gd name="T3" fmla="*/ 0 h 4316"/>
                <a:gd name="T4" fmla="*/ 0 w 5740"/>
                <a:gd name="T5" fmla="*/ 0 h 4316"/>
                <a:gd name="T6" fmla="*/ 7282 w 5740"/>
                <a:gd name="T7" fmla="*/ 0 h 4316"/>
                <a:gd name="T8" fmla="*/ 7282 w 5740"/>
                <a:gd name="T9" fmla="*/ 0 h 4316"/>
                <a:gd name="T10" fmla="*/ 7282 w 5740"/>
                <a:gd name="T11" fmla="*/ 0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 sz="1350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58" name="Oval 6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rgbClr val="005D8B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59" name="Oval 7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60" name="Oval 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rgbClr val="006394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61" name="Oval 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62" name="Freeform 10">
                <a:extLst/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63" name="Freeform 11">
                <a:extLst/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64" name="Freeform 12">
                <a:extLst/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65" name="Freeform 13">
                <a:extLst/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66" name="Freeform 14">
                <a:extLst/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67" name="Oval 15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0" name="Oval 1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A8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1" name="Oval 1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rgbClr val="005D8B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2" name="Oval 20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3" name="Oval 21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4" name="Oval 22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5" name="Oval 23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6" name="Oval 24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47" name="Freeform 25">
                <a:extLst/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48" name="Freeform 26">
                <a:extLst/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49" name="Freeform 27">
                <a:extLst/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50" name="Freeform 28">
                <a:extLst/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53" name="Freeform 31">
                <a:extLst/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54" name="Freeform 32">
                <a:extLst/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55" name="Freeform 33">
                <a:extLst/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>
                <a:extLst/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" name="Freeform 37">
                <a:extLst/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4" name="Freeform 38">
                <a:extLst/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5" name="Freeform 39">
                <a:extLst/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6" name="Freeform 40">
                <a:extLst/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7" name="Freeform 41">
                <a:extLst/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8" name="Freeform 42">
                <a:extLst/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30" name="Freeform 44">
                <a:extLst/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31" name="Freeform 45">
                <a:extLst/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32" name="Freeform 46">
                <a:extLst/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33" name="Oval 47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34" name="Oval 4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rgbClr val="086B9C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35" name="Oval 4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36" name="Oval 50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37" name="Oval 51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38" name="Oval 52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rgbClr val="006394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85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85 w 382"/>
                  <a:gd name="T19" fmla="*/ 96 h 96"/>
                  <a:gd name="T20" fmla="*/ 339 w 382"/>
                  <a:gd name="T21" fmla="*/ 90 h 96"/>
                  <a:gd name="T22" fmla="*/ 387 w 382"/>
                  <a:gd name="T23" fmla="*/ 84 h 96"/>
                  <a:gd name="T24" fmla="*/ 428 w 382"/>
                  <a:gd name="T25" fmla="*/ 66 h 96"/>
                  <a:gd name="T26" fmla="*/ 458 w 382"/>
                  <a:gd name="T27" fmla="*/ 42 h 96"/>
                  <a:gd name="T28" fmla="*/ 452 w 382"/>
                  <a:gd name="T29" fmla="*/ 42 h 96"/>
                  <a:gd name="T30" fmla="*/ 422 w 382"/>
                  <a:gd name="T31" fmla="*/ 66 h 96"/>
                  <a:gd name="T32" fmla="*/ 381 w 382"/>
                  <a:gd name="T33" fmla="*/ 78 h 96"/>
                  <a:gd name="T34" fmla="*/ 339 w 382"/>
                  <a:gd name="T35" fmla="*/ 90 h 96"/>
                  <a:gd name="T36" fmla="*/ 285 w 382"/>
                  <a:gd name="T37" fmla="*/ 96 h 96"/>
                  <a:gd name="T38" fmla="*/ 285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95 w 185"/>
                  <a:gd name="T5" fmla="*/ 36 h 210"/>
                  <a:gd name="T6" fmla="*/ 231 w 185"/>
                  <a:gd name="T7" fmla="*/ 72 h 210"/>
                  <a:gd name="T8" fmla="*/ 237 w 185"/>
                  <a:gd name="T9" fmla="*/ 90 h 210"/>
                  <a:gd name="T10" fmla="*/ 243 w 185"/>
                  <a:gd name="T11" fmla="*/ 114 h 210"/>
                  <a:gd name="T12" fmla="*/ 237 w 185"/>
                  <a:gd name="T13" fmla="*/ 138 h 210"/>
                  <a:gd name="T14" fmla="*/ 225 w 185"/>
                  <a:gd name="T15" fmla="*/ 162 h 210"/>
                  <a:gd name="T16" fmla="*/ 195 w 185"/>
                  <a:gd name="T17" fmla="*/ 180 h 210"/>
                  <a:gd name="T18" fmla="*/ 90 w 185"/>
                  <a:gd name="T19" fmla="*/ 198 h 210"/>
                  <a:gd name="T20" fmla="*/ 172 w 185"/>
                  <a:gd name="T21" fmla="*/ 210 h 210"/>
                  <a:gd name="T22" fmla="*/ 207 w 185"/>
                  <a:gd name="T23" fmla="*/ 192 h 210"/>
                  <a:gd name="T24" fmla="*/ 237 w 185"/>
                  <a:gd name="T25" fmla="*/ 168 h 210"/>
                  <a:gd name="T26" fmla="*/ 255 w 185"/>
                  <a:gd name="T27" fmla="*/ 144 h 210"/>
                  <a:gd name="T28" fmla="*/ 261 w 185"/>
                  <a:gd name="T29" fmla="*/ 114 h 210"/>
                  <a:gd name="T30" fmla="*/ 255 w 185"/>
                  <a:gd name="T31" fmla="*/ 90 h 210"/>
                  <a:gd name="T32" fmla="*/ 249 w 185"/>
                  <a:gd name="T33" fmla="*/ 66 h 210"/>
                  <a:gd name="T34" fmla="*/ 231 w 185"/>
                  <a:gd name="T35" fmla="*/ 48 h 210"/>
                  <a:gd name="T36" fmla="*/ 207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19" name="Oval 63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20" name="Oval 64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21" name="Oval 65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</p:grpSp>
        </p:grpSp>
      </p:grpSp>
      <p:sp>
        <p:nvSpPr>
          <p:cNvPr id="23149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9"/>
            <a:ext cx="7772400" cy="1736725"/>
          </a:xfrm>
        </p:spPr>
        <p:txBody>
          <a:bodyPr anchor="b"/>
          <a:lstStyle>
            <a:lvl1pPr>
              <a:defRPr sz="4050"/>
            </a:lvl1pPr>
          </a:lstStyle>
          <a:p>
            <a:pPr lvl="0"/>
            <a:r>
              <a:rPr lang="es-ES" noProof="0"/>
              <a:t>Haga clic para cambiar el estilo de título	</a:t>
            </a:r>
          </a:p>
        </p:txBody>
      </p:sp>
      <p:sp>
        <p:nvSpPr>
          <p:cNvPr id="23149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68" name="Rectangle 68">
            <a:extLst/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7149D-EEE7-4DCA-90EA-221FD1D51B6E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69" name="Rectangle 69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0" name="Rectangle 70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EC519-4AEB-4E32-A8D1-28A3FE2EDF69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72184200"/>
      </p:ext>
    </p:extLst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046DA-B522-4F66-936A-3D039EF1C495}" type="datetime1">
              <a:rPr lang="en-US"/>
              <a:pPr>
                <a:defRPr/>
              </a:pPr>
              <a:t>9/25/2019</a:t>
            </a:fld>
            <a:endParaRPr 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25FF-125B-4FC6-9926-4DAA42C45F89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8462841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C1129-C1B4-4156-8E47-E1811625779A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5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69B0-57AF-4AEF-AAFA-9AAA62BD3BC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21539702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23352-F57D-4064-93C3-ADDF7FFEDFB3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6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8EFA2-167D-43C3-A217-429F3699842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01774811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87E3B-5DA5-4785-A1AA-19DD0D2B48AE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8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815C4-ED46-4B2D-99CD-7A12E200D38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02437511"/>
      </p:ext>
    </p:extLst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C6439-3529-4D07-A975-2834A10BE1F2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4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ADD32-20EE-496D-AE64-DD13271F8A99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03967804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CDBC-656B-496B-9719-89CEDB4092FC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3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75FF0-0C21-4072-82D9-175DA868D66F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23581249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E11BB-AE86-4E77-A531-01737C3B6334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6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604D7-523A-4F2F-BF4E-303E572ED8D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56544358"/>
      </p:ext>
    </p:extLst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9FD4F-27DA-4F5C-84D7-FC7EF5CF15A6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6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0113C-50CA-42EC-8A52-FDB9B6A2D7A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17971849"/>
      </p:ext>
    </p:extLst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69">
            <a:extLst/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69083-74EC-46E0-A3F0-78FC39A93F9A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5" name="Rectangle 70">
            <a:extLst/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1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EF6F-3FB7-4FEC-8156-4E6C163343B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27292528"/>
      </p:ext>
    </p:extLst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reeform 2">
            <a:extLst/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>
              <a:gd name="T0" fmla="*/ 0 w 179"/>
              <a:gd name="T1" fmla="*/ 132 h 132"/>
              <a:gd name="T2" fmla="*/ 29 w 179"/>
              <a:gd name="T3" fmla="*/ 132 h 132"/>
              <a:gd name="T4" fmla="*/ 77 w 179"/>
              <a:gd name="T5" fmla="*/ 108 h 132"/>
              <a:gd name="T6" fmla="*/ 119 w 179"/>
              <a:gd name="T7" fmla="*/ 78 h 132"/>
              <a:gd name="T8" fmla="*/ 155 w 179"/>
              <a:gd name="T9" fmla="*/ 48 h 132"/>
              <a:gd name="T10" fmla="*/ 179 w 179"/>
              <a:gd name="T11" fmla="*/ 12 h 132"/>
              <a:gd name="T12" fmla="*/ 173 w 179"/>
              <a:gd name="T13" fmla="*/ 6 h 132"/>
              <a:gd name="T14" fmla="*/ 167 w 179"/>
              <a:gd name="T15" fmla="*/ 0 h 132"/>
              <a:gd name="T16" fmla="*/ 137 w 179"/>
              <a:gd name="T17" fmla="*/ 42 h 132"/>
              <a:gd name="T18" fmla="*/ 101 w 179"/>
              <a:gd name="T19" fmla="*/ 78 h 132"/>
              <a:gd name="T20" fmla="*/ 53 w 179"/>
              <a:gd name="T21" fmla="*/ 108 h 132"/>
              <a:gd name="T22" fmla="*/ 0 w 179"/>
              <a:gd name="T23" fmla="*/ 132 h 132"/>
              <a:gd name="T24" fmla="*/ 0 w 179"/>
              <a:gd name="T2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s-PE" sz="1350">
              <a:latin typeface="Arial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7" y="4267200"/>
            <a:ext cx="9140825" cy="2590800"/>
            <a:chOff x="2" y="2688"/>
            <a:chExt cx="5758" cy="1632"/>
          </a:xfrm>
        </p:grpSpPr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7328 w 5740"/>
                <a:gd name="T1" fmla="*/ 0 h 4316"/>
                <a:gd name="T2" fmla="*/ 0 w 5740"/>
                <a:gd name="T3" fmla="*/ 0 h 4316"/>
                <a:gd name="T4" fmla="*/ 0 w 5740"/>
                <a:gd name="T5" fmla="*/ 0 h 4316"/>
                <a:gd name="T6" fmla="*/ 7328 w 5740"/>
                <a:gd name="T7" fmla="*/ 0 h 4316"/>
                <a:gd name="T8" fmla="*/ 7328 w 5740"/>
                <a:gd name="T9" fmla="*/ 0 h 4316"/>
                <a:gd name="T10" fmla="*/ 7328 w 5740"/>
                <a:gd name="T11" fmla="*/ 0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 sz="1350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230406" name="Oval 6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07" name="Oval 7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rgbClr val="005D8B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08" name="Oval 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09" name="Oval 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rgbClr val="006394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10" name="Oval 10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11" name="Freeform 11">
                <a:extLst/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>
                  <a:gd name="T0" fmla="*/ 376 w 382"/>
                  <a:gd name="T1" fmla="*/ 12 h 161"/>
                  <a:gd name="T2" fmla="*/ 257 w 382"/>
                  <a:gd name="T3" fmla="*/ 24 h 161"/>
                  <a:gd name="T4" fmla="*/ 149 w 382"/>
                  <a:gd name="T5" fmla="*/ 54 h 161"/>
                  <a:gd name="T6" fmla="*/ 101 w 382"/>
                  <a:gd name="T7" fmla="*/ 77 h 161"/>
                  <a:gd name="T8" fmla="*/ 59 w 382"/>
                  <a:gd name="T9" fmla="*/ 101 h 161"/>
                  <a:gd name="T10" fmla="*/ 24 w 382"/>
                  <a:gd name="T11" fmla="*/ 131 h 161"/>
                  <a:gd name="T12" fmla="*/ 0 w 382"/>
                  <a:gd name="T13" fmla="*/ 161 h 161"/>
                  <a:gd name="T14" fmla="*/ 0 w 382"/>
                  <a:gd name="T15" fmla="*/ 137 h 161"/>
                  <a:gd name="T16" fmla="*/ 29 w 382"/>
                  <a:gd name="T17" fmla="*/ 107 h 161"/>
                  <a:gd name="T18" fmla="*/ 65 w 382"/>
                  <a:gd name="T19" fmla="*/ 83 h 161"/>
                  <a:gd name="T20" fmla="*/ 155 w 382"/>
                  <a:gd name="T21" fmla="*/ 36 h 161"/>
                  <a:gd name="T22" fmla="*/ 257 w 382"/>
                  <a:gd name="T23" fmla="*/ 12 h 161"/>
                  <a:gd name="T24" fmla="*/ 376 w 382"/>
                  <a:gd name="T25" fmla="*/ 0 h 161"/>
                  <a:gd name="T26" fmla="*/ 376 w 382"/>
                  <a:gd name="T27" fmla="*/ 0 h 161"/>
                  <a:gd name="T28" fmla="*/ 382 w 382"/>
                  <a:gd name="T29" fmla="*/ 0 h 161"/>
                  <a:gd name="T30" fmla="*/ 382 w 382"/>
                  <a:gd name="T31" fmla="*/ 12 h 161"/>
                  <a:gd name="T32" fmla="*/ 376 w 382"/>
                  <a:gd name="T33" fmla="*/ 12 h 161"/>
                  <a:gd name="T34" fmla="*/ 376 w 382"/>
                  <a:gd name="T35" fmla="*/ 12 h 161"/>
                  <a:gd name="T36" fmla="*/ 376 w 382"/>
                  <a:gd name="T37" fmla="*/ 1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12" name="Freeform 12">
                <a:extLst/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>
                  <a:gd name="T0" fmla="*/ 257 w 443"/>
                  <a:gd name="T1" fmla="*/ 54 h 66"/>
                  <a:gd name="T2" fmla="*/ 353 w 443"/>
                  <a:gd name="T3" fmla="*/ 48 h 66"/>
                  <a:gd name="T4" fmla="*/ 443 w 443"/>
                  <a:gd name="T5" fmla="*/ 24 h 66"/>
                  <a:gd name="T6" fmla="*/ 443 w 443"/>
                  <a:gd name="T7" fmla="*/ 36 h 66"/>
                  <a:gd name="T8" fmla="*/ 353 w 443"/>
                  <a:gd name="T9" fmla="*/ 60 h 66"/>
                  <a:gd name="T10" fmla="*/ 257 w 443"/>
                  <a:gd name="T11" fmla="*/ 66 h 66"/>
                  <a:gd name="T12" fmla="*/ 186 w 443"/>
                  <a:gd name="T13" fmla="*/ 60 h 66"/>
                  <a:gd name="T14" fmla="*/ 120 w 443"/>
                  <a:gd name="T15" fmla="*/ 48 h 66"/>
                  <a:gd name="T16" fmla="*/ 60 w 443"/>
                  <a:gd name="T17" fmla="*/ 36 h 66"/>
                  <a:gd name="T18" fmla="*/ 0 w 443"/>
                  <a:gd name="T19" fmla="*/ 12 h 66"/>
                  <a:gd name="T20" fmla="*/ 0 w 443"/>
                  <a:gd name="T21" fmla="*/ 0 h 66"/>
                  <a:gd name="T22" fmla="*/ 54 w 443"/>
                  <a:gd name="T23" fmla="*/ 24 h 66"/>
                  <a:gd name="T24" fmla="*/ 120 w 443"/>
                  <a:gd name="T25" fmla="*/ 36 h 66"/>
                  <a:gd name="T26" fmla="*/ 186 w 443"/>
                  <a:gd name="T27" fmla="*/ 48 h 66"/>
                  <a:gd name="T28" fmla="*/ 257 w 443"/>
                  <a:gd name="T29" fmla="*/ 54 h 66"/>
                  <a:gd name="T30" fmla="*/ 257 w 443"/>
                  <a:gd name="T31" fmla="*/ 5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13" name="Freeform 13">
                <a:extLst/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>
                  <a:gd name="T0" fmla="*/ 12 w 89"/>
                  <a:gd name="T1" fmla="*/ 66 h 216"/>
                  <a:gd name="T2" fmla="*/ 18 w 89"/>
                  <a:gd name="T3" fmla="*/ 108 h 216"/>
                  <a:gd name="T4" fmla="*/ 36 w 89"/>
                  <a:gd name="T5" fmla="*/ 144 h 216"/>
                  <a:gd name="T6" fmla="*/ 60 w 89"/>
                  <a:gd name="T7" fmla="*/ 180 h 216"/>
                  <a:gd name="T8" fmla="*/ 89 w 89"/>
                  <a:gd name="T9" fmla="*/ 216 h 216"/>
                  <a:gd name="T10" fmla="*/ 72 w 89"/>
                  <a:gd name="T11" fmla="*/ 216 h 216"/>
                  <a:gd name="T12" fmla="*/ 42 w 89"/>
                  <a:gd name="T13" fmla="*/ 180 h 216"/>
                  <a:gd name="T14" fmla="*/ 18 w 89"/>
                  <a:gd name="T15" fmla="*/ 144 h 216"/>
                  <a:gd name="T16" fmla="*/ 6 w 89"/>
                  <a:gd name="T17" fmla="*/ 108 h 216"/>
                  <a:gd name="T18" fmla="*/ 0 w 89"/>
                  <a:gd name="T19" fmla="*/ 66 h 216"/>
                  <a:gd name="T20" fmla="*/ 0 w 89"/>
                  <a:gd name="T21" fmla="*/ 30 h 216"/>
                  <a:gd name="T22" fmla="*/ 12 w 89"/>
                  <a:gd name="T23" fmla="*/ 0 h 216"/>
                  <a:gd name="T24" fmla="*/ 30 w 89"/>
                  <a:gd name="T25" fmla="*/ 0 h 216"/>
                  <a:gd name="T26" fmla="*/ 18 w 89"/>
                  <a:gd name="T27" fmla="*/ 30 h 216"/>
                  <a:gd name="T28" fmla="*/ 12 w 89"/>
                  <a:gd name="T29" fmla="*/ 66 h 216"/>
                  <a:gd name="T30" fmla="*/ 12 w 89"/>
                  <a:gd name="T31" fmla="*/ 6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14" name="Freeform 14">
                <a:extLst/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>
                  <a:gd name="T0" fmla="*/ 382 w 747"/>
                  <a:gd name="T1" fmla="*/ 443 h 461"/>
                  <a:gd name="T2" fmla="*/ 311 w 747"/>
                  <a:gd name="T3" fmla="*/ 437 h 461"/>
                  <a:gd name="T4" fmla="*/ 245 w 747"/>
                  <a:gd name="T5" fmla="*/ 425 h 461"/>
                  <a:gd name="T6" fmla="*/ 185 w 747"/>
                  <a:gd name="T7" fmla="*/ 407 h 461"/>
                  <a:gd name="T8" fmla="*/ 131 w 747"/>
                  <a:gd name="T9" fmla="*/ 383 h 461"/>
                  <a:gd name="T10" fmla="*/ 83 w 747"/>
                  <a:gd name="T11" fmla="*/ 347 h 461"/>
                  <a:gd name="T12" fmla="*/ 53 w 747"/>
                  <a:gd name="T13" fmla="*/ 311 h 461"/>
                  <a:gd name="T14" fmla="*/ 30 w 747"/>
                  <a:gd name="T15" fmla="*/ 269 h 461"/>
                  <a:gd name="T16" fmla="*/ 24 w 747"/>
                  <a:gd name="T17" fmla="*/ 227 h 461"/>
                  <a:gd name="T18" fmla="*/ 30 w 747"/>
                  <a:gd name="T19" fmla="*/ 185 h 461"/>
                  <a:gd name="T20" fmla="*/ 53 w 747"/>
                  <a:gd name="T21" fmla="*/ 143 h 461"/>
                  <a:gd name="T22" fmla="*/ 83 w 747"/>
                  <a:gd name="T23" fmla="*/ 107 h 461"/>
                  <a:gd name="T24" fmla="*/ 131 w 747"/>
                  <a:gd name="T25" fmla="*/ 77 h 461"/>
                  <a:gd name="T26" fmla="*/ 185 w 747"/>
                  <a:gd name="T27" fmla="*/ 47 h 461"/>
                  <a:gd name="T28" fmla="*/ 245 w 747"/>
                  <a:gd name="T29" fmla="*/ 30 h 461"/>
                  <a:gd name="T30" fmla="*/ 311 w 747"/>
                  <a:gd name="T31" fmla="*/ 18 h 461"/>
                  <a:gd name="T32" fmla="*/ 382 w 747"/>
                  <a:gd name="T33" fmla="*/ 12 h 461"/>
                  <a:gd name="T34" fmla="*/ 478 w 747"/>
                  <a:gd name="T35" fmla="*/ 18 h 461"/>
                  <a:gd name="T36" fmla="*/ 562 w 747"/>
                  <a:gd name="T37" fmla="*/ 41 h 461"/>
                  <a:gd name="T38" fmla="*/ 562 w 747"/>
                  <a:gd name="T39" fmla="*/ 36 h 461"/>
                  <a:gd name="T40" fmla="*/ 562 w 747"/>
                  <a:gd name="T41" fmla="*/ 30 h 461"/>
                  <a:gd name="T42" fmla="*/ 478 w 747"/>
                  <a:gd name="T43" fmla="*/ 6 h 461"/>
                  <a:gd name="T44" fmla="*/ 382 w 747"/>
                  <a:gd name="T45" fmla="*/ 0 h 461"/>
                  <a:gd name="T46" fmla="*/ 305 w 747"/>
                  <a:gd name="T47" fmla="*/ 6 h 461"/>
                  <a:gd name="T48" fmla="*/ 233 w 747"/>
                  <a:gd name="T49" fmla="*/ 18 h 461"/>
                  <a:gd name="T50" fmla="*/ 167 w 747"/>
                  <a:gd name="T51" fmla="*/ 41 h 461"/>
                  <a:gd name="T52" fmla="*/ 113 w 747"/>
                  <a:gd name="T53" fmla="*/ 65 h 461"/>
                  <a:gd name="T54" fmla="*/ 65 w 747"/>
                  <a:gd name="T55" fmla="*/ 101 h 461"/>
                  <a:gd name="T56" fmla="*/ 30 w 747"/>
                  <a:gd name="T57" fmla="*/ 137 h 461"/>
                  <a:gd name="T58" fmla="*/ 6 w 747"/>
                  <a:gd name="T59" fmla="*/ 179 h 461"/>
                  <a:gd name="T60" fmla="*/ 0 w 747"/>
                  <a:gd name="T61" fmla="*/ 227 h 461"/>
                  <a:gd name="T62" fmla="*/ 6 w 747"/>
                  <a:gd name="T63" fmla="*/ 275 h 461"/>
                  <a:gd name="T64" fmla="*/ 30 w 747"/>
                  <a:gd name="T65" fmla="*/ 317 h 461"/>
                  <a:gd name="T66" fmla="*/ 65 w 747"/>
                  <a:gd name="T67" fmla="*/ 359 h 461"/>
                  <a:gd name="T68" fmla="*/ 113 w 747"/>
                  <a:gd name="T69" fmla="*/ 395 h 461"/>
                  <a:gd name="T70" fmla="*/ 167 w 747"/>
                  <a:gd name="T71" fmla="*/ 419 h 461"/>
                  <a:gd name="T72" fmla="*/ 233 w 747"/>
                  <a:gd name="T73" fmla="*/ 443 h 461"/>
                  <a:gd name="T74" fmla="*/ 305 w 747"/>
                  <a:gd name="T75" fmla="*/ 455 h 461"/>
                  <a:gd name="T76" fmla="*/ 382 w 747"/>
                  <a:gd name="T77" fmla="*/ 461 h 461"/>
                  <a:gd name="T78" fmla="*/ 448 w 747"/>
                  <a:gd name="T79" fmla="*/ 455 h 461"/>
                  <a:gd name="T80" fmla="*/ 508 w 747"/>
                  <a:gd name="T81" fmla="*/ 449 h 461"/>
                  <a:gd name="T82" fmla="*/ 609 w 747"/>
                  <a:gd name="T83" fmla="*/ 413 h 461"/>
                  <a:gd name="T84" fmla="*/ 657 w 747"/>
                  <a:gd name="T85" fmla="*/ 389 h 461"/>
                  <a:gd name="T86" fmla="*/ 693 w 747"/>
                  <a:gd name="T87" fmla="*/ 359 h 461"/>
                  <a:gd name="T88" fmla="*/ 723 w 747"/>
                  <a:gd name="T89" fmla="*/ 329 h 461"/>
                  <a:gd name="T90" fmla="*/ 747 w 747"/>
                  <a:gd name="T91" fmla="*/ 293 h 461"/>
                  <a:gd name="T92" fmla="*/ 741 w 747"/>
                  <a:gd name="T93" fmla="*/ 287 h 461"/>
                  <a:gd name="T94" fmla="*/ 729 w 747"/>
                  <a:gd name="T95" fmla="*/ 281 h 461"/>
                  <a:gd name="T96" fmla="*/ 711 w 747"/>
                  <a:gd name="T97" fmla="*/ 317 h 461"/>
                  <a:gd name="T98" fmla="*/ 681 w 747"/>
                  <a:gd name="T99" fmla="*/ 347 h 461"/>
                  <a:gd name="T100" fmla="*/ 645 w 747"/>
                  <a:gd name="T101" fmla="*/ 377 h 461"/>
                  <a:gd name="T102" fmla="*/ 604 w 747"/>
                  <a:gd name="T103" fmla="*/ 401 h 461"/>
                  <a:gd name="T104" fmla="*/ 502 w 747"/>
                  <a:gd name="T105" fmla="*/ 431 h 461"/>
                  <a:gd name="T106" fmla="*/ 442 w 747"/>
                  <a:gd name="T107" fmla="*/ 443 h 461"/>
                  <a:gd name="T108" fmla="*/ 382 w 747"/>
                  <a:gd name="T109" fmla="*/ 443 h 461"/>
                  <a:gd name="T110" fmla="*/ 382 w 747"/>
                  <a:gd name="T111" fmla="*/ 443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15" name="Freeform 15">
                <a:extLst/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>
                  <a:gd name="T0" fmla="*/ 0 w 96"/>
                  <a:gd name="T1" fmla="*/ 0 h 30"/>
                  <a:gd name="T2" fmla="*/ 0 w 96"/>
                  <a:gd name="T3" fmla="*/ 12 h 30"/>
                  <a:gd name="T4" fmla="*/ 48 w 96"/>
                  <a:gd name="T5" fmla="*/ 18 h 30"/>
                  <a:gd name="T6" fmla="*/ 96 w 96"/>
                  <a:gd name="T7" fmla="*/ 30 h 30"/>
                  <a:gd name="T8" fmla="*/ 96 w 96"/>
                  <a:gd name="T9" fmla="*/ 24 h 30"/>
                  <a:gd name="T10" fmla="*/ 96 w 96"/>
                  <a:gd name="T11" fmla="*/ 18 h 30"/>
                  <a:gd name="T12" fmla="*/ 48 w 96"/>
                  <a:gd name="T13" fmla="*/ 12 h 30"/>
                  <a:gd name="T14" fmla="*/ 0 w 96"/>
                  <a:gd name="T15" fmla="*/ 0 h 30"/>
                  <a:gd name="T16" fmla="*/ 0 w 96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16" name="Oval 16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</p:grpSp>
        <p:grpSp>
          <p:nvGrpSpPr>
            <p:cNvPr id="103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230418" name="Oval 1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19" name="Oval 1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A86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0" name="Oval 20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rgbClr val="005D8B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1" name="Oval 21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2" name="Oval 22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3" name="Oval 23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rgbClr val="005A86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4" name="Oval 24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5" name="Oval 25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5D8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26" name="Freeform 26">
                <a:extLst/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>
                  <a:gd name="T0" fmla="*/ 6 w 448"/>
                  <a:gd name="T1" fmla="*/ 6 h 186"/>
                  <a:gd name="T2" fmla="*/ 78 w 448"/>
                  <a:gd name="T3" fmla="*/ 12 h 186"/>
                  <a:gd name="T4" fmla="*/ 150 w 448"/>
                  <a:gd name="T5" fmla="*/ 18 h 186"/>
                  <a:gd name="T6" fmla="*/ 215 w 448"/>
                  <a:gd name="T7" fmla="*/ 36 h 186"/>
                  <a:gd name="T8" fmla="*/ 275 w 448"/>
                  <a:gd name="T9" fmla="*/ 60 h 186"/>
                  <a:gd name="T10" fmla="*/ 329 w 448"/>
                  <a:gd name="T11" fmla="*/ 84 h 186"/>
                  <a:gd name="T12" fmla="*/ 377 w 448"/>
                  <a:gd name="T13" fmla="*/ 114 h 186"/>
                  <a:gd name="T14" fmla="*/ 419 w 448"/>
                  <a:gd name="T15" fmla="*/ 150 h 186"/>
                  <a:gd name="T16" fmla="*/ 448 w 448"/>
                  <a:gd name="T17" fmla="*/ 186 h 186"/>
                  <a:gd name="T18" fmla="*/ 448 w 448"/>
                  <a:gd name="T19" fmla="*/ 162 h 186"/>
                  <a:gd name="T20" fmla="*/ 413 w 448"/>
                  <a:gd name="T21" fmla="*/ 126 h 186"/>
                  <a:gd name="T22" fmla="*/ 371 w 448"/>
                  <a:gd name="T23" fmla="*/ 96 h 186"/>
                  <a:gd name="T24" fmla="*/ 323 w 448"/>
                  <a:gd name="T25" fmla="*/ 66 h 186"/>
                  <a:gd name="T26" fmla="*/ 269 w 448"/>
                  <a:gd name="T27" fmla="*/ 48 h 186"/>
                  <a:gd name="T28" fmla="*/ 144 w 448"/>
                  <a:gd name="T29" fmla="*/ 12 h 186"/>
                  <a:gd name="T30" fmla="*/ 78 w 448"/>
                  <a:gd name="T31" fmla="*/ 6 h 186"/>
                  <a:gd name="T32" fmla="*/ 6 w 448"/>
                  <a:gd name="T33" fmla="*/ 0 h 186"/>
                  <a:gd name="T34" fmla="*/ 0 w 448"/>
                  <a:gd name="T35" fmla="*/ 0 h 186"/>
                  <a:gd name="T36" fmla="*/ 0 w 448"/>
                  <a:gd name="T37" fmla="*/ 0 h 186"/>
                  <a:gd name="T38" fmla="*/ 0 w 448"/>
                  <a:gd name="T39" fmla="*/ 6 h 186"/>
                  <a:gd name="T40" fmla="*/ 0 w 448"/>
                  <a:gd name="T41" fmla="*/ 6 h 186"/>
                  <a:gd name="T42" fmla="*/ 6 w 448"/>
                  <a:gd name="T43" fmla="*/ 6 h 186"/>
                  <a:gd name="T44" fmla="*/ 6 w 448"/>
                  <a:gd name="T45" fmla="*/ 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27" name="Freeform 27">
                <a:extLst/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>
                  <a:gd name="T0" fmla="*/ 23 w 890"/>
                  <a:gd name="T1" fmla="*/ 276 h 462"/>
                  <a:gd name="T2" fmla="*/ 29 w 890"/>
                  <a:gd name="T3" fmla="*/ 222 h 462"/>
                  <a:gd name="T4" fmla="*/ 59 w 890"/>
                  <a:gd name="T5" fmla="*/ 174 h 462"/>
                  <a:gd name="T6" fmla="*/ 95 w 890"/>
                  <a:gd name="T7" fmla="*/ 132 h 462"/>
                  <a:gd name="T8" fmla="*/ 149 w 890"/>
                  <a:gd name="T9" fmla="*/ 96 h 462"/>
                  <a:gd name="T10" fmla="*/ 209 w 890"/>
                  <a:gd name="T11" fmla="*/ 60 h 462"/>
                  <a:gd name="T12" fmla="*/ 281 w 890"/>
                  <a:gd name="T13" fmla="*/ 36 h 462"/>
                  <a:gd name="T14" fmla="*/ 364 w 890"/>
                  <a:gd name="T15" fmla="*/ 24 h 462"/>
                  <a:gd name="T16" fmla="*/ 448 w 890"/>
                  <a:gd name="T17" fmla="*/ 18 h 462"/>
                  <a:gd name="T18" fmla="*/ 532 w 890"/>
                  <a:gd name="T19" fmla="*/ 24 h 462"/>
                  <a:gd name="T20" fmla="*/ 609 w 890"/>
                  <a:gd name="T21" fmla="*/ 36 h 462"/>
                  <a:gd name="T22" fmla="*/ 681 w 890"/>
                  <a:gd name="T23" fmla="*/ 60 h 462"/>
                  <a:gd name="T24" fmla="*/ 741 w 890"/>
                  <a:gd name="T25" fmla="*/ 96 h 462"/>
                  <a:gd name="T26" fmla="*/ 795 w 890"/>
                  <a:gd name="T27" fmla="*/ 132 h 462"/>
                  <a:gd name="T28" fmla="*/ 831 w 890"/>
                  <a:gd name="T29" fmla="*/ 174 h 462"/>
                  <a:gd name="T30" fmla="*/ 861 w 890"/>
                  <a:gd name="T31" fmla="*/ 222 h 462"/>
                  <a:gd name="T32" fmla="*/ 867 w 890"/>
                  <a:gd name="T33" fmla="*/ 276 h 462"/>
                  <a:gd name="T34" fmla="*/ 855 w 890"/>
                  <a:gd name="T35" fmla="*/ 330 h 462"/>
                  <a:gd name="T36" fmla="*/ 831 w 890"/>
                  <a:gd name="T37" fmla="*/ 378 h 462"/>
                  <a:gd name="T38" fmla="*/ 783 w 890"/>
                  <a:gd name="T39" fmla="*/ 426 h 462"/>
                  <a:gd name="T40" fmla="*/ 723 w 890"/>
                  <a:gd name="T41" fmla="*/ 462 h 462"/>
                  <a:gd name="T42" fmla="*/ 765 w 890"/>
                  <a:gd name="T43" fmla="*/ 462 h 462"/>
                  <a:gd name="T44" fmla="*/ 819 w 890"/>
                  <a:gd name="T45" fmla="*/ 426 h 462"/>
                  <a:gd name="T46" fmla="*/ 855 w 890"/>
                  <a:gd name="T47" fmla="*/ 378 h 462"/>
                  <a:gd name="T48" fmla="*/ 884 w 890"/>
                  <a:gd name="T49" fmla="*/ 330 h 462"/>
                  <a:gd name="T50" fmla="*/ 890 w 890"/>
                  <a:gd name="T51" fmla="*/ 276 h 462"/>
                  <a:gd name="T52" fmla="*/ 884 w 890"/>
                  <a:gd name="T53" fmla="*/ 222 h 462"/>
                  <a:gd name="T54" fmla="*/ 855 w 890"/>
                  <a:gd name="T55" fmla="*/ 168 h 462"/>
                  <a:gd name="T56" fmla="*/ 813 w 890"/>
                  <a:gd name="T57" fmla="*/ 120 h 462"/>
                  <a:gd name="T58" fmla="*/ 759 w 890"/>
                  <a:gd name="T59" fmla="*/ 84 h 462"/>
                  <a:gd name="T60" fmla="*/ 693 w 890"/>
                  <a:gd name="T61" fmla="*/ 48 h 462"/>
                  <a:gd name="T62" fmla="*/ 621 w 890"/>
                  <a:gd name="T63" fmla="*/ 24 h 462"/>
                  <a:gd name="T64" fmla="*/ 538 w 890"/>
                  <a:gd name="T65" fmla="*/ 6 h 462"/>
                  <a:gd name="T66" fmla="*/ 448 w 890"/>
                  <a:gd name="T67" fmla="*/ 0 h 462"/>
                  <a:gd name="T68" fmla="*/ 358 w 890"/>
                  <a:gd name="T69" fmla="*/ 6 h 462"/>
                  <a:gd name="T70" fmla="*/ 275 w 890"/>
                  <a:gd name="T71" fmla="*/ 24 h 462"/>
                  <a:gd name="T72" fmla="*/ 197 w 890"/>
                  <a:gd name="T73" fmla="*/ 48 h 462"/>
                  <a:gd name="T74" fmla="*/ 131 w 890"/>
                  <a:gd name="T75" fmla="*/ 84 h 462"/>
                  <a:gd name="T76" fmla="*/ 77 w 890"/>
                  <a:gd name="T77" fmla="*/ 120 h 462"/>
                  <a:gd name="T78" fmla="*/ 35 w 890"/>
                  <a:gd name="T79" fmla="*/ 168 h 462"/>
                  <a:gd name="T80" fmla="*/ 12 w 890"/>
                  <a:gd name="T81" fmla="*/ 222 h 462"/>
                  <a:gd name="T82" fmla="*/ 0 w 890"/>
                  <a:gd name="T83" fmla="*/ 276 h 462"/>
                  <a:gd name="T84" fmla="*/ 6 w 890"/>
                  <a:gd name="T85" fmla="*/ 330 h 462"/>
                  <a:gd name="T86" fmla="*/ 35 w 890"/>
                  <a:gd name="T87" fmla="*/ 378 h 462"/>
                  <a:gd name="T88" fmla="*/ 71 w 890"/>
                  <a:gd name="T89" fmla="*/ 426 h 462"/>
                  <a:gd name="T90" fmla="*/ 125 w 890"/>
                  <a:gd name="T91" fmla="*/ 462 h 462"/>
                  <a:gd name="T92" fmla="*/ 167 w 890"/>
                  <a:gd name="T93" fmla="*/ 462 h 462"/>
                  <a:gd name="T94" fmla="*/ 107 w 890"/>
                  <a:gd name="T95" fmla="*/ 426 h 462"/>
                  <a:gd name="T96" fmla="*/ 59 w 890"/>
                  <a:gd name="T97" fmla="*/ 378 h 462"/>
                  <a:gd name="T98" fmla="*/ 35 w 890"/>
                  <a:gd name="T99" fmla="*/ 330 h 462"/>
                  <a:gd name="T100" fmla="*/ 23 w 890"/>
                  <a:gd name="T101" fmla="*/ 276 h 462"/>
                  <a:gd name="T102" fmla="*/ 23 w 890"/>
                  <a:gd name="T103" fmla="*/ 27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28" name="Freeform 28">
                <a:extLst/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>
                  <a:gd name="T0" fmla="*/ 18 w 406"/>
                  <a:gd name="T1" fmla="*/ 300 h 486"/>
                  <a:gd name="T2" fmla="*/ 24 w 406"/>
                  <a:gd name="T3" fmla="*/ 246 h 486"/>
                  <a:gd name="T4" fmla="*/ 48 w 406"/>
                  <a:gd name="T5" fmla="*/ 198 h 486"/>
                  <a:gd name="T6" fmla="*/ 83 w 406"/>
                  <a:gd name="T7" fmla="*/ 150 h 486"/>
                  <a:gd name="T8" fmla="*/ 131 w 406"/>
                  <a:gd name="T9" fmla="*/ 108 h 486"/>
                  <a:gd name="T10" fmla="*/ 185 w 406"/>
                  <a:gd name="T11" fmla="*/ 72 h 486"/>
                  <a:gd name="T12" fmla="*/ 251 w 406"/>
                  <a:gd name="T13" fmla="*/ 42 h 486"/>
                  <a:gd name="T14" fmla="*/ 329 w 406"/>
                  <a:gd name="T15" fmla="*/ 24 h 486"/>
                  <a:gd name="T16" fmla="*/ 406 w 406"/>
                  <a:gd name="T17" fmla="*/ 6 h 486"/>
                  <a:gd name="T18" fmla="*/ 406 w 406"/>
                  <a:gd name="T19" fmla="*/ 0 h 486"/>
                  <a:gd name="T20" fmla="*/ 323 w 406"/>
                  <a:gd name="T21" fmla="*/ 12 h 486"/>
                  <a:gd name="T22" fmla="*/ 245 w 406"/>
                  <a:gd name="T23" fmla="*/ 36 h 486"/>
                  <a:gd name="T24" fmla="*/ 179 w 406"/>
                  <a:gd name="T25" fmla="*/ 66 h 486"/>
                  <a:gd name="T26" fmla="*/ 119 w 406"/>
                  <a:gd name="T27" fmla="*/ 102 h 486"/>
                  <a:gd name="T28" fmla="*/ 72 w 406"/>
                  <a:gd name="T29" fmla="*/ 144 h 486"/>
                  <a:gd name="T30" fmla="*/ 30 w 406"/>
                  <a:gd name="T31" fmla="*/ 192 h 486"/>
                  <a:gd name="T32" fmla="*/ 6 w 406"/>
                  <a:gd name="T33" fmla="*/ 246 h 486"/>
                  <a:gd name="T34" fmla="*/ 0 w 406"/>
                  <a:gd name="T35" fmla="*/ 300 h 486"/>
                  <a:gd name="T36" fmla="*/ 6 w 406"/>
                  <a:gd name="T37" fmla="*/ 348 h 486"/>
                  <a:gd name="T38" fmla="*/ 30 w 406"/>
                  <a:gd name="T39" fmla="*/ 396 h 486"/>
                  <a:gd name="T40" fmla="*/ 66 w 406"/>
                  <a:gd name="T41" fmla="*/ 444 h 486"/>
                  <a:gd name="T42" fmla="*/ 107 w 406"/>
                  <a:gd name="T43" fmla="*/ 486 h 486"/>
                  <a:gd name="T44" fmla="*/ 131 w 406"/>
                  <a:gd name="T45" fmla="*/ 486 h 486"/>
                  <a:gd name="T46" fmla="*/ 83 w 406"/>
                  <a:gd name="T47" fmla="*/ 450 h 486"/>
                  <a:gd name="T48" fmla="*/ 48 w 406"/>
                  <a:gd name="T49" fmla="*/ 402 h 486"/>
                  <a:gd name="T50" fmla="*/ 24 w 406"/>
                  <a:gd name="T51" fmla="*/ 354 h 486"/>
                  <a:gd name="T52" fmla="*/ 18 w 406"/>
                  <a:gd name="T53" fmla="*/ 300 h 486"/>
                  <a:gd name="T54" fmla="*/ 18 w 406"/>
                  <a:gd name="T55" fmla="*/ 30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29" name="Freeform 29">
                <a:extLst/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>
                  <a:gd name="T0" fmla="*/ 89 w 107"/>
                  <a:gd name="T1" fmla="*/ 84 h 252"/>
                  <a:gd name="T2" fmla="*/ 83 w 107"/>
                  <a:gd name="T3" fmla="*/ 132 h 252"/>
                  <a:gd name="T4" fmla="*/ 65 w 107"/>
                  <a:gd name="T5" fmla="*/ 174 h 252"/>
                  <a:gd name="T6" fmla="*/ 36 w 107"/>
                  <a:gd name="T7" fmla="*/ 216 h 252"/>
                  <a:gd name="T8" fmla="*/ 0 w 107"/>
                  <a:gd name="T9" fmla="*/ 252 h 252"/>
                  <a:gd name="T10" fmla="*/ 18 w 107"/>
                  <a:gd name="T11" fmla="*/ 252 h 252"/>
                  <a:gd name="T12" fmla="*/ 53 w 107"/>
                  <a:gd name="T13" fmla="*/ 216 h 252"/>
                  <a:gd name="T14" fmla="*/ 83 w 107"/>
                  <a:gd name="T15" fmla="*/ 174 h 252"/>
                  <a:gd name="T16" fmla="*/ 101 w 107"/>
                  <a:gd name="T17" fmla="*/ 132 h 252"/>
                  <a:gd name="T18" fmla="*/ 107 w 107"/>
                  <a:gd name="T19" fmla="*/ 84 h 252"/>
                  <a:gd name="T20" fmla="*/ 101 w 107"/>
                  <a:gd name="T21" fmla="*/ 42 h 252"/>
                  <a:gd name="T22" fmla="*/ 89 w 107"/>
                  <a:gd name="T23" fmla="*/ 0 h 252"/>
                  <a:gd name="T24" fmla="*/ 65 w 107"/>
                  <a:gd name="T25" fmla="*/ 0 h 252"/>
                  <a:gd name="T26" fmla="*/ 83 w 107"/>
                  <a:gd name="T27" fmla="*/ 42 h 252"/>
                  <a:gd name="T28" fmla="*/ 89 w 107"/>
                  <a:gd name="T29" fmla="*/ 84 h 252"/>
                  <a:gd name="T30" fmla="*/ 89 w 107"/>
                  <a:gd name="T31" fmla="*/ 84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1079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80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230432" name="Freeform 32">
                <a:extLst/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>
                  <a:gd name="T0" fmla="*/ 360 w 360"/>
                  <a:gd name="T1" fmla="*/ 365 h 563"/>
                  <a:gd name="T2" fmla="*/ 353 w 360"/>
                  <a:gd name="T3" fmla="*/ 305 h 563"/>
                  <a:gd name="T4" fmla="*/ 335 w 360"/>
                  <a:gd name="T5" fmla="*/ 251 h 563"/>
                  <a:gd name="T6" fmla="*/ 305 w 360"/>
                  <a:gd name="T7" fmla="*/ 204 h 563"/>
                  <a:gd name="T8" fmla="*/ 262 w 360"/>
                  <a:gd name="T9" fmla="*/ 156 h 563"/>
                  <a:gd name="T10" fmla="*/ 213 w 360"/>
                  <a:gd name="T11" fmla="*/ 108 h 563"/>
                  <a:gd name="T12" fmla="*/ 159 w 360"/>
                  <a:gd name="T13" fmla="*/ 66 h 563"/>
                  <a:gd name="T14" fmla="*/ 92 w 360"/>
                  <a:gd name="T15" fmla="*/ 30 h 563"/>
                  <a:gd name="T16" fmla="*/ 19 w 360"/>
                  <a:gd name="T17" fmla="*/ 0 h 563"/>
                  <a:gd name="T18" fmla="*/ 0 w 360"/>
                  <a:gd name="T19" fmla="*/ 12 h 563"/>
                  <a:gd name="T20" fmla="*/ 67 w 360"/>
                  <a:gd name="T21" fmla="*/ 42 h 563"/>
                  <a:gd name="T22" fmla="*/ 134 w 360"/>
                  <a:gd name="T23" fmla="*/ 78 h 563"/>
                  <a:gd name="T24" fmla="*/ 189 w 360"/>
                  <a:gd name="T25" fmla="*/ 114 h 563"/>
                  <a:gd name="T26" fmla="*/ 238 w 360"/>
                  <a:gd name="T27" fmla="*/ 162 h 563"/>
                  <a:gd name="T28" fmla="*/ 274 w 360"/>
                  <a:gd name="T29" fmla="*/ 210 h 563"/>
                  <a:gd name="T30" fmla="*/ 299 w 360"/>
                  <a:gd name="T31" fmla="*/ 257 h 563"/>
                  <a:gd name="T32" fmla="*/ 317 w 360"/>
                  <a:gd name="T33" fmla="*/ 311 h 563"/>
                  <a:gd name="T34" fmla="*/ 323 w 360"/>
                  <a:gd name="T35" fmla="*/ 365 h 563"/>
                  <a:gd name="T36" fmla="*/ 317 w 360"/>
                  <a:gd name="T37" fmla="*/ 419 h 563"/>
                  <a:gd name="T38" fmla="*/ 299 w 360"/>
                  <a:gd name="T39" fmla="*/ 467 h 563"/>
                  <a:gd name="T40" fmla="*/ 274 w 360"/>
                  <a:gd name="T41" fmla="*/ 515 h 563"/>
                  <a:gd name="T42" fmla="*/ 238 w 360"/>
                  <a:gd name="T43" fmla="*/ 563 h 563"/>
                  <a:gd name="T44" fmla="*/ 268 w 360"/>
                  <a:gd name="T45" fmla="*/ 563 h 563"/>
                  <a:gd name="T46" fmla="*/ 311 w 360"/>
                  <a:gd name="T47" fmla="*/ 515 h 563"/>
                  <a:gd name="T48" fmla="*/ 335 w 360"/>
                  <a:gd name="T49" fmla="*/ 467 h 563"/>
                  <a:gd name="T50" fmla="*/ 353 w 360"/>
                  <a:gd name="T51" fmla="*/ 419 h 563"/>
                  <a:gd name="T52" fmla="*/ 360 w 360"/>
                  <a:gd name="T53" fmla="*/ 365 h 563"/>
                  <a:gd name="T54" fmla="*/ 360 w 360"/>
                  <a:gd name="T55" fmla="*/ 365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33" name="Freeform 33">
                <a:extLst/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>
                  <a:gd name="T0" fmla="*/ 1053 w 1078"/>
                  <a:gd name="T1" fmla="*/ 425 h 425"/>
                  <a:gd name="T2" fmla="*/ 1078 w 1078"/>
                  <a:gd name="T3" fmla="*/ 419 h 425"/>
                  <a:gd name="T4" fmla="*/ 1066 w 1078"/>
                  <a:gd name="T5" fmla="*/ 377 h 425"/>
                  <a:gd name="T6" fmla="*/ 1047 w 1078"/>
                  <a:gd name="T7" fmla="*/ 336 h 425"/>
                  <a:gd name="T8" fmla="*/ 986 w 1078"/>
                  <a:gd name="T9" fmla="*/ 252 h 425"/>
                  <a:gd name="T10" fmla="*/ 907 w 1078"/>
                  <a:gd name="T11" fmla="*/ 180 h 425"/>
                  <a:gd name="T12" fmla="*/ 810 w 1078"/>
                  <a:gd name="T13" fmla="*/ 120 h 425"/>
                  <a:gd name="T14" fmla="*/ 694 w 1078"/>
                  <a:gd name="T15" fmla="*/ 72 h 425"/>
                  <a:gd name="T16" fmla="*/ 560 w 1078"/>
                  <a:gd name="T17" fmla="*/ 30 h 425"/>
                  <a:gd name="T18" fmla="*/ 420 w 1078"/>
                  <a:gd name="T19" fmla="*/ 6 h 425"/>
                  <a:gd name="T20" fmla="*/ 268 w 1078"/>
                  <a:gd name="T21" fmla="*/ 0 h 425"/>
                  <a:gd name="T22" fmla="*/ 134 w 1078"/>
                  <a:gd name="T23" fmla="*/ 6 h 425"/>
                  <a:gd name="T24" fmla="*/ 0 w 1078"/>
                  <a:gd name="T25" fmla="*/ 24 h 425"/>
                  <a:gd name="T26" fmla="*/ 12 w 1078"/>
                  <a:gd name="T27" fmla="*/ 36 h 425"/>
                  <a:gd name="T28" fmla="*/ 134 w 1078"/>
                  <a:gd name="T29" fmla="*/ 18 h 425"/>
                  <a:gd name="T30" fmla="*/ 268 w 1078"/>
                  <a:gd name="T31" fmla="*/ 12 h 425"/>
                  <a:gd name="T32" fmla="*/ 420 w 1078"/>
                  <a:gd name="T33" fmla="*/ 18 h 425"/>
                  <a:gd name="T34" fmla="*/ 554 w 1078"/>
                  <a:gd name="T35" fmla="*/ 42 h 425"/>
                  <a:gd name="T36" fmla="*/ 682 w 1078"/>
                  <a:gd name="T37" fmla="*/ 84 h 425"/>
                  <a:gd name="T38" fmla="*/ 798 w 1078"/>
                  <a:gd name="T39" fmla="*/ 132 h 425"/>
                  <a:gd name="T40" fmla="*/ 895 w 1078"/>
                  <a:gd name="T41" fmla="*/ 192 h 425"/>
                  <a:gd name="T42" fmla="*/ 968 w 1078"/>
                  <a:gd name="T43" fmla="*/ 264 h 425"/>
                  <a:gd name="T44" fmla="*/ 999 w 1078"/>
                  <a:gd name="T45" fmla="*/ 300 h 425"/>
                  <a:gd name="T46" fmla="*/ 1023 w 1078"/>
                  <a:gd name="T47" fmla="*/ 342 h 425"/>
                  <a:gd name="T48" fmla="*/ 1041 w 1078"/>
                  <a:gd name="T49" fmla="*/ 383 h 425"/>
                  <a:gd name="T50" fmla="*/ 1053 w 1078"/>
                  <a:gd name="T51" fmla="*/ 425 h 425"/>
                  <a:gd name="T52" fmla="*/ 1053 w 1078"/>
                  <a:gd name="T53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34" name="Freeform 34">
                <a:extLst/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>
                  <a:gd name="T0" fmla="*/ 0 w 98"/>
                  <a:gd name="T1" fmla="*/ 234 h 234"/>
                  <a:gd name="T2" fmla="*/ 25 w 98"/>
                  <a:gd name="T3" fmla="*/ 234 h 234"/>
                  <a:gd name="T4" fmla="*/ 55 w 98"/>
                  <a:gd name="T5" fmla="*/ 186 h 234"/>
                  <a:gd name="T6" fmla="*/ 80 w 98"/>
                  <a:gd name="T7" fmla="*/ 138 h 234"/>
                  <a:gd name="T8" fmla="*/ 92 w 98"/>
                  <a:gd name="T9" fmla="*/ 90 h 234"/>
                  <a:gd name="T10" fmla="*/ 98 w 98"/>
                  <a:gd name="T11" fmla="*/ 36 h 234"/>
                  <a:gd name="T12" fmla="*/ 98 w 98"/>
                  <a:gd name="T13" fmla="*/ 0 h 234"/>
                  <a:gd name="T14" fmla="*/ 74 w 98"/>
                  <a:gd name="T15" fmla="*/ 0 h 234"/>
                  <a:gd name="T16" fmla="*/ 74 w 98"/>
                  <a:gd name="T17" fmla="*/ 36 h 234"/>
                  <a:gd name="T18" fmla="*/ 67 w 98"/>
                  <a:gd name="T19" fmla="*/ 90 h 234"/>
                  <a:gd name="T20" fmla="*/ 55 w 98"/>
                  <a:gd name="T21" fmla="*/ 138 h 234"/>
                  <a:gd name="T22" fmla="*/ 31 w 98"/>
                  <a:gd name="T23" fmla="*/ 186 h 234"/>
                  <a:gd name="T24" fmla="*/ 0 w 98"/>
                  <a:gd name="T25" fmla="*/ 234 h 234"/>
                  <a:gd name="T26" fmla="*/ 0 w 98"/>
                  <a:gd name="T2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1084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</p:grpSp>
        <p:grpSp>
          <p:nvGrpSpPr>
            <p:cNvPr id="10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30437" name="Freeform 37">
                <a:extLst/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>
                  <a:gd name="T0" fmla="*/ 484 w 1201"/>
                  <a:gd name="T1" fmla="*/ 6 h 731"/>
                  <a:gd name="T2" fmla="*/ 263 w 1201"/>
                  <a:gd name="T3" fmla="*/ 60 h 731"/>
                  <a:gd name="T4" fmla="*/ 101 w 1201"/>
                  <a:gd name="T5" fmla="*/ 162 h 731"/>
                  <a:gd name="T6" fmla="*/ 12 w 1201"/>
                  <a:gd name="T7" fmla="*/ 294 h 731"/>
                  <a:gd name="T8" fmla="*/ 0 w 1201"/>
                  <a:gd name="T9" fmla="*/ 366 h 731"/>
                  <a:gd name="T10" fmla="*/ 12 w 1201"/>
                  <a:gd name="T11" fmla="*/ 437 h 731"/>
                  <a:gd name="T12" fmla="*/ 101 w 1201"/>
                  <a:gd name="T13" fmla="*/ 569 h 731"/>
                  <a:gd name="T14" fmla="*/ 263 w 1201"/>
                  <a:gd name="T15" fmla="*/ 671 h 731"/>
                  <a:gd name="T16" fmla="*/ 484 w 1201"/>
                  <a:gd name="T17" fmla="*/ 725 h 731"/>
                  <a:gd name="T18" fmla="*/ 723 w 1201"/>
                  <a:gd name="T19" fmla="*/ 725 h 731"/>
                  <a:gd name="T20" fmla="*/ 938 w 1201"/>
                  <a:gd name="T21" fmla="*/ 671 h 731"/>
                  <a:gd name="T22" fmla="*/ 1100 w 1201"/>
                  <a:gd name="T23" fmla="*/ 569 h 731"/>
                  <a:gd name="T24" fmla="*/ 1189 w 1201"/>
                  <a:gd name="T25" fmla="*/ 437 h 731"/>
                  <a:gd name="T26" fmla="*/ 1201 w 1201"/>
                  <a:gd name="T27" fmla="*/ 366 h 731"/>
                  <a:gd name="T28" fmla="*/ 1189 w 1201"/>
                  <a:gd name="T29" fmla="*/ 294 h 731"/>
                  <a:gd name="T30" fmla="*/ 1100 w 1201"/>
                  <a:gd name="T31" fmla="*/ 162 h 731"/>
                  <a:gd name="T32" fmla="*/ 938 w 1201"/>
                  <a:gd name="T33" fmla="*/ 60 h 731"/>
                  <a:gd name="T34" fmla="*/ 723 w 1201"/>
                  <a:gd name="T35" fmla="*/ 6 h 731"/>
                  <a:gd name="T36" fmla="*/ 604 w 1201"/>
                  <a:gd name="T37" fmla="*/ 0 h 731"/>
                  <a:gd name="T38" fmla="*/ 490 w 1201"/>
                  <a:gd name="T39" fmla="*/ 701 h 731"/>
                  <a:gd name="T40" fmla="*/ 287 w 1201"/>
                  <a:gd name="T41" fmla="*/ 647 h 731"/>
                  <a:gd name="T42" fmla="*/ 131 w 1201"/>
                  <a:gd name="T43" fmla="*/ 557 h 731"/>
                  <a:gd name="T44" fmla="*/ 48 w 1201"/>
                  <a:gd name="T45" fmla="*/ 437 h 731"/>
                  <a:gd name="T46" fmla="*/ 36 w 1201"/>
                  <a:gd name="T47" fmla="*/ 366 h 731"/>
                  <a:gd name="T48" fmla="*/ 48 w 1201"/>
                  <a:gd name="T49" fmla="*/ 300 h 731"/>
                  <a:gd name="T50" fmla="*/ 131 w 1201"/>
                  <a:gd name="T51" fmla="*/ 174 h 731"/>
                  <a:gd name="T52" fmla="*/ 287 w 1201"/>
                  <a:gd name="T53" fmla="*/ 84 h 731"/>
                  <a:gd name="T54" fmla="*/ 490 w 1201"/>
                  <a:gd name="T55" fmla="*/ 30 h 731"/>
                  <a:gd name="T56" fmla="*/ 717 w 1201"/>
                  <a:gd name="T57" fmla="*/ 30 h 731"/>
                  <a:gd name="T58" fmla="*/ 920 w 1201"/>
                  <a:gd name="T59" fmla="*/ 84 h 731"/>
                  <a:gd name="T60" fmla="*/ 1070 w 1201"/>
                  <a:gd name="T61" fmla="*/ 174 h 731"/>
                  <a:gd name="T62" fmla="*/ 1153 w 1201"/>
                  <a:gd name="T63" fmla="*/ 300 h 731"/>
                  <a:gd name="T64" fmla="*/ 1153 w 1201"/>
                  <a:gd name="T65" fmla="*/ 437 h 731"/>
                  <a:gd name="T66" fmla="*/ 1070 w 1201"/>
                  <a:gd name="T67" fmla="*/ 557 h 731"/>
                  <a:gd name="T68" fmla="*/ 920 w 1201"/>
                  <a:gd name="T69" fmla="*/ 647 h 731"/>
                  <a:gd name="T70" fmla="*/ 717 w 1201"/>
                  <a:gd name="T71" fmla="*/ 701 h 731"/>
                  <a:gd name="T72" fmla="*/ 604 w 1201"/>
                  <a:gd name="T73" fmla="*/ 707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38" name="Freeform 38">
                <a:extLst/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>
                  <a:gd name="T0" fmla="*/ 24 w 544"/>
                  <a:gd name="T1" fmla="*/ 402 h 737"/>
                  <a:gd name="T2" fmla="*/ 36 w 544"/>
                  <a:gd name="T3" fmla="*/ 330 h 737"/>
                  <a:gd name="T4" fmla="*/ 66 w 544"/>
                  <a:gd name="T5" fmla="*/ 264 h 737"/>
                  <a:gd name="T6" fmla="*/ 108 w 544"/>
                  <a:gd name="T7" fmla="*/ 204 h 737"/>
                  <a:gd name="T8" fmla="*/ 173 w 544"/>
                  <a:gd name="T9" fmla="*/ 150 h 737"/>
                  <a:gd name="T10" fmla="*/ 251 w 544"/>
                  <a:gd name="T11" fmla="*/ 102 h 737"/>
                  <a:gd name="T12" fmla="*/ 335 w 544"/>
                  <a:gd name="T13" fmla="*/ 60 h 737"/>
                  <a:gd name="T14" fmla="*/ 436 w 544"/>
                  <a:gd name="T15" fmla="*/ 30 h 737"/>
                  <a:gd name="T16" fmla="*/ 544 w 544"/>
                  <a:gd name="T17" fmla="*/ 12 h 737"/>
                  <a:gd name="T18" fmla="*/ 544 w 544"/>
                  <a:gd name="T19" fmla="*/ 0 h 737"/>
                  <a:gd name="T20" fmla="*/ 430 w 544"/>
                  <a:gd name="T21" fmla="*/ 18 h 737"/>
                  <a:gd name="T22" fmla="*/ 329 w 544"/>
                  <a:gd name="T23" fmla="*/ 48 h 737"/>
                  <a:gd name="T24" fmla="*/ 233 w 544"/>
                  <a:gd name="T25" fmla="*/ 90 h 737"/>
                  <a:gd name="T26" fmla="*/ 155 w 544"/>
                  <a:gd name="T27" fmla="*/ 138 h 737"/>
                  <a:gd name="T28" fmla="*/ 90 w 544"/>
                  <a:gd name="T29" fmla="*/ 198 h 737"/>
                  <a:gd name="T30" fmla="*/ 42 w 544"/>
                  <a:gd name="T31" fmla="*/ 258 h 737"/>
                  <a:gd name="T32" fmla="*/ 12 w 544"/>
                  <a:gd name="T33" fmla="*/ 330 h 737"/>
                  <a:gd name="T34" fmla="*/ 0 w 544"/>
                  <a:gd name="T35" fmla="*/ 402 h 737"/>
                  <a:gd name="T36" fmla="*/ 6 w 544"/>
                  <a:gd name="T37" fmla="*/ 455 h 737"/>
                  <a:gd name="T38" fmla="*/ 18 w 544"/>
                  <a:gd name="T39" fmla="*/ 503 h 737"/>
                  <a:gd name="T40" fmla="*/ 42 w 544"/>
                  <a:gd name="T41" fmla="*/ 545 h 737"/>
                  <a:gd name="T42" fmla="*/ 78 w 544"/>
                  <a:gd name="T43" fmla="*/ 593 h 737"/>
                  <a:gd name="T44" fmla="*/ 114 w 544"/>
                  <a:gd name="T45" fmla="*/ 635 h 737"/>
                  <a:gd name="T46" fmla="*/ 161 w 544"/>
                  <a:gd name="T47" fmla="*/ 671 h 737"/>
                  <a:gd name="T48" fmla="*/ 221 w 544"/>
                  <a:gd name="T49" fmla="*/ 707 h 737"/>
                  <a:gd name="T50" fmla="*/ 281 w 544"/>
                  <a:gd name="T51" fmla="*/ 737 h 737"/>
                  <a:gd name="T52" fmla="*/ 323 w 544"/>
                  <a:gd name="T53" fmla="*/ 737 h 737"/>
                  <a:gd name="T54" fmla="*/ 257 w 544"/>
                  <a:gd name="T55" fmla="*/ 707 h 737"/>
                  <a:gd name="T56" fmla="*/ 203 w 544"/>
                  <a:gd name="T57" fmla="*/ 671 h 737"/>
                  <a:gd name="T58" fmla="*/ 149 w 544"/>
                  <a:gd name="T59" fmla="*/ 635 h 737"/>
                  <a:gd name="T60" fmla="*/ 108 w 544"/>
                  <a:gd name="T61" fmla="*/ 593 h 737"/>
                  <a:gd name="T62" fmla="*/ 72 w 544"/>
                  <a:gd name="T63" fmla="*/ 551 h 737"/>
                  <a:gd name="T64" fmla="*/ 48 w 544"/>
                  <a:gd name="T65" fmla="*/ 503 h 737"/>
                  <a:gd name="T66" fmla="*/ 30 w 544"/>
                  <a:gd name="T67" fmla="*/ 455 h 737"/>
                  <a:gd name="T68" fmla="*/ 24 w 544"/>
                  <a:gd name="T69" fmla="*/ 402 h 737"/>
                  <a:gd name="T70" fmla="*/ 24 w 544"/>
                  <a:gd name="T71" fmla="*/ 40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39" name="Freeform 39">
                <a:extLst/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>
                  <a:gd name="T0" fmla="*/ 12 w 609"/>
                  <a:gd name="T1" fmla="*/ 12 h 252"/>
                  <a:gd name="T2" fmla="*/ 113 w 609"/>
                  <a:gd name="T3" fmla="*/ 18 h 252"/>
                  <a:gd name="T4" fmla="*/ 203 w 609"/>
                  <a:gd name="T5" fmla="*/ 30 h 252"/>
                  <a:gd name="T6" fmla="*/ 292 w 609"/>
                  <a:gd name="T7" fmla="*/ 48 h 252"/>
                  <a:gd name="T8" fmla="*/ 376 w 609"/>
                  <a:gd name="T9" fmla="*/ 78 h 252"/>
                  <a:gd name="T10" fmla="*/ 448 w 609"/>
                  <a:gd name="T11" fmla="*/ 114 h 252"/>
                  <a:gd name="T12" fmla="*/ 514 w 609"/>
                  <a:gd name="T13" fmla="*/ 156 h 252"/>
                  <a:gd name="T14" fmla="*/ 567 w 609"/>
                  <a:gd name="T15" fmla="*/ 198 h 252"/>
                  <a:gd name="T16" fmla="*/ 609 w 609"/>
                  <a:gd name="T17" fmla="*/ 252 h 252"/>
                  <a:gd name="T18" fmla="*/ 609 w 609"/>
                  <a:gd name="T19" fmla="*/ 216 h 252"/>
                  <a:gd name="T20" fmla="*/ 561 w 609"/>
                  <a:gd name="T21" fmla="*/ 168 h 252"/>
                  <a:gd name="T22" fmla="*/ 502 w 609"/>
                  <a:gd name="T23" fmla="*/ 126 h 252"/>
                  <a:gd name="T24" fmla="*/ 436 w 609"/>
                  <a:gd name="T25" fmla="*/ 90 h 252"/>
                  <a:gd name="T26" fmla="*/ 364 w 609"/>
                  <a:gd name="T27" fmla="*/ 60 h 252"/>
                  <a:gd name="T28" fmla="*/ 286 w 609"/>
                  <a:gd name="T29" fmla="*/ 36 h 252"/>
                  <a:gd name="T30" fmla="*/ 197 w 609"/>
                  <a:gd name="T31" fmla="*/ 18 h 252"/>
                  <a:gd name="T32" fmla="*/ 107 w 609"/>
                  <a:gd name="T33" fmla="*/ 6 h 252"/>
                  <a:gd name="T34" fmla="*/ 12 w 609"/>
                  <a:gd name="T35" fmla="*/ 0 h 252"/>
                  <a:gd name="T36" fmla="*/ 6 w 609"/>
                  <a:gd name="T37" fmla="*/ 0 h 252"/>
                  <a:gd name="T38" fmla="*/ 0 w 609"/>
                  <a:gd name="T39" fmla="*/ 0 h 252"/>
                  <a:gd name="T40" fmla="*/ 0 w 609"/>
                  <a:gd name="T41" fmla="*/ 12 h 252"/>
                  <a:gd name="T42" fmla="*/ 6 w 609"/>
                  <a:gd name="T43" fmla="*/ 12 h 252"/>
                  <a:gd name="T44" fmla="*/ 12 w 609"/>
                  <a:gd name="T45" fmla="*/ 12 h 252"/>
                  <a:gd name="T46" fmla="*/ 12 w 609"/>
                  <a:gd name="T47" fmla="*/ 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0" name="Freeform 40">
                <a:extLst/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>
                  <a:gd name="T0" fmla="*/ 72 w 72"/>
                  <a:gd name="T1" fmla="*/ 0 h 54"/>
                  <a:gd name="T2" fmla="*/ 36 w 72"/>
                  <a:gd name="T3" fmla="*/ 30 h 54"/>
                  <a:gd name="T4" fmla="*/ 0 w 72"/>
                  <a:gd name="T5" fmla="*/ 54 h 54"/>
                  <a:gd name="T6" fmla="*/ 36 w 72"/>
                  <a:gd name="T7" fmla="*/ 54 h 54"/>
                  <a:gd name="T8" fmla="*/ 54 w 72"/>
                  <a:gd name="T9" fmla="*/ 42 h 54"/>
                  <a:gd name="T10" fmla="*/ 72 w 72"/>
                  <a:gd name="T11" fmla="*/ 24 h 54"/>
                  <a:gd name="T12" fmla="*/ 72 w 72"/>
                  <a:gd name="T13" fmla="*/ 24 h 54"/>
                  <a:gd name="T14" fmla="*/ 72 w 72"/>
                  <a:gd name="T15" fmla="*/ 0 h 54"/>
                  <a:gd name="T16" fmla="*/ 72 w 7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1" name="Freeform 41">
                <a:extLst/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>
                  <a:gd name="T0" fmla="*/ 299 w 705"/>
                  <a:gd name="T1" fmla="*/ 90 h 108"/>
                  <a:gd name="T2" fmla="*/ 221 w 705"/>
                  <a:gd name="T3" fmla="*/ 90 h 108"/>
                  <a:gd name="T4" fmla="*/ 143 w 705"/>
                  <a:gd name="T5" fmla="*/ 78 h 108"/>
                  <a:gd name="T6" fmla="*/ 0 w 705"/>
                  <a:gd name="T7" fmla="*/ 48 h 108"/>
                  <a:gd name="T8" fmla="*/ 0 w 705"/>
                  <a:gd name="T9" fmla="*/ 66 h 108"/>
                  <a:gd name="T10" fmla="*/ 143 w 705"/>
                  <a:gd name="T11" fmla="*/ 96 h 108"/>
                  <a:gd name="T12" fmla="*/ 221 w 705"/>
                  <a:gd name="T13" fmla="*/ 108 h 108"/>
                  <a:gd name="T14" fmla="*/ 299 w 705"/>
                  <a:gd name="T15" fmla="*/ 108 h 108"/>
                  <a:gd name="T16" fmla="*/ 412 w 705"/>
                  <a:gd name="T17" fmla="*/ 102 h 108"/>
                  <a:gd name="T18" fmla="*/ 520 w 705"/>
                  <a:gd name="T19" fmla="*/ 84 h 108"/>
                  <a:gd name="T20" fmla="*/ 615 w 705"/>
                  <a:gd name="T21" fmla="*/ 60 h 108"/>
                  <a:gd name="T22" fmla="*/ 705 w 705"/>
                  <a:gd name="T23" fmla="*/ 24 h 108"/>
                  <a:gd name="T24" fmla="*/ 705 w 705"/>
                  <a:gd name="T25" fmla="*/ 0 h 108"/>
                  <a:gd name="T26" fmla="*/ 615 w 705"/>
                  <a:gd name="T27" fmla="*/ 42 h 108"/>
                  <a:gd name="T28" fmla="*/ 520 w 705"/>
                  <a:gd name="T29" fmla="*/ 66 h 108"/>
                  <a:gd name="T30" fmla="*/ 412 w 705"/>
                  <a:gd name="T31" fmla="*/ 84 h 108"/>
                  <a:gd name="T32" fmla="*/ 299 w 705"/>
                  <a:gd name="T33" fmla="*/ 90 h 108"/>
                  <a:gd name="T34" fmla="*/ 299 w 705"/>
                  <a:gd name="T35" fmla="*/ 9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2" name="Freeform 42">
                <a:extLst/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>
                  <a:gd name="T0" fmla="*/ 119 w 143"/>
                  <a:gd name="T1" fmla="*/ 114 h 341"/>
                  <a:gd name="T2" fmla="*/ 113 w 143"/>
                  <a:gd name="T3" fmla="*/ 173 h 341"/>
                  <a:gd name="T4" fmla="*/ 89 w 143"/>
                  <a:gd name="T5" fmla="*/ 239 h 341"/>
                  <a:gd name="T6" fmla="*/ 47 w 143"/>
                  <a:gd name="T7" fmla="*/ 293 h 341"/>
                  <a:gd name="T8" fmla="*/ 0 w 143"/>
                  <a:gd name="T9" fmla="*/ 341 h 341"/>
                  <a:gd name="T10" fmla="*/ 29 w 143"/>
                  <a:gd name="T11" fmla="*/ 341 h 341"/>
                  <a:gd name="T12" fmla="*/ 77 w 143"/>
                  <a:gd name="T13" fmla="*/ 287 h 341"/>
                  <a:gd name="T14" fmla="*/ 113 w 143"/>
                  <a:gd name="T15" fmla="*/ 233 h 341"/>
                  <a:gd name="T16" fmla="*/ 137 w 143"/>
                  <a:gd name="T17" fmla="*/ 173 h 341"/>
                  <a:gd name="T18" fmla="*/ 143 w 143"/>
                  <a:gd name="T19" fmla="*/ 114 h 341"/>
                  <a:gd name="T20" fmla="*/ 137 w 143"/>
                  <a:gd name="T21" fmla="*/ 60 h 341"/>
                  <a:gd name="T22" fmla="*/ 119 w 143"/>
                  <a:gd name="T23" fmla="*/ 0 h 341"/>
                  <a:gd name="T24" fmla="*/ 89 w 143"/>
                  <a:gd name="T25" fmla="*/ 0 h 341"/>
                  <a:gd name="T26" fmla="*/ 113 w 143"/>
                  <a:gd name="T27" fmla="*/ 60 h 341"/>
                  <a:gd name="T28" fmla="*/ 119 w 143"/>
                  <a:gd name="T29" fmla="*/ 114 h 341"/>
                  <a:gd name="T30" fmla="*/ 119 w 143"/>
                  <a:gd name="T31" fmla="*/ 11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3" name="Freeform 43">
                <a:extLst/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>
                  <a:gd name="T0" fmla="*/ 59 w 83"/>
                  <a:gd name="T1" fmla="*/ 90 h 90"/>
                  <a:gd name="T2" fmla="*/ 83 w 83"/>
                  <a:gd name="T3" fmla="*/ 84 h 90"/>
                  <a:gd name="T4" fmla="*/ 71 w 83"/>
                  <a:gd name="T5" fmla="*/ 60 h 90"/>
                  <a:gd name="T6" fmla="*/ 53 w 83"/>
                  <a:gd name="T7" fmla="*/ 42 h 90"/>
                  <a:gd name="T8" fmla="*/ 6 w 83"/>
                  <a:gd name="T9" fmla="*/ 0 h 90"/>
                  <a:gd name="T10" fmla="*/ 0 w 83"/>
                  <a:gd name="T11" fmla="*/ 18 h 90"/>
                  <a:gd name="T12" fmla="*/ 35 w 83"/>
                  <a:gd name="T13" fmla="*/ 48 h 90"/>
                  <a:gd name="T14" fmla="*/ 59 w 83"/>
                  <a:gd name="T15" fmla="*/ 90 h 90"/>
                  <a:gd name="T16" fmla="*/ 59 w 83"/>
                  <a:gd name="T1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1057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230445" name="Freeform 45">
                <a:extLst/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>
                  <a:gd name="T0" fmla="*/ 616 w 909"/>
                  <a:gd name="T1" fmla="*/ 0 h 533"/>
                  <a:gd name="T2" fmla="*/ 616 w 909"/>
                  <a:gd name="T3" fmla="*/ 18 h 533"/>
                  <a:gd name="T4" fmla="*/ 724 w 909"/>
                  <a:gd name="T5" fmla="*/ 60 h 533"/>
                  <a:gd name="T6" fmla="*/ 765 w 909"/>
                  <a:gd name="T7" fmla="*/ 84 h 533"/>
                  <a:gd name="T8" fmla="*/ 807 w 909"/>
                  <a:gd name="T9" fmla="*/ 114 h 533"/>
                  <a:gd name="T10" fmla="*/ 837 w 909"/>
                  <a:gd name="T11" fmla="*/ 144 h 533"/>
                  <a:gd name="T12" fmla="*/ 861 w 909"/>
                  <a:gd name="T13" fmla="*/ 180 h 533"/>
                  <a:gd name="T14" fmla="*/ 873 w 909"/>
                  <a:gd name="T15" fmla="*/ 216 h 533"/>
                  <a:gd name="T16" fmla="*/ 879 w 909"/>
                  <a:gd name="T17" fmla="*/ 258 h 533"/>
                  <a:gd name="T18" fmla="*/ 873 w 909"/>
                  <a:gd name="T19" fmla="*/ 311 h 533"/>
                  <a:gd name="T20" fmla="*/ 843 w 909"/>
                  <a:gd name="T21" fmla="*/ 359 h 533"/>
                  <a:gd name="T22" fmla="*/ 807 w 909"/>
                  <a:gd name="T23" fmla="*/ 401 h 533"/>
                  <a:gd name="T24" fmla="*/ 753 w 909"/>
                  <a:gd name="T25" fmla="*/ 443 h 533"/>
                  <a:gd name="T26" fmla="*/ 694 w 909"/>
                  <a:gd name="T27" fmla="*/ 473 h 533"/>
                  <a:gd name="T28" fmla="*/ 622 w 909"/>
                  <a:gd name="T29" fmla="*/ 497 h 533"/>
                  <a:gd name="T30" fmla="*/ 538 w 909"/>
                  <a:gd name="T31" fmla="*/ 509 h 533"/>
                  <a:gd name="T32" fmla="*/ 455 w 909"/>
                  <a:gd name="T33" fmla="*/ 515 h 533"/>
                  <a:gd name="T34" fmla="*/ 371 w 909"/>
                  <a:gd name="T35" fmla="*/ 509 h 533"/>
                  <a:gd name="T36" fmla="*/ 287 w 909"/>
                  <a:gd name="T37" fmla="*/ 497 h 533"/>
                  <a:gd name="T38" fmla="*/ 215 w 909"/>
                  <a:gd name="T39" fmla="*/ 473 h 533"/>
                  <a:gd name="T40" fmla="*/ 156 w 909"/>
                  <a:gd name="T41" fmla="*/ 443 h 533"/>
                  <a:gd name="T42" fmla="*/ 102 w 909"/>
                  <a:gd name="T43" fmla="*/ 401 h 533"/>
                  <a:gd name="T44" fmla="*/ 66 w 909"/>
                  <a:gd name="T45" fmla="*/ 359 h 533"/>
                  <a:gd name="T46" fmla="*/ 36 w 909"/>
                  <a:gd name="T47" fmla="*/ 311 h 533"/>
                  <a:gd name="T48" fmla="*/ 30 w 909"/>
                  <a:gd name="T49" fmla="*/ 258 h 533"/>
                  <a:gd name="T50" fmla="*/ 36 w 909"/>
                  <a:gd name="T51" fmla="*/ 222 h 533"/>
                  <a:gd name="T52" fmla="*/ 48 w 909"/>
                  <a:gd name="T53" fmla="*/ 186 h 533"/>
                  <a:gd name="T54" fmla="*/ 66 w 909"/>
                  <a:gd name="T55" fmla="*/ 156 h 533"/>
                  <a:gd name="T56" fmla="*/ 90 w 909"/>
                  <a:gd name="T57" fmla="*/ 126 h 533"/>
                  <a:gd name="T58" fmla="*/ 66 w 909"/>
                  <a:gd name="T59" fmla="*/ 114 h 533"/>
                  <a:gd name="T60" fmla="*/ 36 w 909"/>
                  <a:gd name="T61" fmla="*/ 144 h 533"/>
                  <a:gd name="T62" fmla="*/ 18 w 909"/>
                  <a:gd name="T63" fmla="*/ 180 h 533"/>
                  <a:gd name="T64" fmla="*/ 6 w 909"/>
                  <a:gd name="T65" fmla="*/ 216 h 533"/>
                  <a:gd name="T66" fmla="*/ 0 w 909"/>
                  <a:gd name="T67" fmla="*/ 258 h 533"/>
                  <a:gd name="T68" fmla="*/ 12 w 909"/>
                  <a:gd name="T69" fmla="*/ 311 h 533"/>
                  <a:gd name="T70" fmla="*/ 36 w 909"/>
                  <a:gd name="T71" fmla="*/ 365 h 533"/>
                  <a:gd name="T72" fmla="*/ 78 w 909"/>
                  <a:gd name="T73" fmla="*/ 413 h 533"/>
                  <a:gd name="T74" fmla="*/ 132 w 909"/>
                  <a:gd name="T75" fmla="*/ 449 h 533"/>
                  <a:gd name="T76" fmla="*/ 203 w 909"/>
                  <a:gd name="T77" fmla="*/ 485 h 533"/>
                  <a:gd name="T78" fmla="*/ 275 w 909"/>
                  <a:gd name="T79" fmla="*/ 509 h 533"/>
                  <a:gd name="T80" fmla="*/ 365 w 909"/>
                  <a:gd name="T81" fmla="*/ 527 h 533"/>
                  <a:gd name="T82" fmla="*/ 455 w 909"/>
                  <a:gd name="T83" fmla="*/ 533 h 533"/>
                  <a:gd name="T84" fmla="*/ 544 w 909"/>
                  <a:gd name="T85" fmla="*/ 527 h 533"/>
                  <a:gd name="T86" fmla="*/ 634 w 909"/>
                  <a:gd name="T87" fmla="*/ 509 h 533"/>
                  <a:gd name="T88" fmla="*/ 712 w 909"/>
                  <a:gd name="T89" fmla="*/ 485 h 533"/>
                  <a:gd name="T90" fmla="*/ 777 w 909"/>
                  <a:gd name="T91" fmla="*/ 449 h 533"/>
                  <a:gd name="T92" fmla="*/ 831 w 909"/>
                  <a:gd name="T93" fmla="*/ 413 h 533"/>
                  <a:gd name="T94" fmla="*/ 873 w 909"/>
                  <a:gd name="T95" fmla="*/ 365 h 533"/>
                  <a:gd name="T96" fmla="*/ 897 w 909"/>
                  <a:gd name="T97" fmla="*/ 311 h 533"/>
                  <a:gd name="T98" fmla="*/ 909 w 909"/>
                  <a:gd name="T99" fmla="*/ 258 h 533"/>
                  <a:gd name="T100" fmla="*/ 903 w 909"/>
                  <a:gd name="T101" fmla="*/ 216 h 533"/>
                  <a:gd name="T102" fmla="*/ 885 w 909"/>
                  <a:gd name="T103" fmla="*/ 174 h 533"/>
                  <a:gd name="T104" fmla="*/ 861 w 909"/>
                  <a:gd name="T105" fmla="*/ 132 h 533"/>
                  <a:gd name="T106" fmla="*/ 825 w 909"/>
                  <a:gd name="T107" fmla="*/ 102 h 533"/>
                  <a:gd name="T108" fmla="*/ 783 w 909"/>
                  <a:gd name="T109" fmla="*/ 66 h 533"/>
                  <a:gd name="T110" fmla="*/ 735 w 909"/>
                  <a:gd name="T111" fmla="*/ 42 h 533"/>
                  <a:gd name="T112" fmla="*/ 616 w 909"/>
                  <a:gd name="T113" fmla="*/ 0 h 533"/>
                  <a:gd name="T114" fmla="*/ 616 w 909"/>
                  <a:gd name="T1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6" name="Freeform 46">
                <a:extLst/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>
                  <a:gd name="T0" fmla="*/ 240 w 365"/>
                  <a:gd name="T1" fmla="*/ 18 h 66"/>
                  <a:gd name="T2" fmla="*/ 299 w 365"/>
                  <a:gd name="T3" fmla="*/ 24 h 66"/>
                  <a:gd name="T4" fmla="*/ 359 w 365"/>
                  <a:gd name="T5" fmla="*/ 30 h 66"/>
                  <a:gd name="T6" fmla="*/ 365 w 365"/>
                  <a:gd name="T7" fmla="*/ 12 h 66"/>
                  <a:gd name="T8" fmla="*/ 305 w 365"/>
                  <a:gd name="T9" fmla="*/ 6 h 66"/>
                  <a:gd name="T10" fmla="*/ 240 w 365"/>
                  <a:gd name="T11" fmla="*/ 0 h 66"/>
                  <a:gd name="T12" fmla="*/ 174 w 365"/>
                  <a:gd name="T13" fmla="*/ 6 h 66"/>
                  <a:gd name="T14" fmla="*/ 114 w 365"/>
                  <a:gd name="T15" fmla="*/ 12 h 66"/>
                  <a:gd name="T16" fmla="*/ 0 w 365"/>
                  <a:gd name="T17" fmla="*/ 42 h 66"/>
                  <a:gd name="T18" fmla="*/ 0 w 365"/>
                  <a:gd name="T19" fmla="*/ 66 h 66"/>
                  <a:gd name="T20" fmla="*/ 54 w 365"/>
                  <a:gd name="T21" fmla="*/ 48 h 66"/>
                  <a:gd name="T22" fmla="*/ 114 w 365"/>
                  <a:gd name="T23" fmla="*/ 30 h 66"/>
                  <a:gd name="T24" fmla="*/ 174 w 365"/>
                  <a:gd name="T25" fmla="*/ 24 h 66"/>
                  <a:gd name="T26" fmla="*/ 240 w 365"/>
                  <a:gd name="T27" fmla="*/ 18 h 66"/>
                  <a:gd name="T28" fmla="*/ 240 w 365"/>
                  <a:gd name="T29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7" name="Freeform 47">
                <a:extLst/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>
                  <a:gd name="T0" fmla="*/ 66 w 66"/>
                  <a:gd name="T1" fmla="*/ 18 h 48"/>
                  <a:gd name="T2" fmla="*/ 48 w 66"/>
                  <a:gd name="T3" fmla="*/ 0 h 48"/>
                  <a:gd name="T4" fmla="*/ 24 w 66"/>
                  <a:gd name="T5" fmla="*/ 12 h 48"/>
                  <a:gd name="T6" fmla="*/ 0 w 66"/>
                  <a:gd name="T7" fmla="*/ 30 h 48"/>
                  <a:gd name="T8" fmla="*/ 12 w 66"/>
                  <a:gd name="T9" fmla="*/ 48 h 48"/>
                  <a:gd name="T10" fmla="*/ 42 w 66"/>
                  <a:gd name="T11" fmla="*/ 30 h 48"/>
                  <a:gd name="T12" fmla="*/ 66 w 66"/>
                  <a:gd name="T13" fmla="*/ 18 h 48"/>
                  <a:gd name="T14" fmla="*/ 66 w 66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s-PE" sz="1350">
                  <a:latin typeface="Arial" charset="0"/>
                </a:endParaRPr>
              </a:p>
            </p:txBody>
          </p:sp>
          <p:sp>
            <p:nvSpPr>
              <p:cNvPr id="230448" name="Oval 48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49" name="Oval 49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rgbClr val="086B9C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50" name="Oval 50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51" name="Oval 51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rgbClr val="006090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52" name="Oval 52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609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  <p:sp>
            <p:nvSpPr>
              <p:cNvPr id="230453" name="Oval 53">
                <a:extLst/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rgbClr val="006394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PE" altLang="en-US" sz="1350"/>
              </a:p>
            </p:txBody>
          </p:sp>
        </p:grpSp>
        <p:grpSp>
          <p:nvGrpSpPr>
            <p:cNvPr id="1037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87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87 w 382"/>
                  <a:gd name="T19" fmla="*/ 96 h 96"/>
                  <a:gd name="T20" fmla="*/ 341 w 382"/>
                  <a:gd name="T21" fmla="*/ 90 h 96"/>
                  <a:gd name="T22" fmla="*/ 389 w 382"/>
                  <a:gd name="T23" fmla="*/ 84 h 96"/>
                  <a:gd name="T24" fmla="*/ 430 w 382"/>
                  <a:gd name="T25" fmla="*/ 66 h 96"/>
                  <a:gd name="T26" fmla="*/ 460 w 382"/>
                  <a:gd name="T27" fmla="*/ 42 h 96"/>
                  <a:gd name="T28" fmla="*/ 454 w 382"/>
                  <a:gd name="T29" fmla="*/ 42 h 96"/>
                  <a:gd name="T30" fmla="*/ 424 w 382"/>
                  <a:gd name="T31" fmla="*/ 66 h 96"/>
                  <a:gd name="T32" fmla="*/ 383 w 382"/>
                  <a:gd name="T33" fmla="*/ 78 h 96"/>
                  <a:gd name="T34" fmla="*/ 341 w 382"/>
                  <a:gd name="T35" fmla="*/ 90 h 96"/>
                  <a:gd name="T36" fmla="*/ 287 w 382"/>
                  <a:gd name="T37" fmla="*/ 96 h 96"/>
                  <a:gd name="T38" fmla="*/ 287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39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40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41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42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43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97 w 185"/>
                  <a:gd name="T5" fmla="*/ 36 h 210"/>
                  <a:gd name="T6" fmla="*/ 233 w 185"/>
                  <a:gd name="T7" fmla="*/ 72 h 210"/>
                  <a:gd name="T8" fmla="*/ 239 w 185"/>
                  <a:gd name="T9" fmla="*/ 90 h 210"/>
                  <a:gd name="T10" fmla="*/ 245 w 185"/>
                  <a:gd name="T11" fmla="*/ 114 h 210"/>
                  <a:gd name="T12" fmla="*/ 239 w 185"/>
                  <a:gd name="T13" fmla="*/ 138 h 210"/>
                  <a:gd name="T14" fmla="*/ 227 w 185"/>
                  <a:gd name="T15" fmla="*/ 162 h 210"/>
                  <a:gd name="T16" fmla="*/ 197 w 185"/>
                  <a:gd name="T17" fmla="*/ 180 h 210"/>
                  <a:gd name="T18" fmla="*/ 90 w 185"/>
                  <a:gd name="T19" fmla="*/ 198 h 210"/>
                  <a:gd name="T20" fmla="*/ 174 w 185"/>
                  <a:gd name="T21" fmla="*/ 210 h 210"/>
                  <a:gd name="T22" fmla="*/ 209 w 185"/>
                  <a:gd name="T23" fmla="*/ 192 h 210"/>
                  <a:gd name="T24" fmla="*/ 239 w 185"/>
                  <a:gd name="T25" fmla="*/ 168 h 210"/>
                  <a:gd name="T26" fmla="*/ 257 w 185"/>
                  <a:gd name="T27" fmla="*/ 144 h 210"/>
                  <a:gd name="T28" fmla="*/ 263 w 185"/>
                  <a:gd name="T29" fmla="*/ 114 h 210"/>
                  <a:gd name="T30" fmla="*/ 257 w 185"/>
                  <a:gd name="T31" fmla="*/ 90 h 210"/>
                  <a:gd name="T32" fmla="*/ 251 w 185"/>
                  <a:gd name="T33" fmla="*/ 66 h 210"/>
                  <a:gd name="T34" fmla="*/ 233 w 185"/>
                  <a:gd name="T35" fmla="*/ 48 h 210"/>
                  <a:gd name="T36" fmla="*/ 209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sp>
            <p:nvSpPr>
              <p:cNvPr id="1044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 sz="1350"/>
              </a:p>
            </p:txBody>
          </p:sp>
          <p:grpSp>
            <p:nvGrpSpPr>
              <p:cNvPr id="1045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070" name="Oval 63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2071" name="Oval 64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2072" name="Oval 65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  <p:sp>
              <p:nvSpPr>
                <p:cNvPr id="2073" name="Oval 66">
                  <a:extLst/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PE" altLang="en-US" sz="1350"/>
                </a:p>
              </p:txBody>
            </p:sp>
          </p:grpSp>
        </p:grpSp>
      </p:grpSp>
      <p:sp>
        <p:nvSpPr>
          <p:cNvPr id="230467" name="Rectangle 67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30468" name="Rectangle 68">
            <a:extLst/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230469" name="Rectangle 69">
            <a:extLst/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C92F80-0170-4BBF-9EDF-D4CECB69AA09}" type="datetime1">
              <a:rPr lang="es-ES" altLang="en-US"/>
              <a:pPr>
                <a:defRPr/>
              </a:pPr>
              <a:t>25/09/2019</a:t>
            </a:fld>
            <a:endParaRPr lang="es-ES" altLang="en-US"/>
          </a:p>
        </p:txBody>
      </p:sp>
      <p:sp>
        <p:nvSpPr>
          <p:cNvPr id="230470" name="Rectangle 70">
            <a:extLst/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230471" name="Rectangle 71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232B789-5048-4376-8740-78133BC36E4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882001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push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accent2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lr>
                <a:schemeClr val="hlink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fld id="{063C140C-8C76-4054-8A1E-451F86A9BD57}" type="slidenum">
              <a:rPr lang="es-ES" altLang="es-PE" sz="105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t>1</a:t>
            </a:fld>
            <a:endParaRPr lang="es-ES" altLang="es-PE" sz="1050">
              <a:solidFill>
                <a:srgbClr val="FFFFFF"/>
              </a:solidFill>
            </a:endParaRPr>
          </a:p>
        </p:txBody>
      </p:sp>
      <p:sp>
        <p:nvSpPr>
          <p:cNvPr id="165891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2775349"/>
            <a:ext cx="6172200" cy="26765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1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100" dirty="0">
                <a:solidFill>
                  <a:schemeClr val="tx2"/>
                </a:solidFill>
                <a:latin typeface="Arial Black" panose="020B0A04020102020204" pitchFamily="34" charset="0"/>
              </a:rPr>
              <a:t>Relaciones Internacionales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2019-II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1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Clase </a:t>
            </a: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6 </a:t>
            </a: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– </a:t>
            </a: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24</a:t>
            </a: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r>
              <a:rPr lang="es-ES" sz="21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de septiembre</a:t>
            </a:r>
            <a:endParaRPr lang="es-ES" sz="21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1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1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1500" dirty="0">
                <a:solidFill>
                  <a:schemeClr val="tx2"/>
                </a:solidFill>
                <a:latin typeface="Arial Black" panose="020B0A04020102020204" pitchFamily="34" charset="0"/>
              </a:rPr>
              <a:t>Javier Alcalde Cardoza, </a:t>
            </a:r>
            <a:r>
              <a:rPr lang="es-ES" sz="1500" dirty="0" err="1">
                <a:solidFill>
                  <a:schemeClr val="tx2"/>
                </a:solidFill>
                <a:latin typeface="Arial Black" panose="020B0A04020102020204" pitchFamily="34" charset="0"/>
              </a:rPr>
              <a:t>Ph.D</a:t>
            </a:r>
            <a:r>
              <a:rPr lang="es-ES" sz="1500" dirty="0">
                <a:solidFill>
                  <a:schemeClr val="tx2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13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4B96418-911D-494A-9F9C-ED9281A89C8C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s-ES" altLang="es-PE" sz="1400"/>
          </a:p>
        </p:txBody>
      </p:sp>
      <p:sp>
        <p:nvSpPr>
          <p:cNvPr id="143362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772400" cy="647700"/>
          </a:xfrm>
        </p:spPr>
        <p:txBody>
          <a:bodyPr/>
          <a:lstStyle/>
          <a:p>
            <a:pPr eaLnBrk="1" hangingPunct="1">
              <a:defRPr/>
            </a:pPr>
            <a:r>
              <a:rPr lang="es-MX" sz="3600" b="1"/>
              <a:t>Microestados</a:t>
            </a:r>
            <a:endParaRPr lang="es-ES" sz="3600" b="1"/>
          </a:p>
        </p:txBody>
      </p:sp>
      <p:sp>
        <p:nvSpPr>
          <p:cNvPr id="143363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96300" cy="5327650"/>
          </a:xfrm>
        </p:spPr>
        <p:txBody>
          <a:bodyPr/>
          <a:lstStyle/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s-MX" sz="1800" dirty="0"/>
              <a:t>Menos de 1’500,000 de población y limitado grado de desarrollo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s-MX" sz="1800" dirty="0"/>
              <a:t>(A.N. Mohamed)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s-MX" sz="1800" dirty="0"/>
              <a:t>Alrededor de 40 en 2000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Debilidad económica y escasez de recursos naturales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Poca diversificación productiva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Escasez de administradores y técnicos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Alta apertura al comercio internacional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Muy poca capacidad defensiva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Dependen de estados más grandes para satisfacer algunas necesidades  fundamentales inclusive la de recursos humanos calificados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es-MX" sz="2000" b="1" dirty="0"/>
              <a:t>La tercera parte de ellos son considerados por UNCTAD </a:t>
            </a:r>
          </a:p>
          <a:p>
            <a:pPr marL="609600" indent="-6096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s-MX" sz="2000" b="1" dirty="0"/>
              <a:t>	“países de menor desarrollo relativo”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7961678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889D2C0-552C-4117-A25C-BEB474796A3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s-ES" altLang="es-PE" sz="1400"/>
          </a:p>
        </p:txBody>
      </p:sp>
      <p:sp>
        <p:nvSpPr>
          <p:cNvPr id="416770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 dirty="0"/>
              <a:t>VII Categorías de Estados en </a:t>
            </a:r>
            <a:br>
              <a:rPr lang="es-ES" sz="3200" dirty="0"/>
            </a:br>
            <a:r>
              <a:rPr lang="es-ES" sz="3200" dirty="0"/>
              <a:t>Sudamérica-América Latina</a:t>
            </a:r>
          </a:p>
        </p:txBody>
      </p:sp>
      <p:sp>
        <p:nvSpPr>
          <p:cNvPr id="416771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 b="1"/>
              <a:t>Potencias Intermedias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	  		Brasil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            		México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                        		Argentina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                      (Venezuela    Chile   Colombia)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80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 b="1"/>
              <a:t>Potencias Menores</a:t>
            </a:r>
            <a:r>
              <a:rPr lang="es-ES" sz="2800"/>
              <a:t>:    Perú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Bolivia Ecuador  Paraguay  Uruguay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ES" sz="280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sz="2800" b="1"/>
              <a:t>Microestados</a:t>
            </a:r>
            <a:r>
              <a:rPr lang="es-ES" sz="2800"/>
              <a:t>   Guyana  Surinam</a:t>
            </a:r>
          </a:p>
        </p:txBody>
      </p:sp>
    </p:spTree>
    <p:extLst>
      <p:ext uri="{BB962C8B-B14F-4D97-AF65-F5344CB8AC3E}">
        <p14:creationId xmlns:p14="http://schemas.microsoft.com/office/powerpoint/2010/main" val="62450023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ctrTitle" sz="quarter"/>
          </p:nvPr>
        </p:nvSpPr>
        <p:spPr>
          <a:xfrm>
            <a:off x="468313" y="404813"/>
            <a:ext cx="8218487" cy="2087562"/>
          </a:xfrm>
        </p:spPr>
        <p:txBody>
          <a:bodyPr/>
          <a:lstStyle/>
          <a:p>
            <a:pPr>
              <a:defRPr/>
            </a:pPr>
            <a:r>
              <a:rPr lang="es-PE" sz="4400" dirty="0"/>
              <a:t>Elementos de poder de una Gran Potencia</a:t>
            </a:r>
            <a:br>
              <a:rPr lang="es-PE" sz="4400" dirty="0"/>
            </a:br>
            <a:r>
              <a:rPr lang="es-PE" sz="4400" dirty="0"/>
              <a:t>(</a:t>
            </a:r>
            <a:r>
              <a:rPr lang="es-PE" sz="4400" dirty="0" err="1"/>
              <a:t>Joffe</a:t>
            </a:r>
            <a:r>
              <a:rPr lang="es-PE" sz="4400" dirty="0"/>
              <a:t> 2014)</a:t>
            </a:r>
          </a:p>
        </p:txBody>
      </p:sp>
      <p:sp>
        <p:nvSpPr>
          <p:cNvPr id="3" name="Subtítulo 2">
            <a:extLst/>
          </p:cNvPr>
          <p:cNvSpPr>
            <a:spLocks noGrp="1"/>
          </p:cNvSpPr>
          <p:nvPr>
            <p:ph type="subTitle" sz="quarter" idx="1"/>
          </p:nvPr>
        </p:nvSpPr>
        <p:spPr>
          <a:xfrm>
            <a:off x="395288" y="2924175"/>
            <a:ext cx="8424862" cy="367347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Población, posición geográfica, recursos naturales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Poder militar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Alta tecnología y educación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Poder “blando” y cultural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Poder informático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r>
              <a:rPr lang="es-PE" sz="2800" dirty="0">
                <a:effectLst/>
              </a:rPr>
              <a:t>Aliados</a:t>
            </a:r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AutoNum type="arabicPeriod"/>
              <a:defRPr/>
            </a:pPr>
            <a:endParaRPr lang="es-PE" dirty="0"/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9A65067-7D68-4B40-A467-05E13A1C2AAE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1506782577"/>
      </p:ext>
    </p:extLst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/>
          </p:cNvPr>
          <p:cNvSpPr>
            <a:spLocks noGrp="1"/>
          </p:cNvSpPr>
          <p:nvPr>
            <p:ph/>
          </p:nvPr>
        </p:nvSpPr>
        <p:spPr>
          <a:xfrm>
            <a:off x="457200" y="277813"/>
            <a:ext cx="8229600" cy="62468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b="1" dirty="0"/>
              <a:t>Elementos de poder gran potencia (</a:t>
            </a:r>
            <a:r>
              <a:rPr lang="es-PE" b="1" dirty="0" err="1"/>
              <a:t>cont</a:t>
            </a:r>
            <a:r>
              <a:rPr lang="es-PE" b="1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PE" dirty="0"/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7. 	Fuerzas militares de proyección global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8. 	Inteligencia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9. 	</a:t>
            </a:r>
            <a:r>
              <a:rPr lang="es-PE" sz="2800" dirty="0" err="1"/>
              <a:t>Think-Tanks</a:t>
            </a:r>
            <a:r>
              <a:rPr lang="es-PE" sz="2800" dirty="0"/>
              <a:t> y participación del gobierno en investigación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10. Estrategia global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11. Cohesión política x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12. Poder económico x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13. Poder financiero x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14. Cohesión social x</a:t>
            </a:r>
          </a:p>
          <a:p>
            <a:pPr marL="627063" indent="-627063">
              <a:buFont typeface="Wingdings" panose="05000000000000000000" pitchFamily="2" charset="2"/>
              <a:buNone/>
              <a:tabLst>
                <a:tab pos="627063" algn="l"/>
              </a:tabLst>
              <a:defRPr/>
            </a:pPr>
            <a:r>
              <a:rPr lang="es-PE" sz="2800" dirty="0"/>
              <a:t>15. Influencia en organismos </a:t>
            </a:r>
            <a:r>
              <a:rPr lang="es-PE" sz="2800" dirty="0" err="1"/>
              <a:t>internacs</a:t>
            </a:r>
            <a:r>
              <a:rPr lang="es-PE" sz="2800" dirty="0"/>
              <a:t> x</a:t>
            </a:r>
          </a:p>
        </p:txBody>
      </p:sp>
      <p:sp>
        <p:nvSpPr>
          <p:cNvPr id="3" name="Marcador de número de diapositiva 2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ECE16FE-3730-4E5F-827E-F6F8FF633357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665838617"/>
      </p:ext>
    </p:extLst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9F849F6-B378-4FCB-B7E7-5104F949237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s-ES" altLang="es-PE" sz="1400"/>
          </a:p>
        </p:txBody>
      </p:sp>
      <p:sp>
        <p:nvSpPr>
          <p:cNvPr id="159746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830263"/>
            <a:ext cx="8272463" cy="7937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000" b="1" i="1" dirty="0">
                <a:cs typeface="Times New Roman" pitchFamily="18" charset="0"/>
              </a:rPr>
              <a:t>Recursos Nacionales de Poder</a:t>
            </a:r>
            <a:br>
              <a:rPr lang="es-ES" sz="3000" b="1" i="1" dirty="0">
                <a:cs typeface="Times New Roman" pitchFamily="18" charset="0"/>
              </a:rPr>
            </a:br>
            <a:r>
              <a:rPr lang="es-ES" sz="1600" b="1" dirty="0">
                <a:cs typeface="Times New Roman" pitchFamily="18" charset="0"/>
              </a:rPr>
              <a:t>(</a:t>
            </a:r>
            <a:r>
              <a:rPr lang="es-ES" sz="1600" b="1" dirty="0" err="1">
                <a:cs typeface="Times New Roman" pitchFamily="18" charset="0"/>
              </a:rPr>
              <a:t>Adaptndo</a:t>
            </a:r>
            <a:r>
              <a:rPr lang="es-ES" sz="1600" b="1" dirty="0">
                <a:cs typeface="Times New Roman" pitchFamily="18" charset="0"/>
              </a:rPr>
              <a:t> el esquema básico,  de dos categorías,  de </a:t>
            </a:r>
            <a:r>
              <a:rPr lang="es-ES" sz="1600" b="1" dirty="0" err="1">
                <a:cs typeface="Times New Roman" pitchFamily="18" charset="0"/>
              </a:rPr>
              <a:t>Mingst</a:t>
            </a:r>
            <a:r>
              <a:rPr lang="es-ES" sz="1600" b="1" dirty="0">
                <a:cs typeface="Times New Roman" pitchFamily="18" charset="0"/>
              </a:rPr>
              <a:t>)</a:t>
            </a:r>
          </a:p>
        </p:txBody>
      </p:sp>
      <p:sp>
        <p:nvSpPr>
          <p:cNvPr id="159747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981200"/>
            <a:ext cx="7734300" cy="4419600"/>
          </a:xfrm>
        </p:spPr>
        <p:txBody>
          <a:bodyPr/>
          <a:lstStyle/>
          <a:p>
            <a:pPr marL="30163" indent="-301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altLang="en-US" sz="1800" b="1">
                <a:cs typeface="Times New Roman" panose="02020603050405020304" pitchFamily="18" charset="0"/>
              </a:rPr>
              <a:t>CONDICIONANTES (POTENCIADORES Y CONSTREÑIDORES) DE LOS RECURSOS BASICOS</a:t>
            </a:r>
          </a:p>
          <a:p>
            <a:pPr marL="30163" indent="-301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PE" altLang="en-US" sz="1800" b="1">
                <a:cs typeface="Times New Roman" panose="02020603050405020304" pitchFamily="18" charset="0"/>
              </a:rPr>
              <a:t>  (incluye debilidades, o sensibilidades y vulnerabilidades)</a:t>
            </a:r>
            <a:endParaRPr lang="es-ES" altLang="en-US" sz="1800" b="1">
              <a:cs typeface="Times New Roman" panose="02020603050405020304" pitchFamily="18" charset="0"/>
            </a:endParaRPr>
          </a:p>
          <a:p>
            <a:pPr marL="30163" indent="-30163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   (ejemplos)</a:t>
            </a:r>
          </a:p>
          <a:p>
            <a:pPr marL="30163" indent="-30163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altLang="en-US" sz="2000" i="1">
                <a:cs typeface="Times New Roman" panose="02020603050405020304" pitchFamily="18" charset="0"/>
              </a:rPr>
              <a:t> </a:t>
            </a:r>
            <a:endParaRPr lang="es-ES" altLang="en-US" sz="2000">
              <a:cs typeface="Times New Roman" panose="02020603050405020304" pitchFamily="18" charset="0"/>
            </a:endParaRPr>
          </a:p>
          <a:p>
            <a:pPr marL="30163" indent="-30163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" altLang="en-US" sz="2000" b="1" i="1">
                <a:cs typeface="Times New Roman" panose="02020603050405020304" pitchFamily="18" charset="0"/>
              </a:rPr>
              <a:t>Económicos</a:t>
            </a:r>
            <a:endParaRPr lang="es-ES" altLang="en-US" sz="2000" b="1">
              <a:cs typeface="Times New Roman" panose="02020603050405020304" pitchFamily="18" charset="0"/>
            </a:endParaRP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Nivel de desarrollo (incluye producción industrial y agrícola, pobreza)</a:t>
            </a: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Perfil Macroeconómico  y Crecimiento (incluye PBI, per cápita,  reservas y balanza de pagos)</a:t>
            </a: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Sofisticación tecnológica (exportación de productos de alto contenido tecnológico, número de científicos e ingenieros investigadores)</a:t>
            </a: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Niveles de empleo, subempleo, desempleo</a:t>
            </a: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Niveles de inversión pública      </a:t>
            </a:r>
          </a:p>
          <a:p>
            <a:pPr marL="30163" indent="-30163" algn="just" eaLnBrk="1" hangingPunct="1">
              <a:lnSpc>
                <a:spcPct val="90000"/>
              </a:lnSpc>
              <a:buFontTx/>
              <a:buChar char="•"/>
              <a:defRPr/>
            </a:pPr>
            <a:r>
              <a:rPr lang="es-ES" altLang="en-US" sz="1800">
                <a:cs typeface="Times New Roman" panose="02020603050405020304" pitchFamily="18" charset="0"/>
              </a:rPr>
              <a:t>Economía informal</a:t>
            </a:r>
          </a:p>
        </p:txBody>
      </p:sp>
      <p:sp>
        <p:nvSpPr>
          <p:cNvPr id="161797" name="Text Box 4"/>
          <p:cNvSpPr txBox="1">
            <a:spLocks noChangeArrowheads="1"/>
          </p:cNvSpPr>
          <p:nvPr/>
        </p:nvSpPr>
        <p:spPr bwMode="auto">
          <a:xfrm>
            <a:off x="8382000" y="304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1800" b="1">
                <a:solidFill>
                  <a:schemeClr val="tx2"/>
                </a:solidFill>
                <a:latin typeface="Arial Black" panose="020B0A040201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0409525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>
                <a:effectLst/>
              </a:rPr>
              <a:t>PODER NACIONAL I</a:t>
            </a:r>
            <a:endParaRPr lang="es-ES" altLang="es-PE">
              <a:effectLst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2325688"/>
            <a:ext cx="8229600" cy="4525962"/>
          </a:xfrm>
        </p:spPr>
        <p:txBody>
          <a:bodyPr/>
          <a:lstStyle/>
          <a:p>
            <a:r>
              <a:rPr lang="es-PE" altLang="es-PE" sz="2800">
                <a:effectLst/>
              </a:rPr>
              <a:t>Capacidad de un Estado de  articular, sostener y sacar adelante sus propios intereses, en el ámbito bilateral  como en el multilateral .</a:t>
            </a:r>
          </a:p>
          <a:p>
            <a:r>
              <a:rPr lang="es-PE" altLang="es-PE" sz="2800">
                <a:effectLst/>
              </a:rPr>
              <a:t>Capacidad de influir en el funcionamiento del orden internacional</a:t>
            </a:r>
          </a:p>
          <a:p>
            <a:r>
              <a:rPr lang="es-PE" altLang="es-PE" sz="2800">
                <a:effectLst/>
              </a:rPr>
              <a:t>Se acostumbra distinguir diferentes niveles de poder o influencia, según la ubicación del Estado en la jerarquía internacional (Gran Potencia, Potencia Intermedia, Potencia Menor)</a:t>
            </a:r>
            <a:endParaRPr lang="es-ES" altLang="es-PE" sz="2800">
              <a:effectLst/>
            </a:endParaRPr>
          </a:p>
        </p:txBody>
      </p:sp>
      <p:sp>
        <p:nvSpPr>
          <p:cNvPr id="2" name="1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24C5530-A25E-4044-AB7F-C70E37891869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3601015655"/>
      </p:ext>
    </p:extLst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3D679BE-2ECC-45C8-ADE2-6899FD960A8D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s-ES" altLang="es-PE" sz="1400"/>
          </a:p>
        </p:txBody>
      </p:sp>
      <p:sp>
        <p:nvSpPr>
          <p:cNvPr id="154626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272463" cy="54927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000" b="1">
                <a:cs typeface="Times New Roman" pitchFamily="18" charset="0"/>
              </a:rPr>
              <a:t>Definiciones de Poder Nacional</a:t>
            </a:r>
          </a:p>
        </p:txBody>
      </p:sp>
      <p:sp>
        <p:nvSpPr>
          <p:cNvPr id="154627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886700" cy="39624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 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600" b="1">
                <a:solidFill>
                  <a:schemeClr val="tx2"/>
                </a:solidFill>
                <a:cs typeface="Times New Roman" panose="02020603050405020304" pitchFamily="18" charset="0"/>
              </a:rPr>
              <a:t>Kegley y Wittkopf</a:t>
            </a:r>
            <a:r>
              <a:rPr lang="es-ES" altLang="en-US" sz="2600" b="1">
                <a:cs typeface="Times New Roman" panose="02020603050405020304" pitchFamily="18" charset="0"/>
              </a:rPr>
              <a:t>	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endParaRPr lang="es-ES" altLang="en-US" sz="2600" b="1"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600">
                <a:cs typeface="Times New Roman" panose="02020603050405020304" pitchFamily="18" charset="0"/>
              </a:rPr>
              <a:t>Habilidad de promover y proteger los intereses nacionales, prevalecer en situaciones de negociación, y moldear las reglas que gobiernan el sistema internacional </a:t>
            </a:r>
          </a:p>
        </p:txBody>
      </p:sp>
    </p:spTree>
    <p:extLst>
      <p:ext uri="{BB962C8B-B14F-4D97-AF65-F5344CB8AC3E}">
        <p14:creationId xmlns:p14="http://schemas.microsoft.com/office/powerpoint/2010/main" val="59976743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4866E16-2558-4FA8-97DC-F866061D9F9F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s-ES" altLang="es-PE" sz="1400"/>
          </a:p>
        </p:txBody>
      </p:sp>
      <p:sp>
        <p:nvSpPr>
          <p:cNvPr id="149506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458200" cy="62642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3600" b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Poder Nacional II</a:t>
            </a:r>
          </a:p>
          <a:p>
            <a:pPr marL="0" indent="0" eaLnBrk="1" hangingPunct="1">
              <a:lnSpc>
                <a:spcPct val="80000"/>
              </a:lnSpc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800" b="1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(definición operativa general)</a:t>
            </a:r>
          </a:p>
          <a:p>
            <a:pPr marL="1074738" lvl="1" indent="-8128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ES" b="1">
                <a:ea typeface="Arial Unicode MS" panose="020B0604020202020204" pitchFamily="34" charset="-128"/>
                <a:cs typeface="Arial Unicode MS" panose="020B0604020202020204" pitchFamily="34" charset="-128"/>
              </a:rPr>
              <a:t>Capacidad de:</a:t>
            </a: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endParaRPr lang="es-ES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1-	A logra que B haga lo que A quiere y B no haría por si solo.</a:t>
            </a: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	2-	B resiste lo que A quiere que haga 	(especialmente aplicable a Potencias 	Intermedias)</a:t>
            </a: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endParaRPr lang="es-MX" sz="2400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	3-	B se adapta ventajosamente a lo que A 	quiere que haga (especialmente aplicable a 	potencias 	menores)</a:t>
            </a:r>
          </a:p>
          <a:p>
            <a:pPr marL="1074738" lvl="1" indent="-812800" algn="just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1074738" algn="l"/>
              </a:tabLst>
              <a:defRPr/>
            </a:pPr>
            <a:r>
              <a:rPr lang="es-MX" sz="24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 4-     A  logra que B, C y D se movilicen para alcanzar ciertos objetivos comunes </a:t>
            </a:r>
          </a:p>
        </p:txBody>
      </p:sp>
    </p:spTree>
    <p:extLst>
      <p:ext uri="{BB962C8B-B14F-4D97-AF65-F5344CB8AC3E}">
        <p14:creationId xmlns:p14="http://schemas.microsoft.com/office/powerpoint/2010/main" val="201775432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/>
          </p:cNvPr>
          <p:cNvSpPr>
            <a:spLocks noGrp="1"/>
          </p:cNvSpPr>
          <p:nvPr>
            <p:ph type="ctrTitle" sz="quarter"/>
          </p:nvPr>
        </p:nvSpPr>
        <p:spPr>
          <a:xfrm>
            <a:off x="468313" y="333375"/>
            <a:ext cx="8351837" cy="935038"/>
          </a:xfrm>
        </p:spPr>
        <p:txBody>
          <a:bodyPr/>
          <a:lstStyle/>
          <a:p>
            <a:pPr algn="l" eaLnBrk="1" hangingPunct="1">
              <a:defRPr/>
            </a:pPr>
            <a:r>
              <a:rPr lang="es-PE" sz="4000" b="1" dirty="0">
                <a:effectLst/>
              </a:rPr>
              <a:t>Dimensiones del poder (</a:t>
            </a:r>
            <a:r>
              <a:rPr lang="es-PE" sz="4000" b="1" dirty="0" err="1">
                <a:effectLst/>
              </a:rPr>
              <a:t>Lukes</a:t>
            </a:r>
            <a:r>
              <a:rPr lang="es-PE" sz="4000" b="1" dirty="0">
                <a:effectLst/>
              </a:rPr>
              <a:t>)</a:t>
            </a:r>
            <a:endParaRPr lang="es-PE" dirty="0"/>
          </a:p>
        </p:txBody>
      </p:sp>
      <p:sp>
        <p:nvSpPr>
          <p:cNvPr id="3" name="2 Subtítulo">
            <a:extLst/>
          </p:cNvPr>
          <p:cNvSpPr>
            <a:spLocks noGrp="1"/>
          </p:cNvSpPr>
          <p:nvPr>
            <p:ph type="subTitle" sz="quarter" idx="1"/>
          </p:nvPr>
        </p:nvSpPr>
        <p:spPr>
          <a:xfrm>
            <a:off x="611188" y="1628775"/>
            <a:ext cx="8064500" cy="4824413"/>
          </a:xfrm>
        </p:spPr>
        <p:txBody>
          <a:bodyPr/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n-US" sz="2800" b="1">
                <a:effectLst/>
                <a:cs typeface="Arial" panose="020B0604020202020204" pitchFamily="34" charset="0"/>
              </a:rPr>
              <a:t>Unidimensional</a:t>
            </a:r>
            <a:r>
              <a:rPr lang="es-PE" altLang="en-US" sz="2800">
                <a:effectLst/>
                <a:cs typeface="Arial" panose="020B0604020202020204" pitchFamily="34" charset="0"/>
              </a:rPr>
              <a:t>: capacidad de prevalecer en desacuerdos o conflictos (A sobre B)</a:t>
            </a:r>
          </a:p>
          <a:p>
            <a:pPr marL="457200" indent="-457200" algn="just" eaLnBrk="1" hangingPunct="1">
              <a:defRPr/>
            </a:pPr>
            <a:r>
              <a:rPr lang="es-PE" altLang="en-US" sz="2400">
                <a:effectLst/>
                <a:cs typeface="Arial" panose="020B0604020202020204" pitchFamily="34" charset="0"/>
              </a:rPr>
              <a:t> 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n-US" sz="2800" b="1">
                <a:effectLst/>
                <a:cs typeface="Arial" panose="020B0604020202020204" pitchFamily="34" charset="0"/>
              </a:rPr>
              <a:t>Bidimensional</a:t>
            </a:r>
            <a:r>
              <a:rPr lang="es-PE" altLang="en-US" sz="2800">
                <a:effectLst/>
                <a:cs typeface="Arial" panose="020B0604020202020204" pitchFamily="34" charset="0"/>
              </a:rPr>
              <a:t>: control de la agenda política y determinación de los asuntos dignos o no de ser debatidos (por ej., dirigir la atención a temas inocuos para A) (ideas)</a:t>
            </a:r>
          </a:p>
          <a:p>
            <a:pPr marL="457200" indent="-457200" algn="just" eaLnBrk="1" hangingPunct="1">
              <a:defRPr/>
            </a:pPr>
            <a:endParaRPr lang="es-PE" altLang="en-US" sz="1200">
              <a:effectLst/>
              <a:cs typeface="Arial" panose="020B0604020202020204" pitchFamily="34" charset="0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n-US" sz="2800" b="1">
                <a:effectLst/>
                <a:cs typeface="Arial" panose="020B0604020202020204" pitchFamily="34" charset="0"/>
              </a:rPr>
              <a:t>Tridimensional</a:t>
            </a:r>
            <a:r>
              <a:rPr lang="es-PE" altLang="en-US" sz="2800">
                <a:effectLst/>
                <a:cs typeface="Arial" panose="020B0604020202020204" pitchFamily="34" charset="0"/>
              </a:rPr>
              <a:t>: influir sobre desarrollo de las necesidades de los demás. Control de ideas y de la información.</a:t>
            </a:r>
          </a:p>
          <a:p>
            <a:pPr marL="457200" indent="-457200" algn="just" eaLnBrk="1" hangingPunct="1">
              <a:defRPr/>
            </a:pPr>
            <a:endParaRPr lang="es-PE" altLang="en-US" sz="2400"/>
          </a:p>
        </p:txBody>
      </p:sp>
      <p:sp>
        <p:nvSpPr>
          <p:cNvPr id="4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A1AF3FB-E262-4579-96E6-2D1D5901C8A9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569699145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1D16B9-FE5A-493F-9BA1-A8DD5E51DA5D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s-ES" altLang="es-PE" sz="1400"/>
          </a:p>
        </p:txBody>
      </p:sp>
      <p:sp>
        <p:nvSpPr>
          <p:cNvPr id="150530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272463" cy="54927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000" b="1" dirty="0">
                <a:cs typeface="Times New Roman" pitchFamily="18" charset="0"/>
              </a:rPr>
              <a:t>Dos instancias del Poder Nacional I</a:t>
            </a:r>
          </a:p>
        </p:txBody>
      </p:sp>
      <p:sp>
        <p:nvSpPr>
          <p:cNvPr id="150531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886700" cy="4495800"/>
          </a:xfrm>
        </p:spPr>
        <p:txBody>
          <a:bodyPr/>
          <a:lstStyle/>
          <a:p>
            <a:pPr marL="2286000" indent="-228600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200" b="1" dirty="0" err="1">
                <a:solidFill>
                  <a:schemeClr val="tx2"/>
                </a:solidFill>
                <a:cs typeface="Times New Roman" panose="02020603050405020304" pitchFamily="18" charset="0"/>
              </a:rPr>
              <a:t>Huntzinger</a:t>
            </a:r>
            <a:r>
              <a:rPr lang="es-ES" altLang="en-US" sz="2200" b="1" dirty="0">
                <a:cs typeface="Times New Roman" panose="02020603050405020304" pitchFamily="18" charset="0"/>
              </a:rPr>
              <a:t>	</a:t>
            </a:r>
            <a:r>
              <a:rPr lang="es-ES" altLang="en-US" sz="2200" dirty="0">
                <a:cs typeface="Times New Roman" panose="02020603050405020304" pitchFamily="18" charset="0"/>
              </a:rPr>
              <a:t>Existen dos instancias de poder nacional:</a:t>
            </a:r>
          </a:p>
          <a:p>
            <a:pPr marL="2286000" indent="-228600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200" dirty="0">
                <a:cs typeface="Times New Roman" panose="02020603050405020304" pitchFamily="18" charset="0"/>
              </a:rPr>
              <a:t>		</a:t>
            </a:r>
            <a:r>
              <a:rPr lang="es-ES" altLang="en-US" sz="2200" dirty="0" err="1">
                <a:cs typeface="Times New Roman" panose="02020603050405020304" pitchFamily="18" charset="0"/>
              </a:rPr>
              <a:t>Capabilities</a:t>
            </a:r>
            <a:r>
              <a:rPr lang="es-ES" altLang="en-US" sz="2200" dirty="0">
                <a:cs typeface="Times New Roman" panose="02020603050405020304" pitchFamily="18" charset="0"/>
              </a:rPr>
              <a:t> (potencia): conjunto de recursos físicos y sociales, materiales y morales de los que están dotados los estados de manera relativamente estable</a:t>
            </a:r>
          </a:p>
          <a:p>
            <a:pPr marL="2286000" indent="-228600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200" dirty="0">
                <a:cs typeface="Times New Roman" panose="02020603050405020304" pitchFamily="18" charset="0"/>
              </a:rPr>
              <a:t>		</a:t>
            </a:r>
            <a:r>
              <a:rPr lang="es-ES" altLang="en-US" sz="2200" dirty="0" err="1">
                <a:cs typeface="Times New Roman" panose="02020603050405020304" pitchFamily="18" charset="0"/>
              </a:rPr>
              <a:t>Capacities</a:t>
            </a:r>
            <a:r>
              <a:rPr lang="es-ES" altLang="en-US" sz="2200" dirty="0">
                <a:cs typeface="Times New Roman" panose="02020603050405020304" pitchFamily="18" charset="0"/>
              </a:rPr>
              <a:t> (actualidad): conjunto de elementos susceptibles de ser ensamblados por un estado para una acción externa determinada (ejercicio del poder o puesta en acción de capacidades en circunstancias y con objetivos determinados).</a:t>
            </a:r>
            <a:endParaRPr lang="es-E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5569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F28730-A4F6-456F-9CE6-006F2270C22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s-ES" altLang="es-PE" sz="1400"/>
          </a:p>
        </p:txBody>
      </p:sp>
      <p:sp>
        <p:nvSpPr>
          <p:cNvPr id="62466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01000" cy="603250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/>
              <a:t>Potencias Intermedias</a:t>
            </a:r>
            <a:endParaRPr lang="es-ES" dirty="0"/>
          </a:p>
        </p:txBody>
      </p:sp>
      <p:sp>
        <p:nvSpPr>
          <p:cNvPr id="103428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68413"/>
            <a:ext cx="8610600" cy="5208587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No pueden ejercer una influencia considerable en el sistema internacional por sí solas, sino liderando grupos, mediante una participación activa en organizaciones internacionales y aceptando responsabilidades colectivas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s-ES" altLang="es-PE" sz="1900">
              <a:effectLst/>
            </a:endParaRP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Ocasionalmente, pueden ejercer individualmente algún impacto sistémico pero nunca de carácter decisivo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Exhiben una activa diplomacia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Mayormente son potencias regionales (excepto cuando su región comprende grandes potencias o varias potencias intermedias, por ej. Europa)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En muchos casos muestran una estrecha vinculación histórica con determinadas Grandes Potencias, lo cual ha ayudado en su ascenso.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s-ES" altLang="es-PE" sz="1900">
              <a:effectLst/>
            </a:endParaRP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Desarrollan autonomía económica o militar y son capaces de afirmar su independencia frente a las Grandes Potencias; en algunas áreas de actividad y regiones del mundo pueden llegar a desafiar a éstas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s-ES" altLang="es-PE" sz="1900">
                <a:effectLst/>
              </a:rPr>
              <a:t>Las Grandes Potencias las buscan como aliados en la paz  y  prefieren evitar conflictos con ellas, por los costos involucrados.</a:t>
            </a:r>
          </a:p>
        </p:txBody>
      </p:sp>
    </p:spTree>
    <p:extLst>
      <p:ext uri="{BB962C8B-B14F-4D97-AF65-F5344CB8AC3E}">
        <p14:creationId xmlns:p14="http://schemas.microsoft.com/office/powerpoint/2010/main" val="97355631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4051794-3F5D-40B1-8184-C48C69C431A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s-ES" altLang="es-PE" sz="1400"/>
          </a:p>
        </p:txBody>
      </p:sp>
      <p:sp>
        <p:nvSpPr>
          <p:cNvPr id="151554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17538"/>
            <a:ext cx="8272463" cy="100647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000" b="1" dirty="0">
                <a:cs typeface="Times New Roman" pitchFamily="18" charset="0"/>
              </a:rPr>
              <a:t>Potencia y Actualidad del Poder </a:t>
            </a:r>
            <a:r>
              <a:rPr lang="es-ES" sz="2000" b="1" dirty="0">
                <a:cs typeface="Times New Roman" pitchFamily="18" charset="0"/>
              </a:rPr>
              <a:t>(</a:t>
            </a:r>
            <a:r>
              <a:rPr lang="es-ES" sz="2000" b="1" dirty="0" err="1">
                <a:cs typeface="Times New Roman" pitchFamily="18" charset="0"/>
              </a:rPr>
              <a:t>Capabilities</a:t>
            </a:r>
            <a:r>
              <a:rPr lang="es-ES" sz="2000" b="1" dirty="0">
                <a:cs typeface="Times New Roman" pitchFamily="18" charset="0"/>
              </a:rPr>
              <a:t> y </a:t>
            </a:r>
            <a:r>
              <a:rPr lang="es-ES" sz="2000" b="1" dirty="0" err="1">
                <a:cs typeface="Times New Roman" pitchFamily="18" charset="0"/>
              </a:rPr>
              <a:t>Capacity</a:t>
            </a:r>
            <a:r>
              <a:rPr lang="es-ES" sz="2000" b="1" dirty="0">
                <a:cs typeface="Times New Roman" pitchFamily="18" charset="0"/>
              </a:rPr>
              <a:t>)</a:t>
            </a:r>
            <a:r>
              <a:rPr lang="es-ES" sz="3000" b="1" dirty="0">
                <a:solidFill>
                  <a:schemeClr val="tx1"/>
                </a:solidFill>
                <a:cs typeface="Times New Roman" pitchFamily="18" charset="0"/>
              </a:rPr>
              <a:t> II</a:t>
            </a:r>
          </a:p>
        </p:txBody>
      </p:sp>
      <p:sp>
        <p:nvSpPr>
          <p:cNvPr id="151555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844675"/>
            <a:ext cx="7981950" cy="48006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endParaRPr lang="es-ES" altLang="en-US" sz="1800" dirty="0"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800" dirty="0">
                <a:cs typeface="Times New Roman" panose="02020603050405020304" pitchFamily="18" charset="0"/>
              </a:rPr>
              <a:t>Ampliando la visión de </a:t>
            </a:r>
            <a:r>
              <a:rPr lang="es-ES" altLang="en-US" sz="1800" dirty="0" err="1">
                <a:cs typeface="Times New Roman" panose="02020603050405020304" pitchFamily="18" charset="0"/>
              </a:rPr>
              <a:t>Huntzinger</a:t>
            </a:r>
            <a:r>
              <a:rPr lang="es-ES" altLang="en-US" sz="1800" dirty="0">
                <a:cs typeface="Times New Roman" panose="02020603050405020304" pitchFamily="18" charset="0"/>
              </a:rPr>
              <a:t>, se puede ordenar en esta perspectiva  niveles y secuencias del poder</a:t>
            </a:r>
          </a:p>
          <a:p>
            <a:pPr marL="1997075" lvl="1" indent="-1516063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600" b="1" i="1" dirty="0" err="1">
                <a:cs typeface="Times New Roman" panose="02020603050405020304" pitchFamily="18" charset="0"/>
              </a:rPr>
              <a:t>Capabilities</a:t>
            </a:r>
            <a:r>
              <a:rPr lang="es-ES" altLang="en-US" sz="1600" dirty="0">
                <a:cs typeface="Times New Roman" panose="02020603050405020304" pitchFamily="18" charset="0"/>
              </a:rPr>
              <a:t>: Recursos Básicos (como población y recursos naturales)</a:t>
            </a:r>
          </a:p>
          <a:p>
            <a:pPr marL="1997075" lvl="1" indent="-1516063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600" dirty="0">
                <a:cs typeface="Times New Roman" panose="02020603050405020304" pitchFamily="18" charset="0"/>
              </a:rPr>
              <a:t>	Recursos Operativos (como industria y servicio diplomático)</a:t>
            </a:r>
          </a:p>
          <a:p>
            <a:pPr marL="1997075" lvl="1" indent="-1516063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600" b="1" i="1" dirty="0" err="1">
                <a:cs typeface="Times New Roman" panose="02020603050405020304" pitchFamily="18" charset="0"/>
              </a:rPr>
              <a:t>Capacity</a:t>
            </a:r>
            <a:r>
              <a:rPr lang="es-ES" altLang="en-US" sz="1600" dirty="0">
                <a:cs typeface="Times New Roman" panose="02020603050405020304" pitchFamily="18" charset="0"/>
              </a:rPr>
              <a:t>:	Instrumentos Diplomáticos, Militares, Económicos y Culturales</a:t>
            </a:r>
          </a:p>
          <a:p>
            <a:pPr marL="1997075" lvl="1" indent="-1516063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600" dirty="0">
                <a:cs typeface="Times New Roman" panose="02020603050405020304" pitchFamily="18" charset="0"/>
              </a:rPr>
              <a:t>	Ejercicio o Aplicación del Poder</a:t>
            </a:r>
          </a:p>
          <a:p>
            <a:pPr marL="1997075" lvl="1" indent="-1516063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600" dirty="0">
                <a:cs typeface="Times New Roman" panose="02020603050405020304" pitchFamily="18" charset="0"/>
              </a:rPr>
              <a:t>        	Resultados Obtenidos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800" dirty="0">
                <a:cs typeface="Times New Roman" panose="02020603050405020304" pitchFamily="18" charset="0"/>
              </a:rPr>
              <a:t> 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1700" dirty="0">
                <a:cs typeface="Times New Roman" panose="02020603050405020304" pitchFamily="18" charset="0"/>
              </a:rPr>
              <a:t>Observación fundamental: en la práctica los estados, al ejercer el poder,  nunca logran una perfecta transferencia de </a:t>
            </a:r>
            <a:r>
              <a:rPr lang="es-ES" altLang="en-US" sz="1700" dirty="0" err="1">
                <a:cs typeface="Times New Roman" panose="02020603050405020304" pitchFamily="18" charset="0"/>
              </a:rPr>
              <a:t>capabilities</a:t>
            </a:r>
            <a:r>
              <a:rPr lang="es-ES" altLang="en-US" sz="1700" dirty="0">
                <a:cs typeface="Times New Roman" panose="02020603050405020304" pitchFamily="18" charset="0"/>
              </a:rPr>
              <a:t> a </a:t>
            </a:r>
            <a:r>
              <a:rPr lang="es-ES" altLang="en-US" sz="1700" dirty="0" err="1">
                <a:cs typeface="Times New Roman" panose="02020603050405020304" pitchFamily="18" charset="0"/>
              </a:rPr>
              <a:t>capacity</a:t>
            </a:r>
            <a:endParaRPr lang="es-ES" altLang="en-US" sz="1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56372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Instrumentos de </a:t>
            </a:r>
            <a:r>
              <a:rPr lang="es-PE" dirty="0" err="1"/>
              <a:t>Politica</a:t>
            </a:r>
            <a:r>
              <a:rPr lang="es-PE" dirty="0"/>
              <a:t> Exterior (</a:t>
            </a:r>
            <a:r>
              <a:rPr lang="es-PE" dirty="0" err="1"/>
              <a:t>Brighi</a:t>
            </a:r>
            <a:r>
              <a:rPr lang="es-PE" dirty="0"/>
              <a:t> y Hill)</a:t>
            </a:r>
          </a:p>
        </p:txBody>
      </p:sp>
      <p:sp>
        <p:nvSpPr>
          <p:cNvPr id="3" name="Marcador de conteni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PE" dirty="0" err="1"/>
              <a:t>Diplomaticos</a:t>
            </a:r>
            <a:r>
              <a:rPr lang="es-PE" dirty="0"/>
              <a:t>: discusión y negociación </a:t>
            </a:r>
          </a:p>
          <a:p>
            <a:pPr>
              <a:defRPr/>
            </a:pPr>
            <a:r>
              <a:rPr lang="es-PE" dirty="0"/>
              <a:t>Sanciones positivas: ayuda, acuerdos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/>
              <a:t>        comerciales, diplomacia publica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/>
              <a:t>Sanciones negativas: embargos, </a:t>
            </a:r>
            <a:r>
              <a:rPr lang="es-PE" dirty="0" err="1"/>
              <a:t>boycots</a:t>
            </a:r>
            <a:r>
              <a:rPr lang="es-PE" dirty="0"/>
              <a:t>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/>
              <a:t>        guerra financiera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 err="1"/>
              <a:t>Intervencion</a:t>
            </a:r>
            <a:r>
              <a:rPr lang="es-PE" dirty="0"/>
              <a:t> política: propaganda (negativa),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/>
              <a:t>        operaciones  especiales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PE" dirty="0" err="1"/>
              <a:t>Intervencion</a:t>
            </a:r>
            <a:r>
              <a:rPr lang="es-PE" dirty="0"/>
              <a:t> militar: acciones punitivas,    invasiones, ocupación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PE" dirty="0"/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A9C9F-DC25-4A0C-935F-1731130EA186}" type="slidenum">
              <a:rPr lang="es-ES" altLang="es-PE"/>
              <a:pPr>
                <a:defRPr/>
              </a:pPr>
              <a:t>21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8843593"/>
      </p:ext>
    </p:extLst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91330E3-6A70-4BFA-976D-D661097FA4E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s-ES" altLang="es-PE" sz="1400"/>
          </a:p>
        </p:txBody>
      </p:sp>
      <p:sp>
        <p:nvSpPr>
          <p:cNvPr id="152578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72463" cy="100647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400" b="1">
                <a:cs typeface="Times New Roman" pitchFamily="18" charset="0"/>
              </a:rPr>
              <a:t>Perspectivas sobre el poder nacional</a:t>
            </a:r>
          </a:p>
        </p:txBody>
      </p:sp>
      <p:sp>
        <p:nvSpPr>
          <p:cNvPr id="152579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886700" cy="4495800"/>
          </a:xfrm>
        </p:spPr>
        <p:txBody>
          <a:bodyPr/>
          <a:lstStyle/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1. </a:t>
            </a:r>
            <a:r>
              <a:rPr lang="es-ES" altLang="en-US" sz="2400" b="1">
                <a:cs typeface="Times New Roman" panose="02020603050405020304" pitchFamily="18" charset="0"/>
              </a:rPr>
              <a:t>Poder como Atributo</a:t>
            </a:r>
          </a:p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    Recursos Básicos, Recursos Operativos e Instrumentos Externos de los Estados</a:t>
            </a:r>
          </a:p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2. </a:t>
            </a:r>
            <a:r>
              <a:rPr lang="es-ES" altLang="en-US" sz="2400" b="1">
                <a:cs typeface="Times New Roman" panose="02020603050405020304" pitchFamily="18" charset="0"/>
              </a:rPr>
              <a:t>Poder como Relación</a:t>
            </a:r>
          </a:p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    Poder como Relación Específica entre Estados A y B, con sus singulares contextos, circunstancias y estructuras relacionales o canales de interacción</a:t>
            </a:r>
          </a:p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3. </a:t>
            </a:r>
            <a:r>
              <a:rPr lang="es-ES" altLang="en-US" sz="2400" b="1">
                <a:cs typeface="Times New Roman" panose="02020603050405020304" pitchFamily="18" charset="0"/>
              </a:rPr>
              <a:t>Poder como Estructura</a:t>
            </a:r>
          </a:p>
          <a:p>
            <a:pPr marL="381000" indent="-3810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    Poder que tienen algunos estados en virtud de su participación en el diseño o la administración de estructuras o regímenes internacionales que norman o condicionan el comportamiento de otros estados. </a:t>
            </a:r>
          </a:p>
        </p:txBody>
      </p:sp>
    </p:spTree>
    <p:extLst>
      <p:ext uri="{BB962C8B-B14F-4D97-AF65-F5344CB8AC3E}">
        <p14:creationId xmlns:p14="http://schemas.microsoft.com/office/powerpoint/2010/main" val="364856909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755650" y="5084763"/>
            <a:ext cx="5761038" cy="1146175"/>
          </a:xfrm>
        </p:spPr>
        <p:txBody>
          <a:bodyPr/>
          <a:lstStyle/>
          <a:p>
            <a:pPr>
              <a:defRPr/>
            </a:pP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blando</a:t>
            </a:r>
            <a:r>
              <a:rPr lang="en-US" sz="2800" dirty="0"/>
              <a:t> (Nye)</a:t>
            </a:r>
            <a:br>
              <a:rPr lang="en-US" sz="2800" dirty="0"/>
            </a:br>
            <a:r>
              <a:rPr lang="en-US" sz="2800" dirty="0"/>
              <a:t>(Soft Power, 2004, pp. 5-32)</a:t>
            </a:r>
            <a:endParaRPr lang="es-PE" sz="2800" dirty="0"/>
          </a:p>
        </p:txBody>
      </p:sp>
      <p:sp>
        <p:nvSpPr>
          <p:cNvPr id="3" name="Marcador de texto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11188" y="333375"/>
            <a:ext cx="7883525" cy="4248150"/>
          </a:xfrm>
        </p:spPr>
        <p:txBody>
          <a:bodyPr/>
          <a:lstStyle/>
          <a:p>
            <a:pPr algn="just">
              <a:defRPr/>
            </a:pPr>
            <a:r>
              <a:rPr lang="es-PE" dirty="0"/>
              <a:t>Habilidad de moldear las preferencias de otros  (Estados):atracción y seducción</a:t>
            </a:r>
          </a:p>
          <a:p>
            <a:pPr algn="just">
              <a:defRPr/>
            </a:pPr>
            <a:r>
              <a:rPr lang="es-PE" dirty="0"/>
              <a:t>Diferente de poder duro: coerción e inducción</a:t>
            </a:r>
          </a:p>
          <a:p>
            <a:pPr algn="just">
              <a:defRPr/>
            </a:pPr>
            <a:r>
              <a:rPr lang="es-PE" dirty="0"/>
              <a:t>Diferente del poder militar y el poder económico</a:t>
            </a:r>
          </a:p>
          <a:p>
            <a:pPr algn="just">
              <a:defRPr/>
            </a:pPr>
            <a:r>
              <a:rPr lang="es-PE" dirty="0"/>
              <a:t>(si involucra capacidad de establecer la agenda así como los recursos de la diplomacia bilateral y multilateral y la diplomacia pública</a:t>
            </a:r>
            <a:r>
              <a:rPr lang="es-PE" b="1" u="sng" dirty="0"/>
              <a:t>,  no es </a:t>
            </a:r>
            <a:r>
              <a:rPr lang="es-PE" dirty="0"/>
              <a:t>independiente del poder económico)</a:t>
            </a:r>
          </a:p>
          <a:p>
            <a:pPr algn="just">
              <a:defRPr/>
            </a:pPr>
            <a:r>
              <a:rPr lang="es-PE" dirty="0"/>
              <a:t>Depende de la cultura, (la ideología) los valores políticos y la naturaleza de la política  exterior de un Estado.</a:t>
            </a:r>
          </a:p>
          <a:p>
            <a:pPr algn="just">
              <a:defRPr/>
            </a:pPr>
            <a:r>
              <a:rPr lang="es-PE" dirty="0"/>
              <a:t>(Incluye también la propaganda)</a:t>
            </a:r>
          </a:p>
          <a:p>
            <a:pPr algn="just">
              <a:defRPr/>
            </a:pPr>
            <a:r>
              <a:rPr lang="es-PE" dirty="0"/>
              <a:t>Lo que </a:t>
            </a:r>
            <a:r>
              <a:rPr lang="es-PE" dirty="0" err="1"/>
              <a:t>Nye</a:t>
            </a:r>
            <a:r>
              <a:rPr lang="es-PE" dirty="0"/>
              <a:t> no dice claramente es que el poder blando es ideológico, manipulativo y asociado al poder económico</a:t>
            </a:r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4A95C30-2754-4CF1-A728-4457A299816D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1384595288"/>
      </p:ext>
    </p:extLst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 err="1"/>
              <a:t>Evaluacion</a:t>
            </a:r>
            <a:r>
              <a:rPr lang="es-PE" dirty="0"/>
              <a:t> del poder</a:t>
            </a:r>
          </a:p>
        </p:txBody>
      </p:sp>
      <p:sp>
        <p:nvSpPr>
          <p:cNvPr id="3" name="Marcador de conteni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  <a:p>
            <a:pPr>
              <a:defRPr/>
            </a:pPr>
            <a:endParaRPr lang="es-PE" dirty="0"/>
          </a:p>
          <a:p>
            <a:pPr>
              <a:defRPr/>
            </a:pPr>
            <a:r>
              <a:rPr lang="es-PE" dirty="0"/>
              <a:t>Hasta que no es puesto a prueba, el nivel de poder de un Estado no es mas que una </a:t>
            </a:r>
            <a:r>
              <a:rPr lang="es-PE" dirty="0" err="1"/>
              <a:t>percepcion</a:t>
            </a:r>
            <a:endParaRPr lang="es-PE" dirty="0"/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999B2F2-DABD-4F9F-85C6-DC53112E0639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215951482"/>
      </p:ext>
    </p:extLst>
  </p:cSld>
  <p:clrMapOvr>
    <a:masterClrMapping/>
  </p:clrMapOvr>
  <p:transition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47FAAB5-A208-4A94-B75F-FD1D00D37AFB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s-ES" altLang="es-PE" sz="1400"/>
          </a:p>
        </p:txBody>
      </p:sp>
      <p:sp>
        <p:nvSpPr>
          <p:cNvPr id="372738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/>
              <a:t>Recursos Nacionales de Poder (I) </a:t>
            </a:r>
          </a:p>
        </p:txBody>
      </p:sp>
      <p:sp>
        <p:nvSpPr>
          <p:cNvPr id="372739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N. Spykman  (1942)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1. Superficie del territorio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2. Naturaleza de las fronteras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3. Tamaño de la población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4. Riqueza de materias primas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5. Desarrollo económico y tecnológico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6. Recursos financieros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7. Homogeneidad étnica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8. Integración social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9. Estabilidad política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/>
              <a:t>   10. Moral (autoestima) nacional </a:t>
            </a:r>
          </a:p>
        </p:txBody>
      </p:sp>
    </p:spTree>
    <p:extLst>
      <p:ext uri="{BB962C8B-B14F-4D97-AF65-F5344CB8AC3E}">
        <p14:creationId xmlns:p14="http://schemas.microsoft.com/office/powerpoint/2010/main" val="413458503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B839751-839B-4CC5-803D-404D7C982C70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s-ES" altLang="es-PE" sz="1400"/>
          </a:p>
        </p:txBody>
      </p:sp>
      <p:sp>
        <p:nvSpPr>
          <p:cNvPr id="373762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/>
              <a:t>Recursos Nacionales de Poder  (II) </a:t>
            </a:r>
          </a:p>
        </p:txBody>
      </p:sp>
      <p:sp>
        <p:nvSpPr>
          <p:cNvPr id="373763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 b="1"/>
              <a:t>H. Morgenthau (1949)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1. Geografía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2. Recursos naturales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3. Capacidad industrial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4. Preparación del poder militar (military preparedness)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5. Población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6. Carácter nacional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7. Moral (autoestima) nacional</a:t>
            </a:r>
          </a:p>
          <a:p>
            <a:pPr marL="449263" indent="-4492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449263" algn="l"/>
              </a:tabLst>
              <a:defRPr/>
            </a:pPr>
            <a:r>
              <a:rPr lang="es-ES" sz="2800">
                <a:effectLst/>
              </a:rPr>
              <a:t>8. Calidad de la diplomacia</a:t>
            </a:r>
          </a:p>
        </p:txBody>
      </p:sp>
    </p:spTree>
    <p:extLst>
      <p:ext uri="{BB962C8B-B14F-4D97-AF65-F5344CB8AC3E}">
        <p14:creationId xmlns:p14="http://schemas.microsoft.com/office/powerpoint/2010/main" val="347650048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0049BAA-C313-4BF5-AB66-26FF749A4FE8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s-ES" altLang="es-PE" sz="1400"/>
          </a:p>
        </p:txBody>
      </p:sp>
      <p:sp>
        <p:nvSpPr>
          <p:cNvPr id="374786" name="Rectangle 2">
            <a:extLst/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/>
              <a:t>Recursos nacionales de poder III </a:t>
            </a:r>
          </a:p>
        </p:txBody>
      </p:sp>
      <p:sp>
        <p:nvSpPr>
          <p:cNvPr id="374787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 b="1"/>
              <a:t>R. Aron (1966)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/>
              <a:t>	Los factores de poder varían según la época, pero en síntesis son: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/>
              <a:t>1. Factores geográficos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/>
              <a:t>2. Materias primas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/>
              <a:t>3. Factores económicos y tecnológicos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ES"/>
              <a:t>4. Factores humanos</a:t>
            </a:r>
          </a:p>
        </p:txBody>
      </p:sp>
    </p:spTree>
    <p:extLst>
      <p:ext uri="{BB962C8B-B14F-4D97-AF65-F5344CB8AC3E}">
        <p14:creationId xmlns:p14="http://schemas.microsoft.com/office/powerpoint/2010/main" val="9467212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Criterios de evaluación del poder (</a:t>
            </a:r>
            <a:r>
              <a:rPr lang="es-PE" dirty="0" err="1"/>
              <a:t>Holbraad</a:t>
            </a:r>
            <a:r>
              <a:rPr lang="es-PE" dirty="0"/>
              <a:t> 1984)</a:t>
            </a:r>
          </a:p>
        </p:txBody>
      </p:sp>
      <p:sp>
        <p:nvSpPr>
          <p:cNvPr id="3" name="Marcador de conteni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Territorio, población, potencial económico, ubicación </a:t>
            </a:r>
          </a:p>
          <a:p>
            <a:pPr>
              <a:defRPr/>
            </a:pPr>
            <a:r>
              <a:rPr lang="es-PE" dirty="0"/>
              <a:t>Logros internos o internacionales</a:t>
            </a:r>
          </a:p>
          <a:p>
            <a:pPr>
              <a:defRPr/>
            </a:pPr>
            <a:r>
              <a:rPr lang="es-PE" dirty="0"/>
              <a:t>Importancia en el pasado, peso como civilización</a:t>
            </a:r>
          </a:p>
          <a:p>
            <a:pPr>
              <a:defRPr/>
            </a:pPr>
            <a:r>
              <a:rPr lang="es-PE" dirty="0"/>
              <a:t>Representatividad o liderazgo (regional, de un tipo de Estado, religiosa, </a:t>
            </a:r>
            <a:r>
              <a:rPr lang="es-PE" dirty="0" err="1"/>
              <a:t>etc</a:t>
            </a:r>
            <a:r>
              <a:rPr lang="es-PE" dirty="0"/>
              <a:t>)</a:t>
            </a:r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72E5373-D1B4-4EBF-8BE7-8ED1453DA34D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1700697565"/>
      </p:ext>
    </p:extLst>
  </p:cSld>
  <p:clrMapOvr>
    <a:masterClrMapping/>
  </p:clrMapOvr>
  <p:transition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88D8A96-76F9-4D36-91A4-F8D79F7EDD7B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s-ES" altLang="es-PE" sz="1400"/>
          </a:p>
        </p:txBody>
      </p:sp>
      <p:sp>
        <p:nvSpPr>
          <p:cNvPr id="163842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8272463" cy="100647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s-ES" sz="3000" b="1">
                <a:cs typeface="Times New Roman" pitchFamily="18" charset="0"/>
              </a:rPr>
              <a:t>Fórmula de Evaluación del Poder De Ray S. Cline</a:t>
            </a:r>
          </a:p>
        </p:txBody>
      </p:sp>
      <p:sp>
        <p:nvSpPr>
          <p:cNvPr id="163843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7734300" cy="4800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 b="1">
                <a:cs typeface="Times New Roman" panose="02020603050405020304" pitchFamily="18" charset="0"/>
              </a:rPr>
              <a:t>Poder percibido</a:t>
            </a:r>
            <a:r>
              <a:rPr lang="es-ES" altLang="en-US" sz="2400">
                <a:cs typeface="Times New Roman" panose="02020603050405020304" pitchFamily="18" charset="0"/>
              </a:rPr>
              <a:t> =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Masa Crítica (C) </a:t>
            </a:r>
            <a:r>
              <a:rPr lang="es-ES" altLang="en-US" sz="2000">
                <a:cs typeface="Times New Roman" panose="02020603050405020304" pitchFamily="18" charset="0"/>
              </a:rPr>
              <a:t>(población  más territorio)</a:t>
            </a:r>
            <a:r>
              <a:rPr lang="es-ES" altLang="en-US" sz="2400"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más Capacidad Económica (E) </a:t>
            </a:r>
            <a:r>
              <a:rPr lang="es-ES" altLang="en-US" sz="2000">
                <a:cs typeface="Times New Roman" panose="02020603050405020304" pitchFamily="18" charset="0"/>
              </a:rPr>
              <a:t>(PNB, industria, minerales, energía, etc.)</a:t>
            </a:r>
            <a:r>
              <a:rPr lang="es-ES" altLang="en-US" sz="2400"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más Capacidad Militar (M)  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 Todo esto multiplicado por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		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Claridad y Coherencia del Propósito  Estratégico (S) 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más Voluntad de acción Internacional y Calidad de Diplomacia (W)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>
                <a:cs typeface="Times New Roman" panose="02020603050405020304" pitchFamily="18" charset="0"/>
              </a:rPr>
              <a:t> 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81000" algn="l"/>
              </a:tabLst>
              <a:defRPr/>
            </a:pPr>
            <a:r>
              <a:rPr lang="es-ES" altLang="en-US" sz="2400" b="1">
                <a:cs typeface="Times New Roman" panose="02020603050405020304" pitchFamily="18" charset="0"/>
              </a:rPr>
              <a:t>Pp= (C+E+M) x (S+W)</a:t>
            </a:r>
          </a:p>
        </p:txBody>
      </p:sp>
    </p:spTree>
    <p:extLst>
      <p:ext uri="{BB962C8B-B14F-4D97-AF65-F5344CB8AC3E}">
        <p14:creationId xmlns:p14="http://schemas.microsoft.com/office/powerpoint/2010/main" val="374940840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D5DA9C9-15FA-4608-BD8D-9D7B163C2645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s-ES" altLang="es-PE" sz="1400"/>
          </a:p>
        </p:txBody>
      </p:sp>
      <p:sp>
        <p:nvSpPr>
          <p:cNvPr id="63490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/>
              <a:t>Potencias Intermedias</a:t>
            </a:r>
            <a:br>
              <a:rPr lang="es-ES"/>
            </a:br>
            <a:r>
              <a:rPr lang="es-ES" sz="3000"/>
              <a:t>	(15 -20)</a:t>
            </a:r>
          </a:p>
        </p:txBody>
      </p:sp>
      <p:sp>
        <p:nvSpPr>
          <p:cNvPr id="63491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81200"/>
            <a:ext cx="87487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ES"/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 sz="3000"/>
              <a:t>Australia, Canadá, España, Italia, Polonia, Suecia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 sz="3000"/>
              <a:t>México, Argentina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 sz="3000"/>
              <a:t>Egipto, Israel, Turquía, Irán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 sz="3000"/>
              <a:t>Sudáfrica, Nigeria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 sz="3000"/>
              <a:t>Corea del Sur, Indonesia, Vietnam</a:t>
            </a:r>
          </a:p>
        </p:txBody>
      </p:sp>
    </p:spTree>
    <p:extLst>
      <p:ext uri="{BB962C8B-B14F-4D97-AF65-F5344CB8AC3E}">
        <p14:creationId xmlns:p14="http://schemas.microsoft.com/office/powerpoint/2010/main" val="21888681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Formula </a:t>
            </a:r>
            <a:r>
              <a:rPr lang="es-PE" dirty="0" err="1"/>
              <a:t>Evaluacion</a:t>
            </a:r>
            <a:r>
              <a:rPr lang="es-PE" dirty="0"/>
              <a:t> Poder, FNSR</a:t>
            </a:r>
          </a:p>
        </p:txBody>
      </p:sp>
      <p:sp>
        <p:nvSpPr>
          <p:cNvPr id="3" name="Marcador de contenido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PE" dirty="0" err="1"/>
              <a:t>Foundation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National</a:t>
            </a:r>
            <a:r>
              <a:rPr lang="es-PE" dirty="0"/>
              <a:t> Security </a:t>
            </a:r>
            <a:r>
              <a:rPr lang="es-PE" dirty="0" err="1"/>
              <a:t>Research</a:t>
            </a:r>
            <a:r>
              <a:rPr lang="es-PE" dirty="0"/>
              <a:t>, India (2012)</a:t>
            </a:r>
          </a:p>
          <a:p>
            <a:pPr>
              <a:defRPr/>
            </a:pPr>
            <a:endParaRPr lang="es-PE" dirty="0"/>
          </a:p>
          <a:p>
            <a:pPr>
              <a:defRPr/>
            </a:pPr>
            <a:r>
              <a:rPr lang="es-PE" dirty="0"/>
              <a:t>Capacidad </a:t>
            </a:r>
            <a:r>
              <a:rPr lang="es-PE" dirty="0" err="1"/>
              <a:t>Economica</a:t>
            </a:r>
            <a:r>
              <a:rPr lang="es-PE" dirty="0"/>
              <a:t>, Capacidad Militar, Capacidad poblacional, Capacidad </a:t>
            </a:r>
            <a:r>
              <a:rPr lang="es-PE" dirty="0" err="1"/>
              <a:t>Tecnologica</a:t>
            </a:r>
            <a:r>
              <a:rPr lang="es-PE" dirty="0"/>
              <a:t>, Seguridad </a:t>
            </a:r>
            <a:r>
              <a:rPr lang="es-PE" dirty="0" err="1"/>
              <a:t>Energetica</a:t>
            </a:r>
            <a:r>
              <a:rPr lang="es-PE" dirty="0"/>
              <a:t>, Capacidad de acción internacional</a:t>
            </a:r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17E1B61-5A9D-45BC-9A37-F979138C38A7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2442602000"/>
      </p:ext>
    </p:extLst>
  </p:cSld>
  <p:clrMapOvr>
    <a:masterClrMapping/>
  </p:clrMapOvr>
  <p:transition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1 Título">
            <a:extLst/>
          </p:cNvPr>
          <p:cNvSpPr>
            <a:spLocks noGrp="1"/>
          </p:cNvSpPr>
          <p:nvPr>
            <p:ph type="ctrTitle" sz="quarter" idx="4294967295"/>
          </p:nvPr>
        </p:nvSpPr>
        <p:spPr>
          <a:xfrm>
            <a:off x="685800" y="323850"/>
            <a:ext cx="7772400" cy="1160463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1" hangingPunct="1">
              <a:defRPr/>
            </a:pPr>
            <a:r>
              <a:rPr lang="es-PE" altLang="es-PE" sz="4000" b="1">
                <a:effectLst/>
              </a:rPr>
              <a:t>Elementos  básicos del Poder </a:t>
            </a:r>
            <a:r>
              <a:rPr lang="es-PE" altLang="es-PE" sz="2000" b="1">
                <a:effectLst/>
              </a:rPr>
              <a:t>Nacional</a:t>
            </a:r>
            <a:r>
              <a:rPr lang="es-PE" altLang="es-PE" sz="2000">
                <a:effectLst/>
              </a:rPr>
              <a:t>  (Cline)</a:t>
            </a:r>
          </a:p>
        </p:txBody>
      </p:sp>
      <p:sp>
        <p:nvSpPr>
          <p:cNvPr id="3" name="2 Subtítulo">
            <a:extLst/>
          </p:cNvPr>
          <p:cNvSpPr>
            <a:spLocks noGrp="1"/>
          </p:cNvSpPr>
          <p:nvPr>
            <p:ph type="subTitle" sz="quarter" idx="4294967295"/>
          </p:nvPr>
        </p:nvSpPr>
        <p:spPr>
          <a:xfrm>
            <a:off x="468313" y="1773238"/>
            <a:ext cx="8207375" cy="475138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PE" sz="2000" b="1" dirty="0">
                <a:effectLst/>
              </a:rPr>
              <a:t>-Estrategia Nacional (S): </a:t>
            </a:r>
            <a:r>
              <a:rPr lang="es-PE" sz="2000" dirty="0">
                <a:effectLst/>
              </a:rPr>
              <a:t>conceptualización, establecimiento y prosecución de metas y estrategias para favorecer los intereses nacionales en el mundo (definición y consistencia de la política exterior)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PE" sz="2000" dirty="0">
                <a:effectLst/>
              </a:rPr>
              <a:t>Incluye calidad y cantidad de la representación diplomática.  También, lo que se llama </a:t>
            </a:r>
            <a:r>
              <a:rPr lang="es-PE" sz="2000" dirty="0" err="1">
                <a:effectLst/>
              </a:rPr>
              <a:t>índicadores</a:t>
            </a:r>
            <a:r>
              <a:rPr lang="es-PE" sz="2000" dirty="0">
                <a:effectLst/>
              </a:rPr>
              <a:t> motivacionales: porcentajes de PBI en defensa y de la población en FFAA; ayuda económica.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PE" sz="2000" dirty="0">
                <a:effectLst/>
              </a:rPr>
              <a:t> 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PE" sz="2000" b="1" dirty="0">
                <a:effectLst/>
              </a:rPr>
              <a:t>-Voluntad Nacional (W): </a:t>
            </a:r>
            <a:r>
              <a:rPr lang="es-PE" sz="2000" dirty="0">
                <a:effectLst/>
              </a:rPr>
              <a:t>Grado de conciencia y resolución de la ciudadanía para apoyar la política exterior y de defensa desarrollada por el gobierno.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s-PE" sz="2000" dirty="0">
                <a:effectLst/>
              </a:rPr>
              <a:t>Incluye integración cultural de la población, fortaleza del liderazgo gubernamental, y percepción por la población de las estrategias externas y de su conexión con los intereses nacionales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-</a:t>
            </a:r>
            <a:endParaRPr lang="es-PE" dirty="0"/>
          </a:p>
        </p:txBody>
      </p:sp>
      <p:sp>
        <p:nvSpPr>
          <p:cNvPr id="4" name="3 Marcador de número de diapositiva">
            <a:extLst/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C58F954-4F64-4636-9CD5-9689FE6C4A02}" type="slidenum">
              <a:rPr lang="es-ES" altLang="es-PE" sz="1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s-ES" altLang="es-PE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1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587AD43-53C5-421E-95ED-8FCCD83E7109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425563496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0B87D0F-AB38-4C73-80C0-7A9703A3EC5B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s-ES" altLang="es-PE" sz="1400"/>
          </a:p>
        </p:txBody>
      </p:sp>
      <p:sp>
        <p:nvSpPr>
          <p:cNvPr id="415746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435975" cy="630237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 b="1"/>
              <a:t>V  Potencias Emergentes en el Nuevo Orden</a:t>
            </a:r>
          </a:p>
        </p:txBody>
      </p:sp>
      <p:sp>
        <p:nvSpPr>
          <p:cNvPr id="415747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49688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s-ES" sz="2800"/>
              <a:t>BRIC 2003 (Goldman Sachs) Brasil, Rusia, India, China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s-ES" sz="2800"/>
              <a:t>BEMs (1997): Argentina, Brasil, México, China, India, Corea del Sur, Polonia, Turquía, Indonesia, Sudáfrica.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s-ES" sz="2800"/>
              <a:t>Estados Pivote (1998): Brasil, México, India, Indonesia, Argelia, Egipto, Pakistán, Turquía, Sudáfrica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s-ES" sz="2800"/>
              <a:t>Estados Ancla (2005): Brasil, México, China, India, Indonesia, Pakistán, Tailandia, Egipto, Turquía, Nigeria, Sudáfrica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AutoNum type="arabicPeriod"/>
              <a:defRPr/>
            </a:pPr>
            <a:r>
              <a:rPr lang="es-MX" sz="2800"/>
              <a:t>G5 (2007): Brasil, China, India, México, Sudáfrica</a:t>
            </a:r>
            <a:endParaRPr lang="es-ES" sz="2800"/>
          </a:p>
        </p:txBody>
      </p:sp>
    </p:spTree>
    <p:extLst>
      <p:ext uri="{BB962C8B-B14F-4D97-AF65-F5344CB8AC3E}">
        <p14:creationId xmlns:p14="http://schemas.microsoft.com/office/powerpoint/2010/main" val="36697950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arcador de número de diapositiva">
            <a:extLst/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2DC723B-80B1-48C4-BF6D-06052D21CA04}" type="slidenum">
              <a:rPr lang="es-ES" altLang="es-PE" sz="14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s-ES" altLang="es-PE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499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9366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es-PE" altLang="es-PE" sz="3200" b="1">
                <a:effectLst/>
              </a:rPr>
              <a:t>Nuevos Centros de Poder </a:t>
            </a:r>
            <a:br>
              <a:rPr lang="es-PE" altLang="es-PE" sz="3200" b="1">
                <a:effectLst/>
              </a:rPr>
            </a:br>
            <a:r>
              <a:rPr lang="en-US" altLang="es-PE" sz="2000">
                <a:effectLst/>
              </a:rPr>
              <a:t>R. Haass y S. Halper, Council on Foreign Relations, 2010</a:t>
            </a:r>
            <a:endParaRPr lang="es-PE" altLang="es-PE" sz="2000">
              <a:effectLst/>
            </a:endParaRPr>
          </a:p>
        </p:txBody>
      </p:sp>
      <p:sp>
        <p:nvSpPr>
          <p:cNvPr id="419843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n-US" sz="2800" dirty="0">
                <a:effectLst/>
              </a:rPr>
              <a:t>-	</a:t>
            </a:r>
            <a:r>
              <a:rPr lang="en-US" sz="2800" dirty="0" err="1">
                <a:effectLst/>
              </a:rPr>
              <a:t>Brasil</a:t>
            </a:r>
            <a:r>
              <a:rPr lang="en-US" sz="2800" dirty="0">
                <a:effectLst/>
              </a:rPr>
              <a:t>, Argentina, Chile, México, Venezuela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-	Nigeria y Sudáfrica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-	Egipto, Irán, Israel, Arabia Saudí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-	Pakistán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-	Australia, Indonesia y Corea del Sur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	S. </a:t>
            </a:r>
            <a:r>
              <a:rPr lang="es-ES" sz="2800" dirty="0" err="1">
                <a:effectLst/>
              </a:rPr>
              <a:t>Halper</a:t>
            </a:r>
            <a:r>
              <a:rPr lang="es-ES" sz="2800" dirty="0">
                <a:effectLst/>
              </a:rPr>
              <a:t>: potencias regionales medianas:  Indonesia, Vietnam, Nigeria, Turquía, Arabia Saudí, Pakistán, Venezuela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r>
              <a:rPr lang="es-ES" sz="2800" dirty="0">
                <a:effectLst/>
              </a:rPr>
              <a:t>Potencias pivote: Brasil, Sudáfrica, Ucrania, Egipto</a:t>
            </a:r>
            <a:endParaRPr lang="es-PE" sz="2800" dirty="0">
              <a:effectLst/>
            </a:endParaRPr>
          </a:p>
          <a:p>
            <a:pPr marL="261938" indent="-261938" eaLnBrk="1" hangingPunct="1">
              <a:buFont typeface="Wingdings" panose="05000000000000000000" pitchFamily="2" charset="2"/>
              <a:buNone/>
              <a:tabLst>
                <a:tab pos="261938" algn="l"/>
              </a:tabLst>
              <a:defRPr/>
            </a:pPr>
            <a:endParaRPr lang="es-ES" dirty="0"/>
          </a:p>
        </p:txBody>
      </p:sp>
      <p:sp>
        <p:nvSpPr>
          <p:cNvPr id="2" name="1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88FE220-FA1D-4C6B-8709-56E974CB7C8F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194864442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B73D905-74B8-4C0E-92E0-C6A8059EBBA7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s-ES" altLang="es-PE" sz="1400"/>
          </a:p>
        </p:txBody>
      </p:sp>
      <p:sp>
        <p:nvSpPr>
          <p:cNvPr id="64514" name="Rectangle 2">
            <a:extLst/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3352"/>
            <a:ext cx="8748712" cy="762000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b="1" dirty="0"/>
              <a:t>G-20 (2016)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31172"/>
            <a:ext cx="5768937" cy="59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9536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6C51DD2-3C3B-4FA0-886F-4CD44699BC53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s-ES" altLang="es-PE" sz="1400"/>
          </a:p>
        </p:txBody>
      </p:sp>
      <p:sp>
        <p:nvSpPr>
          <p:cNvPr id="141314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5425"/>
            <a:ext cx="8001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s-ES" b="1"/>
              <a:t>Potencias Menores</a:t>
            </a:r>
            <a:endParaRPr lang="es-ES"/>
          </a:p>
        </p:txBody>
      </p:sp>
      <p:sp>
        <p:nvSpPr>
          <p:cNvPr id="141315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30313"/>
            <a:ext cx="8610600" cy="5472112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1800" dirty="0"/>
              <a:t>La mayor parte de estados corresponde a esta categoría.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1800" dirty="0"/>
              <a:t>Son estados que ni por sí solos ni en grupos pequeños pueden tener influencia en el sistema internacional. Generalmente incapaces de iniciar individualmente acciones que puedan afectar substancialmente a las potencias intermedias y a las grandes potencias.  Pueden ejercer alguna influencia en sus regiones.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1800" dirty="0"/>
              <a:t>No tienen capacidad para garantizar por sí solos su defensa: escaso poder militar y   falta de industrias de defensa.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" sz="1800" dirty="0"/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1800" dirty="0"/>
              <a:t>Son básicamente receptoras de influencia. Las grandes potencias y potencias intermedias buscan incorporarlas en esferas de influencia así como   intervenir de diversas maneras en ellas y   condicionar su comportamiento externo y aun interno.</a:t>
            </a:r>
          </a:p>
        </p:txBody>
      </p:sp>
    </p:spTree>
    <p:extLst>
      <p:ext uri="{BB962C8B-B14F-4D97-AF65-F5344CB8AC3E}">
        <p14:creationId xmlns:p14="http://schemas.microsoft.com/office/powerpoint/2010/main" val="238280274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E" dirty="0"/>
              <a:t>Potencias menores (2)</a:t>
            </a:r>
          </a:p>
        </p:txBody>
      </p:sp>
      <p:sp>
        <p:nvSpPr>
          <p:cNvPr id="3" name="Marcador de contenido 2">
            <a:extLst/>
          </p:cNvPr>
          <p:cNvSpPr>
            <a:spLocks noGrp="1"/>
          </p:cNvSpPr>
          <p:nvPr>
            <p:ph idx="1"/>
          </p:nvPr>
        </p:nvSpPr>
        <p:spPr>
          <a:xfrm>
            <a:off x="107950" y="1719263"/>
            <a:ext cx="8229600" cy="4525962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000" dirty="0"/>
              <a:t>Tradicionalmente su principal preocupación ha sido la de preservar su autonomía.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000" dirty="0"/>
              <a:t>Son defensoras de la organización internacional y el derecho internacional.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ES" sz="2000" dirty="0"/>
              <a:t> Gran cantidad de potencias menores, además, están en la categoría de países en desarrollo, lo cual aumenta su dependencia externa.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PE" sz="2000" dirty="0"/>
              <a:t>Spiegel (1972) diferencia las potencias menores en potencias menores , estrictamente,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PE" sz="2000" dirty="0"/>
              <a:t>las que juegan papeles importantes en sus regiones, tales como Perú y Chile, y  estados regionales, que tienen una influencia limitada en sus regiones, tales como Bolivia y Ecuador.</a:t>
            </a:r>
            <a:endParaRPr lang="es-ES" sz="2000" dirty="0"/>
          </a:p>
          <a:p>
            <a:pPr>
              <a:defRPr/>
            </a:pPr>
            <a:endParaRPr lang="es-PE" dirty="0"/>
          </a:p>
        </p:txBody>
      </p:sp>
      <p:sp>
        <p:nvSpPr>
          <p:cNvPr id="4" name="Marcador de número de diapositiva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379C092-89B1-487B-9EB1-3270C31A8140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s-ES" altLang="es-PE" sz="1400"/>
          </a:p>
        </p:txBody>
      </p:sp>
    </p:spTree>
    <p:extLst>
      <p:ext uri="{BB962C8B-B14F-4D97-AF65-F5344CB8AC3E}">
        <p14:creationId xmlns:p14="http://schemas.microsoft.com/office/powerpoint/2010/main" val="1264639255"/>
      </p:ext>
    </p:extLst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número de diapositiva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2031654-56BD-468D-BB99-4D66D2779E35}" type="slidenum">
              <a:rPr lang="es-ES" altLang="es-PE" sz="14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s-ES" altLang="es-PE" sz="1400"/>
          </a:p>
        </p:txBody>
      </p:sp>
      <p:sp>
        <p:nvSpPr>
          <p:cNvPr id="142338" name="Rectangle 2">
            <a:extLst/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/>
              <a:t>Potencias menores</a:t>
            </a:r>
            <a:br>
              <a:rPr lang="es-ES"/>
            </a:br>
            <a:r>
              <a:rPr lang="es-ES" sz="3000"/>
              <a:t>(aprox. 120)</a:t>
            </a:r>
          </a:p>
        </p:txBody>
      </p:sp>
      <p:sp>
        <p:nvSpPr>
          <p:cNvPr id="142339" name="Rectangle 3">
            <a:extLst/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981200"/>
            <a:ext cx="8748712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Bolivia, Perú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El Salvador, Guatemala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Marruecos, Libia, Etiopía, Senegal, Kenia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Austria, Portugal, Grecia, Dinamarca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Tailandia, Malasia, Filipinas</a:t>
            </a:r>
          </a:p>
          <a:p>
            <a:pPr eaLnBrk="1" hangingPunct="1">
              <a:buClr>
                <a:schemeClr val="tx1"/>
              </a:buClr>
              <a:buFontTx/>
              <a:buChar char="o"/>
              <a:defRPr/>
            </a:pPr>
            <a:r>
              <a:rPr lang="es-ES"/>
              <a:t>Nueva Zelanda</a:t>
            </a:r>
          </a:p>
        </p:txBody>
      </p:sp>
    </p:spTree>
    <p:extLst>
      <p:ext uri="{BB962C8B-B14F-4D97-AF65-F5344CB8AC3E}">
        <p14:creationId xmlns:p14="http://schemas.microsoft.com/office/powerpoint/2010/main" val="89771366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nda">
  <a:themeElements>
    <a:clrScheme name="Onda 1">
      <a:dk1>
        <a:srgbClr val="2B2B85"/>
      </a:dk1>
      <a:lt1>
        <a:srgbClr val="FFFFFF"/>
      </a:lt1>
      <a:dk2>
        <a:srgbClr val="00254A"/>
      </a:dk2>
      <a:lt2>
        <a:srgbClr val="C0C0C0"/>
      </a:lt2>
      <a:accent1>
        <a:srgbClr val="0099FF"/>
      </a:accent1>
      <a:accent2>
        <a:srgbClr val="006699"/>
      </a:accent2>
      <a:accent3>
        <a:srgbClr val="AAACB1"/>
      </a:accent3>
      <a:accent4>
        <a:srgbClr val="DADADA"/>
      </a:accent4>
      <a:accent5>
        <a:srgbClr val="AACAFF"/>
      </a:accent5>
      <a:accent6>
        <a:srgbClr val="005C8A"/>
      </a:accent6>
      <a:hlink>
        <a:srgbClr val="99CCFF"/>
      </a:hlink>
      <a:folHlink>
        <a:srgbClr val="8F8FB5"/>
      </a:folHlink>
    </a:clrScheme>
    <a:fontScheme name="O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nda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a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1507</Words>
  <Application>Microsoft Office PowerPoint</Application>
  <PresentationFormat>Presentación en pantalla (4:3)</PresentationFormat>
  <Paragraphs>271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Arial Black</vt:lpstr>
      <vt:lpstr>Calibri</vt:lpstr>
      <vt:lpstr>Times New Roman</vt:lpstr>
      <vt:lpstr>Wingdings</vt:lpstr>
      <vt:lpstr>Onda</vt:lpstr>
      <vt:lpstr>Presentación de PowerPoint</vt:lpstr>
      <vt:lpstr>Potencias Intermedias</vt:lpstr>
      <vt:lpstr>Potencias Intermedias  (15 -20)</vt:lpstr>
      <vt:lpstr>V  Potencias Emergentes en el Nuevo Orden</vt:lpstr>
      <vt:lpstr>Nuevos Centros de Poder  R. Haass y S. Halper, Council on Foreign Relations, 2010</vt:lpstr>
      <vt:lpstr>G-20 (2016)</vt:lpstr>
      <vt:lpstr>Potencias Menores</vt:lpstr>
      <vt:lpstr>Potencias menores (2)</vt:lpstr>
      <vt:lpstr>Potencias menores (aprox. 120)</vt:lpstr>
      <vt:lpstr>Microestados</vt:lpstr>
      <vt:lpstr>VII Categorías de Estados en  Sudamérica-América Latina</vt:lpstr>
      <vt:lpstr>Elementos de poder de una Gran Potencia (Joffe 2014)</vt:lpstr>
      <vt:lpstr>Presentación de PowerPoint</vt:lpstr>
      <vt:lpstr>Recursos Nacionales de Poder (Adaptndo el esquema básico,  de dos categorías,  de Mingst)</vt:lpstr>
      <vt:lpstr>PODER NACIONAL I</vt:lpstr>
      <vt:lpstr>Definiciones de Poder Nacional</vt:lpstr>
      <vt:lpstr>Presentación de PowerPoint</vt:lpstr>
      <vt:lpstr>Dimensiones del poder (Lukes)</vt:lpstr>
      <vt:lpstr>Dos instancias del Poder Nacional I</vt:lpstr>
      <vt:lpstr>Potencia y Actualidad del Poder (Capabilities y Capacity) II</vt:lpstr>
      <vt:lpstr>Instrumentos de Politica Exterior (Brighi y Hill)</vt:lpstr>
      <vt:lpstr>Perspectivas sobre el poder nacional</vt:lpstr>
      <vt:lpstr>Poder blando (Nye) (Soft Power, 2004, pp. 5-32)</vt:lpstr>
      <vt:lpstr>Evaluacion del poder</vt:lpstr>
      <vt:lpstr>Recursos Nacionales de Poder (I) </vt:lpstr>
      <vt:lpstr>Recursos Nacionales de Poder  (II) </vt:lpstr>
      <vt:lpstr>Recursos nacionales de poder III </vt:lpstr>
      <vt:lpstr>Criterios de evaluación del poder (Holbraad 1984)</vt:lpstr>
      <vt:lpstr>Fórmula de Evaluación del Poder De Ray S. Cline</vt:lpstr>
      <vt:lpstr>Formula Evaluacion Poder, FNSR</vt:lpstr>
      <vt:lpstr>Elementos  básicos del Poder Nacional  (Cline)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Morales</dc:creator>
  <cp:lastModifiedBy>Morales</cp:lastModifiedBy>
  <cp:revision>9</cp:revision>
  <dcterms:created xsi:type="dcterms:W3CDTF">2019-09-12T07:44:05Z</dcterms:created>
  <dcterms:modified xsi:type="dcterms:W3CDTF">2019-09-26T01:44:01Z</dcterms:modified>
</cp:coreProperties>
</file>