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8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4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2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30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1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4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2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0CFB3B-218C-407D-8318-067EA0BD0A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ne-recommendations-2017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6F13-7B23-4D0D-9086-1AEF1E1D6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478" y="663145"/>
            <a:ext cx="8825658" cy="2677648"/>
          </a:xfrm>
        </p:spPr>
        <p:txBody>
          <a:bodyPr>
            <a:normAutofit/>
          </a:bodyPr>
          <a:lstStyle/>
          <a:p>
            <a:r>
              <a:rPr lang="en-US" dirty="0"/>
              <a:t>Building an Interactive Wine Recommendation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F046E-5B96-424A-AB74-737E4A3B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478" y="3429000"/>
            <a:ext cx="9032135" cy="25809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Rutgers Data Science Bootcamp 2019</a:t>
            </a:r>
          </a:p>
          <a:p>
            <a:pPr algn="ctr"/>
            <a:r>
              <a:rPr lang="en-US" dirty="0"/>
              <a:t>Maria Javier</a:t>
            </a:r>
          </a:p>
          <a:p>
            <a:pPr algn="ctr"/>
            <a:r>
              <a:rPr lang="en-US" dirty="0"/>
              <a:t>Madeline Starr</a:t>
            </a:r>
          </a:p>
          <a:p>
            <a:pPr algn="ctr"/>
            <a:r>
              <a:rPr lang="en-US" dirty="0"/>
              <a:t>Mark </a:t>
            </a:r>
            <a:r>
              <a:rPr lang="en-US" dirty="0" err="1"/>
              <a:t>Visco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1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2FBC-D401-4A92-BEF6-9A6BCD99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Fourth step: Deploy to Heroku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461A6-42AC-4457-9F78-66DD5AE41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791924"/>
            <a:ext cx="4828707" cy="529173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D6DB-B94D-490B-B770-1A454AA0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Uploaded all files to GitHub with proper formatting needed for Heroku.</a:t>
            </a:r>
          </a:p>
          <a:p>
            <a:r>
              <a:rPr lang="en-US" dirty="0">
                <a:solidFill>
                  <a:srgbClr val="FFFFFF"/>
                </a:solidFill>
              </a:rPr>
              <a:t>Uploaded and linked to Heroku.</a:t>
            </a:r>
          </a:p>
        </p:txBody>
      </p:sp>
    </p:spTree>
    <p:extLst>
      <p:ext uri="{BB962C8B-B14F-4D97-AF65-F5344CB8AC3E}">
        <p14:creationId xmlns:p14="http://schemas.microsoft.com/office/powerpoint/2010/main" val="220190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079C-7768-4C9D-9164-82036CCB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BA95-7D61-4C8A-846D-FFE48161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Python, Pandas, </a:t>
            </a:r>
            <a:r>
              <a:rPr lang="en-US" dirty="0" err="1"/>
              <a:t>Jupyter</a:t>
            </a:r>
            <a:r>
              <a:rPr lang="en-US" dirty="0"/>
              <a:t> Notebook, PostgreSQL, Flask, </a:t>
            </a:r>
            <a:r>
              <a:rPr lang="en-US" dirty="0" err="1"/>
              <a:t>Javascript</a:t>
            </a:r>
            <a:r>
              <a:rPr lang="en-US" dirty="0"/>
              <a:t>, D3,CSS Heroku</a:t>
            </a:r>
          </a:p>
        </p:txBody>
      </p:sp>
    </p:spTree>
    <p:extLst>
      <p:ext uri="{BB962C8B-B14F-4D97-AF65-F5344CB8AC3E}">
        <p14:creationId xmlns:p14="http://schemas.microsoft.com/office/powerpoint/2010/main" val="155063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ACB8E-5A29-491D-BC36-422D24B3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A521D-3FDE-4FE4-8C6C-6049FE734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7720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C465A-598D-430F-9C2F-8168B84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Talking about wine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DD6E5-7B06-47DD-9FD2-9731D93D4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" b="2"/>
          <a:stretch/>
        </p:blipFill>
        <p:spPr>
          <a:xfrm>
            <a:off x="6774511" y="480060"/>
            <a:ext cx="4929808" cy="5897880"/>
          </a:xfrm>
          <a:custGeom>
            <a:avLst/>
            <a:gdLst>
              <a:gd name="connsiteX0" fmla="*/ 104535 w 4929808"/>
              <a:gd name="connsiteY0" fmla="*/ 0 h 5897880"/>
              <a:gd name="connsiteX1" fmla="*/ 2751151 w 4929808"/>
              <a:gd name="connsiteY1" fmla="*/ 0 h 5897880"/>
              <a:gd name="connsiteX2" fmla="*/ 4769032 w 4929808"/>
              <a:gd name="connsiteY2" fmla="*/ 0 h 5897880"/>
              <a:gd name="connsiteX3" fmla="*/ 4929808 w 4929808"/>
              <a:gd name="connsiteY3" fmla="*/ 0 h 5897880"/>
              <a:gd name="connsiteX4" fmla="*/ 4929808 w 4929808"/>
              <a:gd name="connsiteY4" fmla="*/ 5897880 h 5897880"/>
              <a:gd name="connsiteX5" fmla="*/ 4769032 w 4929808"/>
              <a:gd name="connsiteY5" fmla="*/ 5897880 h 5897880"/>
              <a:gd name="connsiteX6" fmla="*/ 2751151 w 4929808"/>
              <a:gd name="connsiteY6" fmla="*/ 5897880 h 5897880"/>
              <a:gd name="connsiteX7" fmla="*/ 0 w 4929808"/>
              <a:gd name="connsiteY7" fmla="*/ 5897880 h 5897880"/>
              <a:gd name="connsiteX8" fmla="*/ 0 w 4929808"/>
              <a:gd name="connsiteY8" fmla="*/ 5896985 h 5897880"/>
              <a:gd name="connsiteX9" fmla="*/ 103291 w 4929808"/>
              <a:gd name="connsiteY9" fmla="*/ 5896985 h 5897880"/>
              <a:gd name="connsiteX10" fmla="*/ 112340 w 4929808"/>
              <a:gd name="connsiteY10" fmla="*/ 5838313 h 5897880"/>
              <a:gd name="connsiteX11" fmla="*/ 123631 w 4929808"/>
              <a:gd name="connsiteY11" fmla="*/ 5762037 h 5897880"/>
              <a:gd name="connsiteX12" fmla="*/ 135550 w 4929808"/>
              <a:gd name="connsiteY12" fmla="*/ 5671232 h 5897880"/>
              <a:gd name="connsiteX13" fmla="*/ 149820 w 4929808"/>
              <a:gd name="connsiteY13" fmla="*/ 5563476 h 5897880"/>
              <a:gd name="connsiteX14" fmla="*/ 164875 w 4929808"/>
              <a:gd name="connsiteY14" fmla="*/ 5444219 h 5897880"/>
              <a:gd name="connsiteX15" fmla="*/ 180714 w 4929808"/>
              <a:gd name="connsiteY15" fmla="*/ 5309828 h 5897880"/>
              <a:gd name="connsiteX16" fmla="*/ 197494 w 4929808"/>
              <a:gd name="connsiteY16" fmla="*/ 5163329 h 5897880"/>
              <a:gd name="connsiteX17" fmla="*/ 214273 w 4929808"/>
              <a:gd name="connsiteY17" fmla="*/ 5004117 h 5897880"/>
              <a:gd name="connsiteX18" fmla="*/ 231367 w 4929808"/>
              <a:gd name="connsiteY18" fmla="*/ 4834615 h 5897880"/>
              <a:gd name="connsiteX19" fmla="*/ 247205 w 4929808"/>
              <a:gd name="connsiteY19" fmla="*/ 4651794 h 5897880"/>
              <a:gd name="connsiteX20" fmla="*/ 262417 w 4929808"/>
              <a:gd name="connsiteY20" fmla="*/ 4460498 h 5897880"/>
              <a:gd name="connsiteX21" fmla="*/ 276217 w 4929808"/>
              <a:gd name="connsiteY21" fmla="*/ 4258305 h 5897880"/>
              <a:gd name="connsiteX22" fmla="*/ 289390 w 4929808"/>
              <a:gd name="connsiteY22" fmla="*/ 4047637 h 5897880"/>
              <a:gd name="connsiteX23" fmla="*/ 301779 w 4929808"/>
              <a:gd name="connsiteY23" fmla="*/ 3827889 h 5897880"/>
              <a:gd name="connsiteX24" fmla="*/ 306170 w 4929808"/>
              <a:gd name="connsiteY24" fmla="*/ 3715291 h 5897880"/>
              <a:gd name="connsiteX25" fmla="*/ 311031 w 4929808"/>
              <a:gd name="connsiteY25" fmla="*/ 3600271 h 5897880"/>
              <a:gd name="connsiteX26" fmla="*/ 315579 w 4929808"/>
              <a:gd name="connsiteY26" fmla="*/ 3483435 h 5897880"/>
              <a:gd name="connsiteX27" fmla="*/ 318558 w 4929808"/>
              <a:gd name="connsiteY27" fmla="*/ 3365994 h 5897880"/>
              <a:gd name="connsiteX28" fmla="*/ 321224 w 4929808"/>
              <a:gd name="connsiteY28" fmla="*/ 3246131 h 5897880"/>
              <a:gd name="connsiteX29" fmla="*/ 324047 w 4929808"/>
              <a:gd name="connsiteY29" fmla="*/ 3125058 h 5897880"/>
              <a:gd name="connsiteX30" fmla="*/ 325929 w 4929808"/>
              <a:gd name="connsiteY30" fmla="*/ 3001563 h 5897880"/>
              <a:gd name="connsiteX31" fmla="*/ 325929 w 4929808"/>
              <a:gd name="connsiteY31" fmla="*/ 2876858 h 5897880"/>
              <a:gd name="connsiteX32" fmla="*/ 326870 w 4929808"/>
              <a:gd name="connsiteY32" fmla="*/ 2750941 h 5897880"/>
              <a:gd name="connsiteX33" fmla="*/ 325929 w 4929808"/>
              <a:gd name="connsiteY33" fmla="*/ 2623814 h 5897880"/>
              <a:gd name="connsiteX34" fmla="*/ 324047 w 4929808"/>
              <a:gd name="connsiteY34" fmla="*/ 2494871 h 5897880"/>
              <a:gd name="connsiteX35" fmla="*/ 322322 w 4929808"/>
              <a:gd name="connsiteY35" fmla="*/ 2365928 h 5897880"/>
              <a:gd name="connsiteX36" fmla="*/ 318558 w 4929808"/>
              <a:gd name="connsiteY36" fmla="*/ 2235169 h 5897880"/>
              <a:gd name="connsiteX37" fmla="*/ 314638 w 4929808"/>
              <a:gd name="connsiteY37" fmla="*/ 2103199 h 5897880"/>
              <a:gd name="connsiteX38" fmla="*/ 310090 w 4929808"/>
              <a:gd name="connsiteY38" fmla="*/ 1971229 h 5897880"/>
              <a:gd name="connsiteX39" fmla="*/ 303660 w 4929808"/>
              <a:gd name="connsiteY39" fmla="*/ 1838048 h 5897880"/>
              <a:gd name="connsiteX40" fmla="*/ 295976 w 4929808"/>
              <a:gd name="connsiteY40" fmla="*/ 1703656 h 5897880"/>
              <a:gd name="connsiteX41" fmla="*/ 288606 w 4929808"/>
              <a:gd name="connsiteY41" fmla="*/ 1568660 h 5897880"/>
              <a:gd name="connsiteX42" fmla="*/ 279197 w 4929808"/>
              <a:gd name="connsiteY42" fmla="*/ 1433663 h 5897880"/>
              <a:gd name="connsiteX43" fmla="*/ 267906 w 4929808"/>
              <a:gd name="connsiteY43" fmla="*/ 1296850 h 5897880"/>
              <a:gd name="connsiteX44" fmla="*/ 256615 w 4929808"/>
              <a:gd name="connsiteY44" fmla="*/ 1161853 h 5897880"/>
              <a:gd name="connsiteX45" fmla="*/ 243598 w 4929808"/>
              <a:gd name="connsiteY45" fmla="*/ 1024435 h 5897880"/>
              <a:gd name="connsiteX46" fmla="*/ 229328 w 4929808"/>
              <a:gd name="connsiteY46" fmla="*/ 886411 h 5897880"/>
              <a:gd name="connsiteX47" fmla="*/ 214273 w 4929808"/>
              <a:gd name="connsiteY47" fmla="*/ 750203 h 5897880"/>
              <a:gd name="connsiteX48" fmla="*/ 196709 w 4929808"/>
              <a:gd name="connsiteY48" fmla="*/ 612180 h 5897880"/>
              <a:gd name="connsiteX49" fmla="*/ 177891 w 4929808"/>
              <a:gd name="connsiteY49" fmla="*/ 474761 h 5897880"/>
              <a:gd name="connsiteX50" fmla="*/ 159229 w 4929808"/>
              <a:gd name="connsiteY50" fmla="*/ 336738 h 5897880"/>
              <a:gd name="connsiteX51" fmla="*/ 137432 w 4929808"/>
              <a:gd name="connsiteY51" fmla="*/ 199320 h 5897880"/>
              <a:gd name="connsiteX52" fmla="*/ 115163 w 4929808"/>
              <a:gd name="connsiteY52" fmla="*/ 62507 h 589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C5C4E6-C055-4D0E-8897-DD5C2EA8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Wine has a very complex flavor profile</a:t>
            </a:r>
          </a:p>
          <a:p>
            <a:r>
              <a:rPr lang="en-US" dirty="0">
                <a:solidFill>
                  <a:srgbClr val="FFFFFF"/>
                </a:solidFill>
              </a:rPr>
              <a:t>The stereotype of wine tasting: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Swirling, nose in glass, slurping, spitting</a:t>
            </a:r>
          </a:p>
          <a:p>
            <a:r>
              <a:rPr lang="en-US" dirty="0">
                <a:solidFill>
                  <a:srgbClr val="FFFFFF"/>
                </a:solidFill>
              </a:rPr>
              <a:t>“Flavor” = Taste + Aroma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Aromas are sensed externally and internally!</a:t>
            </a:r>
          </a:p>
        </p:txBody>
      </p:sp>
    </p:spTree>
    <p:extLst>
      <p:ext uri="{BB962C8B-B14F-4D97-AF65-F5344CB8AC3E}">
        <p14:creationId xmlns:p14="http://schemas.microsoft.com/office/powerpoint/2010/main" val="36889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72E22-BE13-47A3-A351-EEEFE06F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UC David Wine Aroma Wheel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17EC3-B6DF-403A-969D-9200F494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077760"/>
            <a:ext cx="4828707" cy="472006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CC0E58-B778-4344-AEBD-24AE0401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People who talk about wines need a common lexicon</a:t>
            </a:r>
          </a:p>
          <a:p>
            <a:r>
              <a:rPr lang="en-US" dirty="0">
                <a:solidFill>
                  <a:srgbClr val="FFFFFF"/>
                </a:solidFill>
              </a:rPr>
              <a:t>UC Davis originated the “Wine Aroma Wheel”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Groups and categorizes aromas common to wines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Covers both positive and negative attributes</a:t>
            </a:r>
          </a:p>
        </p:txBody>
      </p:sp>
    </p:spTree>
    <p:extLst>
      <p:ext uri="{BB962C8B-B14F-4D97-AF65-F5344CB8AC3E}">
        <p14:creationId xmlns:p14="http://schemas.microsoft.com/office/powerpoint/2010/main" val="102983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303BA-6FF6-4D03-AAA5-5A82A558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Wine Reviews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E9DD2-0012-4FA9-ADD9-3AFA41B48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1" y="715297"/>
            <a:ext cx="6822897" cy="53389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C7FB426-74FE-47E3-9A60-A621524C8DCB}"/>
              </a:ext>
            </a:extLst>
          </p:cNvPr>
          <p:cNvGrpSpPr/>
          <p:nvPr/>
        </p:nvGrpSpPr>
        <p:grpSpPr>
          <a:xfrm>
            <a:off x="1472278" y="1755058"/>
            <a:ext cx="4120447" cy="3862991"/>
            <a:chOff x="1472278" y="1755058"/>
            <a:chExt cx="4120447" cy="3862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480D59-43B3-4AB3-B63B-D5B5C55C09CB}"/>
                </a:ext>
              </a:extLst>
            </p:cNvPr>
            <p:cNvSpPr/>
            <p:nvPr/>
          </p:nvSpPr>
          <p:spPr>
            <a:xfrm>
              <a:off x="4911213" y="1755058"/>
              <a:ext cx="330638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90AF27-5668-4F3A-8CB0-EFD34D46CE72}"/>
                </a:ext>
              </a:extLst>
            </p:cNvPr>
            <p:cNvSpPr/>
            <p:nvPr/>
          </p:nvSpPr>
          <p:spPr>
            <a:xfrm>
              <a:off x="1472279" y="2680605"/>
              <a:ext cx="400148" cy="17955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1B56F0-83C1-43EF-8306-514607575695}"/>
                </a:ext>
              </a:extLst>
            </p:cNvPr>
            <p:cNvSpPr/>
            <p:nvPr/>
          </p:nvSpPr>
          <p:spPr>
            <a:xfrm>
              <a:off x="2521356" y="2680605"/>
              <a:ext cx="396075" cy="17955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456EF-D2EF-4017-97AC-B04C207ECEE7}"/>
                </a:ext>
              </a:extLst>
            </p:cNvPr>
            <p:cNvSpPr/>
            <p:nvPr/>
          </p:nvSpPr>
          <p:spPr>
            <a:xfrm>
              <a:off x="4027068" y="2686435"/>
              <a:ext cx="396075" cy="13170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D8D652-60D4-41A1-9A40-045BBE9ECD9E}"/>
                </a:ext>
              </a:extLst>
            </p:cNvPr>
            <p:cNvSpPr/>
            <p:nvPr/>
          </p:nvSpPr>
          <p:spPr>
            <a:xfrm>
              <a:off x="2121195" y="3635079"/>
              <a:ext cx="451884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EFC8E1-5D93-450C-87CA-B9AD3F13CB32}"/>
                </a:ext>
              </a:extLst>
            </p:cNvPr>
            <p:cNvSpPr/>
            <p:nvPr/>
          </p:nvSpPr>
          <p:spPr>
            <a:xfrm>
              <a:off x="3302410" y="3624447"/>
              <a:ext cx="286078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B12E49-4AEF-4886-8AA4-252CC2DED8D1}"/>
                </a:ext>
              </a:extLst>
            </p:cNvPr>
            <p:cNvSpPr/>
            <p:nvPr/>
          </p:nvSpPr>
          <p:spPr>
            <a:xfrm>
              <a:off x="2467450" y="4544847"/>
              <a:ext cx="330638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7A13CE-FAD3-47F4-8FA8-4823FDE650E6}"/>
                </a:ext>
              </a:extLst>
            </p:cNvPr>
            <p:cNvSpPr/>
            <p:nvPr/>
          </p:nvSpPr>
          <p:spPr>
            <a:xfrm>
              <a:off x="4911212" y="4544847"/>
              <a:ext cx="681513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D41331-B89A-40E1-AB96-15428862735A}"/>
                </a:ext>
              </a:extLst>
            </p:cNvPr>
            <p:cNvSpPr/>
            <p:nvPr/>
          </p:nvSpPr>
          <p:spPr>
            <a:xfrm>
              <a:off x="1472278" y="5480512"/>
              <a:ext cx="330638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15AEF1-49C7-4850-B286-5BBD573F55B0}"/>
                </a:ext>
              </a:extLst>
            </p:cNvPr>
            <p:cNvSpPr/>
            <p:nvPr/>
          </p:nvSpPr>
          <p:spPr>
            <a:xfrm>
              <a:off x="2356038" y="5480455"/>
              <a:ext cx="248513" cy="1375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FDC0CA1-6E8B-46F3-A19A-5F810A143C92}"/>
                </a:ext>
              </a:extLst>
            </p:cNvPr>
            <p:cNvSpPr/>
            <p:nvPr/>
          </p:nvSpPr>
          <p:spPr>
            <a:xfrm>
              <a:off x="2808147" y="5480455"/>
              <a:ext cx="318558" cy="1375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630A28A-D24B-4AFF-B54C-B575AC8131CF}"/>
                </a:ext>
              </a:extLst>
            </p:cNvPr>
            <p:cNvSpPr/>
            <p:nvPr/>
          </p:nvSpPr>
          <p:spPr>
            <a:xfrm>
              <a:off x="3609782" y="5480453"/>
              <a:ext cx="417286" cy="13170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17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4A0B-7E79-4585-9669-215F9C3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D57E-41A2-45EE-A363-432AA11A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https://wine-recommendations-2017.herokuapp.com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6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2FBC-D401-4A92-BEF6-9A6BCD99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First step: Data munging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5948A-D160-4A35-8C49-87779FEAB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826210"/>
            <a:ext cx="4828707" cy="322316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D6DB-B94D-490B-B770-1A454AA0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150,000+ reviews of 2017 wines, scraped and shared on Kaggle.com by Zack </a:t>
            </a:r>
            <a:r>
              <a:rPr lang="en-US" dirty="0" err="1">
                <a:solidFill>
                  <a:srgbClr val="FFFFFF"/>
                </a:solidFill>
              </a:rPr>
              <a:t>Thoutt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Data set included scores, winery, varietal, and full review text</a:t>
            </a:r>
          </a:p>
          <a:p>
            <a:r>
              <a:rPr lang="en-US" dirty="0">
                <a:solidFill>
                  <a:srgbClr val="FFFFFF"/>
                </a:solidFill>
              </a:rPr>
              <a:t>Using Python, Pandas, and Jupiter notebook: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text of the reviews was split into individual words and matched against the aromas listed on the Wine Wheel</a:t>
            </a:r>
          </a:p>
        </p:txBody>
      </p:sp>
    </p:spTree>
    <p:extLst>
      <p:ext uri="{BB962C8B-B14F-4D97-AF65-F5344CB8AC3E}">
        <p14:creationId xmlns:p14="http://schemas.microsoft.com/office/powerpoint/2010/main" val="1725532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2FBC-D401-4A92-BEF6-9A6BCD99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Second step: Data munging </a:t>
            </a:r>
            <a:r>
              <a:rPr lang="en-US" sz="1400" dirty="0">
                <a:solidFill>
                  <a:srgbClr val="EBEBEB"/>
                </a:solidFill>
              </a:rPr>
              <a:t>(cont’d)</a:t>
            </a: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5948A-D160-4A35-8C49-87779FEAB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826210"/>
            <a:ext cx="4828707" cy="322316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D6DB-B94D-490B-B770-1A454AA0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Files received included score and price average, wine counts and wine descriptions. Wine descriptions increased original 150k+ records to 400k+ records.</a:t>
            </a:r>
          </a:p>
          <a:p>
            <a:r>
              <a:rPr lang="en-US" dirty="0">
                <a:solidFill>
                  <a:srgbClr val="FFFFFF"/>
                </a:solidFill>
              </a:rPr>
              <a:t>Using </a:t>
            </a:r>
            <a:r>
              <a:rPr lang="en-US" dirty="0" err="1">
                <a:solidFill>
                  <a:srgbClr val="FFFFFF"/>
                </a:solidFill>
              </a:rPr>
              <a:t>Postgresql</a:t>
            </a:r>
            <a:r>
              <a:rPr lang="en-US" dirty="0">
                <a:solidFill>
                  <a:srgbClr val="FFFFFF"/>
                </a:solidFill>
              </a:rPr>
              <a:t> 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Took the files from above and transformed them into groupings based upon the wine wheel categories.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Additional manipulation involved averages and concatenations along with column appending.</a:t>
            </a:r>
          </a:p>
        </p:txBody>
      </p:sp>
    </p:spTree>
    <p:extLst>
      <p:ext uri="{BB962C8B-B14F-4D97-AF65-F5344CB8AC3E}">
        <p14:creationId xmlns:p14="http://schemas.microsoft.com/office/powerpoint/2010/main" val="735439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2FBC-D401-4A92-BEF6-9A6BCD99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Third step: App development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2EF0E-2D33-43CD-8570-E4F04C69C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26" y="732664"/>
            <a:ext cx="4125317" cy="541025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D6DB-B94D-490B-B770-1A454AA0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Used HTML, Flask, </a:t>
            </a:r>
            <a:r>
              <a:rPr lang="en-US" dirty="0" err="1">
                <a:solidFill>
                  <a:srgbClr val="FFFFFF"/>
                </a:solidFill>
              </a:rPr>
              <a:t>Javascript</a:t>
            </a:r>
            <a:r>
              <a:rPr lang="en-US" dirty="0">
                <a:solidFill>
                  <a:srgbClr val="FFFFFF"/>
                </a:solidFill>
              </a:rPr>
              <a:t>, CSS, D3 and SQLite</a:t>
            </a:r>
          </a:p>
          <a:p>
            <a:r>
              <a:rPr lang="en-US" dirty="0">
                <a:solidFill>
                  <a:srgbClr val="FFFFFF"/>
                </a:solidFill>
              </a:rPr>
              <a:t>Main Visualization: Zoomable Sunburst diagram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Originated by Mike Bostock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Involves a lot of slicing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A LOT of slicing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backbone is a hierarchical JSON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71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2FBC-D401-4A92-BEF6-9A6BCD99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Fourth step: Website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5948A-D160-4A35-8C49-87779FEAB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826210"/>
            <a:ext cx="4828707" cy="322316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D6DB-B94D-490B-B770-1A454AA0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2458065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568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325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Building an Interactive Wine Recommendation Application</vt:lpstr>
      <vt:lpstr>Talking about wine</vt:lpstr>
      <vt:lpstr>UC David Wine Aroma Wheel</vt:lpstr>
      <vt:lpstr>Wine Reviews</vt:lpstr>
      <vt:lpstr>Website Demonstration</vt:lpstr>
      <vt:lpstr>First step: Data munging</vt:lpstr>
      <vt:lpstr>Second step: Data munging (cont’d)</vt:lpstr>
      <vt:lpstr>Third step: App development</vt:lpstr>
      <vt:lpstr>Fourth step: Website Development</vt:lpstr>
      <vt:lpstr>Fourth step: Deploy to Heroku</vt:lpstr>
      <vt:lpstr>Technologies used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Interactive Wine Recommendation Application</dc:title>
  <dc:creator>Madeline Starr</dc:creator>
  <cp:lastModifiedBy>Madeline Starr</cp:lastModifiedBy>
  <cp:revision>3</cp:revision>
  <dcterms:created xsi:type="dcterms:W3CDTF">2019-09-23T23:03:52Z</dcterms:created>
  <dcterms:modified xsi:type="dcterms:W3CDTF">2019-09-23T23:37:38Z</dcterms:modified>
</cp:coreProperties>
</file>