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099300" cy="10234600"/>
  <p:embeddedFontLst>
    <p:embeddedFont>
      <p:font typeface="Lato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ora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1292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90600" y="766762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9931" y="4861442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1292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9931" y="4861442"/>
            <a:ext cx="5679439" cy="4605576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www.ariadne.it/" TargetMode="External"/><Relationship Id="rId4" Type="http://schemas.openxmlformats.org/officeDocument/2006/relationships/hyperlink" Target="mailto:info@ariadne.it" TargetMode="External"/><Relationship Id="rId5" Type="http://schemas.openxmlformats.org/officeDocument/2006/relationships/hyperlink" Target="http://www.ariadne.it/" TargetMode="External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28.png"/><Relationship Id="rId21" Type="http://schemas.openxmlformats.org/officeDocument/2006/relationships/image" Target="../media/image32.png"/><Relationship Id="rId24" Type="http://schemas.openxmlformats.org/officeDocument/2006/relationships/image" Target="../media/image30.png"/><Relationship Id="rId23" Type="http://schemas.openxmlformats.org/officeDocument/2006/relationships/image" Target="../media/image29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26" Type="http://schemas.openxmlformats.org/officeDocument/2006/relationships/image" Target="../media/image33.png"/><Relationship Id="rId25" Type="http://schemas.openxmlformats.org/officeDocument/2006/relationships/image" Target="../media/image31.png"/><Relationship Id="rId27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gif"/><Relationship Id="rId8" Type="http://schemas.openxmlformats.org/officeDocument/2006/relationships/image" Target="../media/image15.png"/><Relationship Id="rId11" Type="http://schemas.openxmlformats.org/officeDocument/2006/relationships/image" Target="../media/image19.png"/><Relationship Id="rId10" Type="http://schemas.openxmlformats.org/officeDocument/2006/relationships/image" Target="../media/image20.png"/><Relationship Id="rId13" Type="http://schemas.openxmlformats.org/officeDocument/2006/relationships/image" Target="../media/image21.png"/><Relationship Id="rId12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2.png"/><Relationship Id="rId16" Type="http://schemas.openxmlformats.org/officeDocument/2006/relationships/image" Target="../media/image25.png"/><Relationship Id="rId19" Type="http://schemas.openxmlformats.org/officeDocument/2006/relationships/image" Target="../media/image23.png"/><Relationship Id="rId18" Type="http://schemas.openxmlformats.org/officeDocument/2006/relationships/image" Target="../media/image26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AriadneSrl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www.facebook.com/ariadnesrl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hyperlink" Target="https://plus.google.com/u/2/104875337486308249930/posts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://www.linkedin.com/company/ariadn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Copertin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ondo3.jpg" id="15" name="Shape 15"/>
          <p:cNvPicPr preferRelativeResize="0"/>
          <p:nvPr/>
        </p:nvPicPr>
        <p:blipFill rotWithShape="1">
          <a:blip r:embed="rId2">
            <a:alphaModFix/>
          </a:blip>
          <a:srcRect b="0" l="21001" r="0" t="0"/>
          <a:stretch/>
        </p:blipFill>
        <p:spPr>
          <a:xfrm>
            <a:off x="0" y="1700809"/>
            <a:ext cx="9144000" cy="33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-2604" y="1916832"/>
            <a:ext cx="6590827" cy="1443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" y="3284983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84167" y="6309321"/>
            <a:ext cx="26277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it-IT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www.ariadne.it</a:t>
            </a:r>
            <a:r>
              <a:rPr b="0" i="0" lang="it-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 </a:t>
            </a:r>
            <a:r>
              <a:rPr b="0" i="0" lang="it-IT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info@ariadne.it</a:t>
            </a:r>
          </a:p>
        </p:txBody>
      </p:sp>
      <p:pic>
        <p:nvPicPr>
          <p:cNvPr descr="logo-ariadne-rgb.png" id="19" name="Shape 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543" y="6262098"/>
            <a:ext cx="2304256" cy="29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uo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magine con didascalia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0" y="4800600"/>
            <a:ext cx="91440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331640" y="405143"/>
            <a:ext cx="648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0" y="5367337"/>
            <a:ext cx="91440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ienti con logh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0" y="273600"/>
            <a:ext cx="9144000" cy="1643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tods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1919" y="5475312"/>
            <a:ext cx="700706" cy="44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i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142" y="3083808"/>
            <a:ext cx="700706" cy="44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i.png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3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s.png"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7743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adibologna.png"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076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g.gif"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0735" y="214008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mat.png" id="89" name="Shape 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58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pmarostica.png" id="90" name="Shape 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4855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zzi.png" id="91" name="Shape 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6774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ip.png" id="92" name="Shape 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0790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go.png" id="93" name="Shape 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48064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stivalcinema.png" id="94" name="Shape 9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6774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eramilano.png" id="95" name="Shape 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2758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ama.png" id="96" name="Shape 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0790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talia.png" id="97" name="Shape 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47396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alferr.png" id="98" name="Shape 9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18924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pmg.gif" id="99" name="Shape 9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27583" y="465800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cs.png" id="100" name="Shape 10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12316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onelombardia.png" id="101" name="Shape 10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65844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sal.png" id="102" name="Shape 10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18703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gei.png" id="103" name="Shape 10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27583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ny.gif" id="104" name="Shape 10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267743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i.png" id="105" name="Shape 10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148064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mi.png" id="106" name="Shape 10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606892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rota\Desktop\intranet\clienti\laureate.png" id="107" name="Shape 10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71172" y="4658007"/>
            <a:ext cx="964799" cy="643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ariadne.png" id="108" name="Shape 10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testazione di sezion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-2604" y="0"/>
            <a:ext cx="9146603" cy="5013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" y="5063976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testazione di sotto sezion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x="-2604" y="-27383"/>
            <a:ext cx="9146603" cy="2088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" y="2111648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Elenco punta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0" y="1844824"/>
            <a:ext cx="914400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8800" lvl="0" marL="900000" marR="0" rtl="0" algn="l">
              <a:spcBef>
                <a:spcPts val="0"/>
              </a:spcBef>
              <a:spcAft>
                <a:spcPts val="600"/>
              </a:spcAft>
              <a:buClr>
                <a:srgbClr val="BFBFBF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18600" lvl="1" marL="126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Calibri"/>
              <a:buChar char="»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0900" lvl="2" marL="18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152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72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atti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4797151"/>
            <a:ext cx="9144000" cy="1152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ico_twitter.png" id="38" name="Shape 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fb.png" id="39" name="Shape 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06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gplus.png" id="40" name="Shape 4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3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linkedin.png" id="41" name="Shape 4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822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179511" y="1916832"/>
            <a:ext cx="4316287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360000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Sede Operativa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Via del Torchio 1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27020 Torre d’Isola (PV)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Sede Legale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Piazza IV Novembre 4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20124 Milano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709864" y="1916832"/>
            <a:ext cx="4038599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Tel 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+39 0382 408911</a:t>
            </a:r>
          </a:p>
          <a:p>
            <a:pPr indent="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Fax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+39 0382 407384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sng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www.ariadne.it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sng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info@ariadne.it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45" name="Shape 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67543" y="5209457"/>
            <a:ext cx="3312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PUOI TROVARCI ANCHE SU: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uto a paragrafi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0" y="1844825"/>
            <a:ext cx="9144000" cy="403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599" lvl="0" marL="540000" marR="0" rtl="0" algn="l">
              <a:spcBef>
                <a:spcPts val="0"/>
              </a:spcBef>
              <a:spcAft>
                <a:spcPts val="1200"/>
              </a:spcAft>
              <a:buClr>
                <a:srgbClr val="BFBFBF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8799" lvl="1" marL="108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35699" lvl="2" marL="162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95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361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magine e Tes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39552" y="1844824"/>
            <a:ext cx="403244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BFBFBF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8799" lvl="1" marL="108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35699" lvl="2" marL="162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95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361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56" name="Shape 56"/>
          <p:cNvSpPr/>
          <p:nvPr>
            <p:ph idx="2" type="pic"/>
          </p:nvPr>
        </p:nvSpPr>
        <p:spPr>
          <a:xfrm>
            <a:off x="5148064" y="2276872"/>
            <a:ext cx="3456383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-ariadne.png"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Elenco puntato 2 colon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51519" y="1844824"/>
            <a:ext cx="432048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9999" lvl="0" marL="62640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0" y="1844824"/>
            <a:ext cx="439248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9999" lvl="0" marL="6264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grafi 2 colonn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0" y="1844824"/>
            <a:ext cx="449999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499992" y="1844824"/>
            <a:ext cx="4464496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-ariadne.pn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599" lvl="0" marL="54000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" lvl="2" marL="1143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" lvl="3" marL="1600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" lvl="4" marL="20574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zaninello@ariadne.it" TargetMode="External"/><Relationship Id="rId4" Type="http://schemas.openxmlformats.org/officeDocument/2006/relationships/hyperlink" Target="mailto:zaninello@ariadne.eu" TargetMode="External"/><Relationship Id="rId5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-2604" y="1688232"/>
            <a:ext cx="91467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Oswald"/>
              <a:buNone/>
            </a:pPr>
            <a:r>
              <a:rPr lang="it-IT" sz="4800"/>
              <a:t>Javascript e Moduli Liferay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0" y="2903974"/>
            <a:ext cx="65883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rIns="36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it-IT" sz="2590">
                <a:latin typeface="Oswald"/>
                <a:ea typeface="Oswald"/>
                <a:cs typeface="Oswald"/>
                <a:sym typeface="Oswald"/>
              </a:rPr>
              <a:t>Come realizzare un modulo Javascript con un bundle OSGi utilizzando bower per gestirne le dipendenze.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78756" y="5192425"/>
            <a:ext cx="5057999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t/>
            </a:r>
            <a:endParaRPr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subTitle"/>
          </p:nvPr>
        </p:nvSpPr>
        <p:spPr>
          <a:xfrm>
            <a:off x="0" y="4112900"/>
            <a:ext cx="8448900" cy="18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Email 1: </a:t>
            </a:r>
            <a:r>
              <a:rPr lang="it-IT" sz="2400" u="sng">
                <a:solidFill>
                  <a:schemeClr val="hlink"/>
                </a:solidFill>
                <a:hlinkClick r:id="rId3"/>
              </a:rPr>
              <a:t>zaninello@ariadne.it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chemeClr val="dk1"/>
                </a:solidFill>
              </a:rPr>
              <a:t>Email 2: </a:t>
            </a:r>
            <a:r>
              <a:rPr lang="it-IT" sz="2400" u="sng">
                <a:solidFill>
                  <a:schemeClr val="hlink"/>
                </a:solidFill>
                <a:hlinkClick r:id="rId4"/>
              </a:rPr>
              <a:t>zaninello@ariadne.eu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Twitter: @simonezaninello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Repository sorgenti: </a:t>
            </a:r>
            <a:r>
              <a:rPr b="1"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https://github.com/zaninello/Liferay-User-Group.git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87" name="Shape 187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Riferimenti di Simone</a:t>
            </a:r>
          </a:p>
        </p:txBody>
      </p:sp>
      <p:pic>
        <p:nvPicPr>
          <p:cNvPr descr="primopiano.jpg"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447" y="2260675"/>
            <a:ext cx="2622450" cy="233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22" name="Shape 122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Perché?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0" y="2111656"/>
            <a:ext cx="8672100" cy="36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Mettere a disposizione di più portlet, tema e template un componente Javascript con specifica funzionalità.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it-IT" sz="4800"/>
              <a:t> Ho un pubblico preparato!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864375" y="2298750"/>
            <a:ext cx="7038600" cy="386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Liferay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OSGi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Blade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Workspace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Gradle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NodeJS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Bower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38" name="Shape 138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Iniziamo a sporcarci le mani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Creiamo il modulo Liferay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blade create -t activator user-group-js-hello-world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</a:rPr>
              <a:t>Dato che non abbiamo un template adatto usiamo </a:t>
            </a:r>
            <a:r>
              <a:rPr b="1" i="0" lang="it-IT" sz="1800">
                <a:solidFill>
                  <a:srgbClr val="000000"/>
                </a:solidFill>
              </a:rPr>
              <a:t>activator</a:t>
            </a:r>
            <a:r>
              <a:rPr i="0" lang="it-IT" sz="1800">
                <a:solidFill>
                  <a:srgbClr val="000000"/>
                </a:solidFill>
              </a:rPr>
              <a:t> e poi rimuoviamo i file non necessari, per esempio i file Java.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46" name="Shape 14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Work in progress: il nostro modulo JS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Creiamo il modulo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src/main/resources/META-INF/resources/js/user-group-hello-world.es.js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</a:rPr>
              <a:t>Abbiamo usato la versione di Javascript ECMA Script 2015.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Importiamo le dipendenze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'funny-text-wrapper';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Work in progress: gestione delle dipendenze con Bower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bower init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it-IT" sz="1800">
                <a:solidFill>
                  <a:srgbClr val="000000"/>
                </a:solidFill>
              </a:rPr>
              <a:t>seguiamo il widzard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vim .bowerrc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{"ignoredDependencies":["jquery","bootstrap"]}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bower install --save funnyText.js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"dependencies": {</a:t>
            </a:r>
            <a:b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"funnyText.js": "*"</a:t>
            </a:r>
            <a:b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62" name="Shape 162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Work in progress: un po’ di configurazioni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0" y="2612125"/>
            <a:ext cx="9090300" cy="349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src/main/resources/META-INF/resources/js/config.js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package.json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bnd.bnd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build.gradle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70" name="Shape 170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Work in progress: compiliamo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0" y="2612125"/>
            <a:ext cx="9090300" cy="349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blade gw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copiamo il bundle jar nella cartella di deploy di Liferay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78" name="Shape 178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Facciamo un TEST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0" y="2060925"/>
            <a:ext cx="9090300" cy="404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chemeClr val="dk1"/>
                </a:solidFill>
              </a:rPr>
              <a:t>creiamo un modulo mvc-portlet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it-IT" sz="1800">
                <a:solidFill>
                  <a:schemeClr val="dk1"/>
                </a:solidFill>
              </a:rPr>
              <a:t>Aggiungiamo l’invocazione del nostro modulo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&lt;span class="hello-world-text"&gt;&lt;liferay-ui:message key="user-group-hello-world-web.caption"/&gt;&lt;/span&gt;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&lt;aui:script require="user-group-js-hello-world/js/user-group-hello-world.es"&gt;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hw = new userGroupJsHelloWorldJsUserGroupHelloWorldEs.default();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&lt;/aui:script&gt;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Personalizza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