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7099300" cy="10234600"/>
  <p:embeddedFontLst>
    <p:embeddedFont>
      <p:font typeface="Lato"/>
      <p:regular r:id="rId15"/>
      <p:bold r:id="rId16"/>
      <p:italic r:id="rId17"/>
      <p:boldItalic r:id="rId18"/>
    </p:embeddedFont>
    <p:embeddedFont>
      <p:font typeface="Lora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Lora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021292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90600" y="766762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9931" y="4861442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021292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it-IT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09931" y="4861442"/>
            <a:ext cx="5679439" cy="4605576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990600" y="766762"/>
            <a:ext cx="5118000" cy="383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4021292" y="9721106"/>
            <a:ext cx="3076500" cy="511800"/>
          </a:xfrm>
          <a:prstGeom prst="rect">
            <a:avLst/>
          </a:prstGeom>
        </p:spPr>
        <p:txBody>
          <a:bodyPr anchorCtr="0" anchor="b" bIns="49500" lIns="99025" rIns="99025" wrap="square" tIns="495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http://www.ariadne.it/" TargetMode="External"/><Relationship Id="rId4" Type="http://schemas.openxmlformats.org/officeDocument/2006/relationships/hyperlink" Target="mailto:info@ariadne.it" TargetMode="External"/><Relationship Id="rId5" Type="http://schemas.openxmlformats.org/officeDocument/2006/relationships/hyperlink" Target="http://www.ariadne.it/" TargetMode="External"/><Relationship Id="rId6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22" Type="http://schemas.openxmlformats.org/officeDocument/2006/relationships/image" Target="../media/image28.png"/><Relationship Id="rId21" Type="http://schemas.openxmlformats.org/officeDocument/2006/relationships/image" Target="../media/image29.png"/><Relationship Id="rId24" Type="http://schemas.openxmlformats.org/officeDocument/2006/relationships/image" Target="../media/image33.png"/><Relationship Id="rId23" Type="http://schemas.openxmlformats.org/officeDocument/2006/relationships/image" Target="../media/image30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26" Type="http://schemas.openxmlformats.org/officeDocument/2006/relationships/image" Target="../media/image32.png"/><Relationship Id="rId25" Type="http://schemas.openxmlformats.org/officeDocument/2006/relationships/image" Target="../media/image27.png"/><Relationship Id="rId27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6.gif"/><Relationship Id="rId8" Type="http://schemas.openxmlformats.org/officeDocument/2006/relationships/image" Target="../media/image8.png"/><Relationship Id="rId11" Type="http://schemas.openxmlformats.org/officeDocument/2006/relationships/image" Target="../media/image15.png"/><Relationship Id="rId10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5" Type="http://schemas.openxmlformats.org/officeDocument/2006/relationships/image" Target="../media/image17.png"/><Relationship Id="rId14" Type="http://schemas.openxmlformats.org/officeDocument/2006/relationships/image" Target="../media/image18.png"/><Relationship Id="rId17" Type="http://schemas.openxmlformats.org/officeDocument/2006/relationships/image" Target="../media/image25.png"/><Relationship Id="rId16" Type="http://schemas.openxmlformats.org/officeDocument/2006/relationships/image" Target="../media/image22.png"/><Relationship Id="rId19" Type="http://schemas.openxmlformats.org/officeDocument/2006/relationships/image" Target="../media/image26.png"/><Relationship Id="rId18" Type="http://schemas.openxmlformats.org/officeDocument/2006/relationships/image" Target="../media/image31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witter.com/AriadneSrl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www.facebook.com/ariadnesrl" TargetMode="External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hyperlink" Target="https://plus.google.com/u/2/104875337486308249930/posts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://www.linkedin.com/company/ariadn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Copertina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ondo3.jpg" id="15" name="Shape 15"/>
          <p:cNvPicPr preferRelativeResize="0"/>
          <p:nvPr/>
        </p:nvPicPr>
        <p:blipFill rotWithShape="1">
          <a:blip r:embed="rId2">
            <a:alphaModFix/>
          </a:blip>
          <a:srcRect b="0" l="21001" r="0" t="0"/>
          <a:stretch/>
        </p:blipFill>
        <p:spPr>
          <a:xfrm>
            <a:off x="0" y="1700809"/>
            <a:ext cx="9144000" cy="333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type="ctrTitle"/>
          </p:nvPr>
        </p:nvSpPr>
        <p:spPr>
          <a:xfrm>
            <a:off x="-2604" y="1916832"/>
            <a:ext cx="6590827" cy="1443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1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" y="3284983"/>
            <a:ext cx="6588332" cy="81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Noto Sans Symbols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84167" y="6309321"/>
            <a:ext cx="26277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it-IT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www.ariadne.it</a:t>
            </a:r>
            <a:r>
              <a:rPr b="0" i="0" lang="it-IT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| </a:t>
            </a:r>
            <a:r>
              <a:rPr b="0" i="0" lang="it-IT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info@ariadne.it</a:t>
            </a:r>
          </a:p>
        </p:txBody>
      </p:sp>
      <p:pic>
        <p:nvPicPr>
          <p:cNvPr descr="logo-ariadne-rgb.png" id="19" name="Shape 1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543" y="6262098"/>
            <a:ext cx="2304256" cy="29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uot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0" y="273600"/>
            <a:ext cx="9144000" cy="1571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73" name="Shape 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magine con didascalia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0" y="4800600"/>
            <a:ext cx="91440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1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331640" y="405143"/>
            <a:ext cx="648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0" y="5367337"/>
            <a:ext cx="91440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lienti con loghi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0" y="273600"/>
            <a:ext cx="9144000" cy="1643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tods.png" id="83" name="Shape 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1919" y="5475312"/>
            <a:ext cx="700706" cy="448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i.pn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142" y="3083808"/>
            <a:ext cx="700706" cy="448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i.png"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3" y="216294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s.png"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7743" y="216294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adibologna.png"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7076" y="216294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g.gif"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0735" y="214008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mat.png" id="89" name="Shape 8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7583" y="3027040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pmarostica.png" id="90" name="Shape 9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44855" y="216294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zzi.png" id="91" name="Shape 9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67743" y="3027040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sip.png" id="92" name="Shape 9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07903" y="3027040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go.png" id="93" name="Shape 9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48064" y="3027040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stivalcinema.png" id="94" name="Shape 9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267743" y="3891135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eramilano.png" id="95" name="Shape 9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27583" y="3891135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ama.png" id="96" name="Shape 9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707903" y="3891135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talia.png" id="97" name="Shape 9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147396" y="3891135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alferr.png" id="98" name="Shape 9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618924" y="3891135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pmg.gif" id="99" name="Shape 9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27583" y="4658007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cs.png" id="100" name="Shape 10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712316" y="4680867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ionelombardia.png" id="101" name="Shape 10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165844" y="4680867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sal.png" id="102" name="Shape 10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18703" y="4680867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gei.png" id="103" name="Shape 10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27583" y="540330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ny.gif" id="104" name="Shape 10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267743" y="540330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i.png" id="105" name="Shape 10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148064" y="540330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mi.png" id="106" name="Shape 10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606892" y="5403303"/>
            <a:ext cx="965599" cy="617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rota\Desktop\intranet\clienti\laureate.png" id="107" name="Shape 10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271172" y="4658007"/>
            <a:ext cx="964799" cy="643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ariadne.png" id="108" name="Shape 10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ntestazione di sezion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it-IT" sz="1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ctrTitle"/>
          </p:nvPr>
        </p:nvSpPr>
        <p:spPr>
          <a:xfrm>
            <a:off x="-2604" y="0"/>
            <a:ext cx="9146603" cy="50131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1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" y="5063976"/>
            <a:ext cx="6588332" cy="81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Noto Sans Symbols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ntestazione di sotto sezion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it-IT" sz="1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ctrTitle"/>
          </p:nvPr>
        </p:nvSpPr>
        <p:spPr>
          <a:xfrm>
            <a:off x="-2604" y="-27383"/>
            <a:ext cx="9146603" cy="20882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" y="2111648"/>
            <a:ext cx="6588332" cy="81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b="0" i="1" sz="1600" u="none" cap="none" strike="noStrike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Noto Sans Symbols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Elenco puntat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0" y="274637"/>
            <a:ext cx="9144000" cy="157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0" y="1844824"/>
            <a:ext cx="9144000" cy="4032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88800" lvl="0" marL="900000" marR="0" rtl="0" algn="l">
              <a:spcBef>
                <a:spcPts val="0"/>
              </a:spcBef>
              <a:spcAft>
                <a:spcPts val="600"/>
              </a:spcAft>
              <a:buClr>
                <a:srgbClr val="BFBFBF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18600" lvl="1" marL="126000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Calibri"/>
              <a:buChar char="»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110900" lvl="2" marL="180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115299" lvl="3" marL="216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147299" lvl="4" marL="270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it-IT" sz="1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atti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4797151"/>
            <a:ext cx="9144000" cy="1152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0" y="274637"/>
            <a:ext cx="9144000" cy="157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ico_twitter.png" id="38" name="Shape 3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144" y="5013176"/>
            <a:ext cx="666749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_fb.png" id="39" name="Shape 3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8064" y="5013176"/>
            <a:ext cx="666749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_gplus.png" id="40" name="Shape 4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8303" y="5013176"/>
            <a:ext cx="666749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_linkedin.png" id="41" name="Shape 4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88224" y="5013176"/>
            <a:ext cx="666749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179511" y="1916832"/>
            <a:ext cx="4316287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360000" wrap="square" tIns="45700">
            <a:noAutofit/>
          </a:bodyPr>
          <a:lstStyle/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Sede Operativa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Via del Torchio 1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27020 Torre d’Isola (PV)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Sede Legale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Piazza IV Novembre 4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20124 Milano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709864" y="1916832"/>
            <a:ext cx="4038599" cy="28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Tel  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+39 0382 408911</a:t>
            </a:r>
          </a:p>
          <a:p>
            <a:pPr indent="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Fax</a:t>
            </a:r>
            <a:r>
              <a:rPr b="0" i="0" lang="it-IT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+39 0382 407384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sng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www.ariadne.it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it-IT" sz="1800" u="sng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info@ariadne.it</a:t>
            </a:r>
          </a:p>
          <a:p>
            <a:pPr indent="-12700" lvl="0" marL="355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45" name="Shape 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467543" y="5209457"/>
            <a:ext cx="3312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PUOI TROVARCI ANCHE SU: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uto a paragrafi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0" y="274637"/>
            <a:ext cx="9144000" cy="157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0" y="1844825"/>
            <a:ext cx="9144000" cy="4032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6599" lvl="0" marL="540000" marR="0" rtl="0" algn="l">
              <a:spcBef>
                <a:spcPts val="0"/>
              </a:spcBef>
              <a:spcAft>
                <a:spcPts val="1200"/>
              </a:spcAft>
              <a:buClr>
                <a:srgbClr val="BFBFBF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8799" lvl="1" marL="108000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35699" lvl="2" marL="162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9599" lvl="3" marL="216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36199" lvl="4" marL="270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magine e Tes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0" y="274637"/>
            <a:ext cx="9144000" cy="157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39552" y="1844824"/>
            <a:ext cx="4032448" cy="4032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rgbClr val="BFBFBF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8799" lvl="1" marL="108000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35699" lvl="2" marL="162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9599" lvl="3" marL="216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36199" lvl="4" marL="2700000" marR="0" rtl="0" algn="l">
              <a:spcBef>
                <a:spcPts val="600"/>
              </a:spcBef>
              <a:spcAft>
                <a:spcPts val="1200"/>
              </a:spcAft>
              <a:buClr>
                <a:srgbClr val="7F7F7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sp>
        <p:nvSpPr>
          <p:cNvPr id="56" name="Shape 56"/>
          <p:cNvSpPr/>
          <p:nvPr>
            <p:ph idx="2" type="pic"/>
          </p:nvPr>
        </p:nvSpPr>
        <p:spPr>
          <a:xfrm>
            <a:off x="5148064" y="2276872"/>
            <a:ext cx="3456383" cy="3240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-ariadne.png"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Elenco puntato 2 colonn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0" y="273600"/>
            <a:ext cx="9144000" cy="1571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251519" y="1844824"/>
            <a:ext cx="4320480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9999" lvl="0" marL="626400" marR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90999" lvl="1" marL="1080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" lvl="2" marL="1143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50800" lvl="3" marL="1600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50800" lvl="4" marL="20574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0" y="1844824"/>
            <a:ext cx="4392488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9999" lvl="0" marL="626400" marR="0" rtl="0" algn="l"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90999" lvl="1" marL="1080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" lvl="2" marL="1143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50800" lvl="3" marL="1600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50800" lvl="4" marL="20574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pic>
        <p:nvPicPr>
          <p:cNvPr descr="logo-ariadne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grafi 2 colonn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0" y="273600"/>
            <a:ext cx="9144000" cy="1571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0" y="1844824"/>
            <a:ext cx="449999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90999" lvl="1" marL="1080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" lvl="2" marL="1143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50800" lvl="3" marL="1600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50800" lvl="4" marL="20574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028384" y="6393600"/>
            <a:ext cx="719999" cy="464399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499992" y="1844824"/>
            <a:ext cx="4464496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90999" lvl="1" marL="1080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" lvl="2" marL="1143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50800" lvl="3" marL="1600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50800" lvl="4" marL="20574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-ariadne.png"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800" y="6320685"/>
            <a:ext cx="2160000" cy="27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6599" lvl="0" marL="54000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190999" lvl="1" marL="10800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" lvl="2" marL="1143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8100" lvl="3" marL="1600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8100" lvl="4" marL="20574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jpg"/><Relationship Id="rId4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zaninello@ariadne.it" TargetMode="External"/><Relationship Id="rId4" Type="http://schemas.openxmlformats.org/officeDocument/2006/relationships/hyperlink" Target="mailto:zaninello@ariadne.eu" TargetMode="External"/><Relationship Id="rId5" Type="http://schemas.openxmlformats.org/officeDocument/2006/relationships/image" Target="../media/image35.jpg"/><Relationship Id="rId6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-2604" y="1688232"/>
            <a:ext cx="91467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Oswald"/>
              <a:buNone/>
            </a:pPr>
            <a:r>
              <a:rPr lang="it-IT" sz="4800"/>
              <a:t>Javascript e Moduli Liferay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0" y="2903974"/>
            <a:ext cx="65883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rIns="36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it-IT" sz="2590">
                <a:latin typeface="Oswald"/>
                <a:ea typeface="Oswald"/>
                <a:cs typeface="Oswald"/>
                <a:sym typeface="Oswald"/>
              </a:rPr>
              <a:t>Come realizzare un modulo Javascript con un bundle OSGi utilizzando bower per gestirne le dipendenze.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578756" y="5192425"/>
            <a:ext cx="5057999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t/>
            </a:r>
            <a:endParaRPr i="1"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liferay_reelNewLogo.jp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6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33825" y="207812"/>
            <a:ext cx="3696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-IT" sz="2400">
                <a:solidFill>
                  <a:srgbClr val="FFFFFF"/>
                </a:solidFill>
              </a:rPr>
              <a:t>Liferay User Group Italy </a:t>
            </a:r>
          </a:p>
          <a:p>
            <a:pPr lvl="0">
              <a:spcBef>
                <a:spcPts val="0"/>
              </a:spcBef>
              <a:buNone/>
            </a:pPr>
            <a:r>
              <a:rPr b="1" lang="it-IT" sz="2400">
                <a:solidFill>
                  <a:srgbClr val="FFFFFF"/>
                </a:solidFill>
              </a:rPr>
              <a:t>#LRUGItaly</a:t>
            </a:r>
          </a:p>
        </p:txBody>
      </p:sp>
      <p:pic>
        <p:nvPicPr>
          <p:cNvPr descr="2014_liferay_logo.png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662" y="6078500"/>
            <a:ext cx="2888176" cy="66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subTitle"/>
          </p:nvPr>
        </p:nvSpPr>
        <p:spPr>
          <a:xfrm>
            <a:off x="0" y="4112900"/>
            <a:ext cx="8448900" cy="18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Email 1: </a:t>
            </a:r>
            <a:r>
              <a:rPr lang="it-IT" sz="2400" u="sng">
                <a:solidFill>
                  <a:schemeClr val="hlink"/>
                </a:solidFill>
                <a:hlinkClick r:id="rId3"/>
              </a:rPr>
              <a:t>zaninello@ariadne.it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chemeClr val="dk1"/>
                </a:solidFill>
              </a:rPr>
              <a:t>Email 2: </a:t>
            </a:r>
            <a:r>
              <a:rPr lang="it-IT" sz="2400" u="sng">
                <a:solidFill>
                  <a:schemeClr val="hlink"/>
                </a:solidFill>
                <a:hlinkClick r:id="rId4"/>
              </a:rPr>
              <a:t>zaninello@ariadne.eu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Twitter: @simonezaninello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Repository sorgenti: </a:t>
            </a:r>
            <a:r>
              <a:rPr b="1"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https://github.com/zaninello/Liferay-User-Group.git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207" name="Shape 207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/>
              <a:t>Riferimenti di 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4800"/>
              <a:t>Simone</a:t>
            </a:r>
          </a:p>
        </p:txBody>
      </p:sp>
      <p:pic>
        <p:nvPicPr>
          <p:cNvPr descr="primopiano.jpg"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6447" y="2260675"/>
            <a:ext cx="2622450" cy="233664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319150" y="480812"/>
            <a:ext cx="3696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-IT" sz="2400"/>
              <a:t>Liferay User Group Italy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-IT" sz="2400"/>
              <a:t>#LRUGItaly</a:t>
            </a:r>
          </a:p>
        </p:txBody>
      </p:sp>
      <p:pic>
        <p:nvPicPr>
          <p:cNvPr descr="2014_liferay_logo.png"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6662" y="6078500"/>
            <a:ext cx="2888176" cy="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26" name="Shape 126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/>
              <a:t>Perché?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0" y="2111656"/>
            <a:ext cx="8672100" cy="36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rgbClr val="000000"/>
                </a:solidFill>
              </a:rPr>
              <a:t>Mettere a disposizione di più portlet, tema e template un componente Javascript con specifica funzionalità.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319150" y="480812"/>
            <a:ext cx="3696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-IT" sz="2400"/>
              <a:t>Liferay User Group Italy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-IT" sz="2400"/>
              <a:t>#LRUGItaly</a:t>
            </a:r>
          </a:p>
        </p:txBody>
      </p:sp>
      <p:pic>
        <p:nvPicPr>
          <p:cNvPr descr="2014_liferay_logo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662" y="6078500"/>
            <a:ext cx="2888176" cy="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36" name="Shape 136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it-IT" sz="4800"/>
              <a:t>Ho un pubblico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it-IT" sz="4800"/>
              <a:t>preparato!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864375" y="2298750"/>
            <a:ext cx="7038600" cy="386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Liferay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OSGi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Blade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Workspace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Gradle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NodeJS</a:t>
            </a:r>
          </a:p>
          <a:p>
            <a:pPr indent="-4191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it-IT" sz="3000">
                <a:solidFill>
                  <a:srgbClr val="000000"/>
                </a:solidFill>
              </a:rPr>
              <a:t>Bower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319150" y="480812"/>
            <a:ext cx="3696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-IT" sz="2400"/>
              <a:t>Liferay User Group Italy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-IT" sz="2400"/>
              <a:t>#LRUGItaly</a:t>
            </a:r>
          </a:p>
        </p:txBody>
      </p:sp>
      <p:pic>
        <p:nvPicPr>
          <p:cNvPr descr="2014_liferay_logo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662" y="6078500"/>
            <a:ext cx="2888176" cy="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46" name="Shape 146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/>
              <a:t>Iniziamo a sporcarci</a:t>
            </a:r>
          </a:p>
          <a:p>
            <a:pPr lvl="0">
              <a:spcBef>
                <a:spcPts val="0"/>
              </a:spcBef>
              <a:buNone/>
            </a:pPr>
            <a:r>
              <a:rPr lang="it-IT" sz="4800"/>
              <a:t>le mani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0" y="2111650"/>
            <a:ext cx="9090300" cy="39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Creiamo il modulo Liferay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blade create -t activator user-group-js-hello-world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</a:endParaRPr>
          </a:p>
          <a:p>
            <a:pPr indent="0" lvl="0" marL="457200">
              <a:spcBef>
                <a:spcPts val="0"/>
              </a:spcBef>
              <a:buNone/>
            </a:pPr>
            <a:r>
              <a:rPr i="0" lang="it-IT" sz="1800">
                <a:solidFill>
                  <a:srgbClr val="000000"/>
                </a:solidFill>
              </a:rPr>
              <a:t>Dato che non abbiamo un template adatto usiamo </a:t>
            </a:r>
            <a:r>
              <a:rPr b="1" i="0" lang="it-IT" sz="1800">
                <a:solidFill>
                  <a:srgbClr val="000000"/>
                </a:solidFill>
              </a:rPr>
              <a:t>activator</a:t>
            </a:r>
            <a:r>
              <a:rPr i="0" lang="it-IT" sz="1800">
                <a:solidFill>
                  <a:srgbClr val="000000"/>
                </a:solidFill>
              </a:rPr>
              <a:t> e poi rimuoviamo i file non necessari, per esempio i file Java.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319150" y="480812"/>
            <a:ext cx="3696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-IT" sz="2400"/>
              <a:t>Liferay User Group Italy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-IT" sz="2400"/>
              <a:t>#LRUGItaly</a:t>
            </a:r>
          </a:p>
        </p:txBody>
      </p:sp>
      <p:pic>
        <p:nvPicPr>
          <p:cNvPr descr="2014_liferay_logo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662" y="6078500"/>
            <a:ext cx="2888176" cy="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56" name="Shape 156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/>
              <a:t>Work in progress: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4800"/>
              <a:t>il nostro modulo JS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0" y="2111650"/>
            <a:ext cx="9090300" cy="39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Creiamo il modulo Javascript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src/main/resources/META-INF/resources/js/user-group-hello-world.es.js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800">
                <a:solidFill>
                  <a:srgbClr val="000000"/>
                </a:solidFill>
              </a:rPr>
              <a:t>Abbiamo usato la versione di Javascript ECMA Script 2015.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Char char="●"/>
            </a:pPr>
            <a:r>
              <a:rPr lang="it-IT" sz="2400">
                <a:solidFill>
                  <a:srgbClr val="000000"/>
                </a:solidFill>
              </a:rPr>
              <a:t>Importiamo le dipendenze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rPr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rPr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'funny-text-wrapper';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rPr i="0" lang="it-IT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319150" y="480812"/>
            <a:ext cx="3696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-IT" sz="2400"/>
              <a:t>Liferay User Group Italy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-IT" sz="2400"/>
              <a:t>#LRUGItaly</a:t>
            </a:r>
          </a:p>
        </p:txBody>
      </p:sp>
      <p:pic>
        <p:nvPicPr>
          <p:cNvPr descr="2014_liferay_logo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662" y="6078500"/>
            <a:ext cx="2888176" cy="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66" name="Shape 166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3600"/>
              <a:t>Work in progress: </a:t>
            </a:r>
          </a:p>
          <a:p>
            <a:pPr lvl="0">
              <a:spcBef>
                <a:spcPts val="0"/>
              </a:spcBef>
              <a:buNone/>
            </a:pPr>
            <a:r>
              <a:rPr lang="it-IT" sz="3600"/>
              <a:t>gestione delle dipendenze 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3600"/>
              <a:t>con Bower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0" y="2111650"/>
            <a:ext cx="9090300" cy="39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1800">
                <a:solidFill>
                  <a:srgbClr val="000000"/>
                </a:solidFill>
              </a:rPr>
              <a:t>bower init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it-IT" sz="1800">
                <a:solidFill>
                  <a:srgbClr val="000000"/>
                </a:solidFill>
              </a:rPr>
              <a:t>seguiamo il widzard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1800">
                <a:solidFill>
                  <a:srgbClr val="000000"/>
                </a:solidFill>
              </a:rPr>
              <a:t>vim .bowerrc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{"ignoredDependencies":["jquery","bootstrap"]}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1800">
                <a:solidFill>
                  <a:srgbClr val="000000"/>
                </a:solidFill>
              </a:rPr>
              <a:t>bower install --save funnyText.js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"dependencies": {</a:t>
            </a:r>
            <a:b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"funnyText.js": "*"</a:t>
            </a:r>
            <a:b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0" lang="it-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319150" y="480812"/>
            <a:ext cx="3696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-IT" sz="2400"/>
              <a:t>Liferay User Group Italy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-IT" sz="2400"/>
              <a:t>#LRUGItaly</a:t>
            </a:r>
          </a:p>
        </p:txBody>
      </p:sp>
      <p:pic>
        <p:nvPicPr>
          <p:cNvPr descr="2014_liferay_logo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662" y="6078500"/>
            <a:ext cx="2888176" cy="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76" name="Shape 176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3600"/>
              <a:t>Work in progress: 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3600"/>
              <a:t>un po’ di configurazioni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0" y="2612125"/>
            <a:ext cx="9090300" cy="349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chemeClr val="dk1"/>
                </a:solidFill>
              </a:rPr>
              <a:t>src/main/resources/META-INF/resources/js/config.js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chemeClr val="dk1"/>
                </a:solidFill>
              </a:rPr>
              <a:t>package.json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rgbClr val="000000"/>
                </a:solidFill>
              </a:rPr>
              <a:t>bnd.bnd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rgbClr val="000000"/>
                </a:solidFill>
              </a:rPr>
              <a:t>build.gradle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319150" y="480812"/>
            <a:ext cx="3696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-IT" sz="2400"/>
              <a:t>Liferay User Group Italy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-IT" sz="2400"/>
              <a:t>#LRUGItaly</a:t>
            </a:r>
          </a:p>
        </p:txBody>
      </p:sp>
      <p:pic>
        <p:nvPicPr>
          <p:cNvPr descr="2014_liferay_logo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662" y="6078500"/>
            <a:ext cx="2888176" cy="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86" name="Shape 186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/>
              <a:t>Work in progress: 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4800"/>
              <a:t>compiliamo</a:t>
            </a:r>
          </a:p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0" y="2612125"/>
            <a:ext cx="9090300" cy="349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3000">
                <a:solidFill>
                  <a:schemeClr val="dk1"/>
                </a:solidFill>
              </a:rPr>
              <a:t>blade gw build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it-IT" sz="3000">
                <a:solidFill>
                  <a:schemeClr val="dk1"/>
                </a:solidFill>
              </a:rPr>
              <a:t>copiamo il bundle jar nella cartella di deploy di Liferay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319150" y="480812"/>
            <a:ext cx="3696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-IT" sz="2400"/>
              <a:t>Liferay User Group Italy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-IT" sz="2400"/>
              <a:t>#LRUGItaly</a:t>
            </a:r>
          </a:p>
        </p:txBody>
      </p:sp>
      <p:pic>
        <p:nvPicPr>
          <p:cNvPr descr="2014_liferay_logo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662" y="6078500"/>
            <a:ext cx="2888176" cy="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2" type="sldNum"/>
          </p:nvPr>
        </p:nvSpPr>
        <p:spPr>
          <a:xfrm>
            <a:off x="8028384" y="6393600"/>
            <a:ext cx="720000" cy="4644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</a:p>
        </p:txBody>
      </p:sp>
      <p:sp>
        <p:nvSpPr>
          <p:cNvPr id="196" name="Shape 196"/>
          <p:cNvSpPr txBox="1"/>
          <p:nvPr>
            <p:ph type="ctrTitle"/>
          </p:nvPr>
        </p:nvSpPr>
        <p:spPr>
          <a:xfrm>
            <a:off x="-2604" y="-27384"/>
            <a:ext cx="9146700" cy="20883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/>
              <a:t>Facciamo un TEST</a:t>
            </a: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0" y="2060925"/>
            <a:ext cx="9090300" cy="404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it-IT" sz="1800">
                <a:solidFill>
                  <a:schemeClr val="dk1"/>
                </a:solidFill>
              </a:rPr>
              <a:t>creiamo un modulo mvc-portlet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it-IT" sz="1800">
                <a:solidFill>
                  <a:schemeClr val="dk1"/>
                </a:solidFill>
              </a:rPr>
              <a:t>Aggiungiamo l’invocazione del nostro modulo Javascript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&lt;span class="hello-world-text"&gt;&lt;liferay-ui:message key="user-group-hello-world-web.caption"/&gt;&lt;/span&gt;</a:t>
            </a: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&lt;aui:script require="user-group-js-hello-world/js/user-group-hello-world.es"&gt;</a:t>
            </a: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var hw = new userGroupJsHelloWorldJsUserGroupHelloWorldEs.default();</a:t>
            </a:r>
            <a:b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&lt;/aui:script&gt;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0" sz="1000">
              <a:solidFill>
                <a:srgbClr val="000000"/>
              </a:solidFill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319150" y="480812"/>
            <a:ext cx="3696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-IT" sz="2400"/>
              <a:t>Liferay User Group Italy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-IT" sz="2400"/>
              <a:t>#LRUGItaly</a:t>
            </a:r>
          </a:p>
        </p:txBody>
      </p:sp>
      <p:pic>
        <p:nvPicPr>
          <p:cNvPr descr="2014_liferay_logo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662" y="6078500"/>
            <a:ext cx="2888176" cy="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Personalizza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