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uLrDbXt+0Yh2ZsBxtJzZb856k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dirty="0"/>
              <a:t>Πρωτοπαθείς όγκοι εγκεφάλου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Στήλη2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D5-114B-9EE2-7C67B779C4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D5-114B-9EE2-7C67B779C4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D5-114B-9EE2-7C67B779C4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6D5-114B-9EE2-7C67B779C4F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6D5-114B-9EE2-7C67B779C4F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l-G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Φύλλο1!$A$2:$A$6</c:f>
              <c:strCache>
                <c:ptCount val="5"/>
                <c:pt idx="0">
                  <c:v>γλοίωμα</c:v>
                </c:pt>
                <c:pt idx="1">
                  <c:v>μηνιγγίωμα</c:v>
                </c:pt>
                <c:pt idx="2">
                  <c:v>όγκοι υπόφυσης</c:v>
                </c:pt>
                <c:pt idx="3">
                  <c:v>νευρινώματα</c:v>
                </c:pt>
                <c:pt idx="4">
                  <c:v>άλλα </c:v>
                </c:pt>
              </c:strCache>
            </c:strRef>
          </c:cat>
          <c:val>
            <c:numRef>
              <c:f>Φύλλο1!$B$2:$B$6</c:f>
              <c:numCache>
                <c:formatCode>0%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0.1</c:v>
                </c:pt>
                <c:pt idx="3" formatCode="0.00%">
                  <c:v>7.4999999999999997E-2</c:v>
                </c:pt>
                <c:pt idx="4" formatCode="0.00%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A6-F942-858D-A74C3D1C082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l-G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ατακόρυφο κείμενο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ατακόρυφος τίτλος και Κείμενο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ύο περιεχόμενα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ύγκριση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ό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εριεχόμενο με λεζάντα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κόνα με λεζάντα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32946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rPr lang="el-GR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ΑΝΑΛΥΣΗ ΡΑΔΙΟΜΙΚΩΝ ΧΑΡΑΚΤΗΡΙΣΤΙΚΩΝ ΓΙΑ</a:t>
            </a:r>
            <a:br>
              <a:rPr lang="el-GR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ΤΗΝ ΤΑΞΙΝΟΜΗΣΗ ΣΤΑΔΙΩΝ ΚΑΡΚΙΝΟΥ ΤΟΥ</a:t>
            </a:r>
            <a:br>
              <a:rPr lang="el-GR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ΕΓΚΕΦΑΛΟΥ ΜΕΣΩ MRI</a:t>
            </a:r>
            <a:br>
              <a:rPr lang="el-G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l-G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Δεληζήση Παναγιώτα, Α.Μ.: 03121166</a:t>
            </a:r>
            <a:b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Πάνου Κωνσταντίνα, Α.Μ.: 03120144</a:t>
            </a:r>
            <a:b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Παπαγιάννη Αθηνά, Α.Μ.: 03121442</a:t>
            </a:r>
            <a:b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Παπανικολάου Αριάδνη, Α.Μ.: 03120097</a:t>
            </a:r>
            <a:b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-G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Τάτση Κατερίνα Δανάη, Α.Μ.: 03121146</a:t>
            </a:r>
            <a:br>
              <a:rPr lang="el-G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5052446"/>
            <a:ext cx="9144000" cy="205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-3522650" y="0"/>
            <a:ext cx="4763386" cy="6858000"/>
            <a:chOff x="8144540" y="0"/>
            <a:chExt cx="4763386" cy="6858000"/>
          </a:xfrm>
        </p:grpSpPr>
        <p:sp>
          <p:nvSpPr>
            <p:cNvPr id="92" name="Google Shape;92;p1"/>
            <p:cNvSpPr/>
            <p:nvPr/>
          </p:nvSpPr>
          <p:spPr>
            <a:xfrm>
              <a:off x="8144540" y="0"/>
              <a:ext cx="4072270" cy="6858000"/>
            </a:xfrm>
            <a:prstGeom prst="rect">
              <a:avLst/>
            </a:prstGeom>
            <a:solidFill>
              <a:srgbClr val="A3C5ED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9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Συμπεράσματα</a:t>
              </a:r>
              <a:r>
                <a:rPr b="0" i="0" lang="el-G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5400000">
              <a:off x="12033445" y="571547"/>
              <a:ext cx="1069678" cy="679284"/>
            </a:xfrm>
            <a:prstGeom prst="triangle">
              <a:avLst>
                <a:gd fmla="val 50000" name="adj"/>
              </a:avLst>
            </a:prstGeom>
            <a:solidFill>
              <a:srgbClr val="A3C5ED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-3692381" y="0"/>
            <a:ext cx="4816549" cy="6858000"/>
            <a:chOff x="4072270" y="0"/>
            <a:chExt cx="4816549" cy="6858000"/>
          </a:xfrm>
        </p:grpSpPr>
        <p:sp>
          <p:nvSpPr>
            <p:cNvPr id="95" name="Google Shape;95;p1"/>
            <p:cNvSpPr/>
            <p:nvPr/>
          </p:nvSpPr>
          <p:spPr>
            <a:xfrm>
              <a:off x="4072270" y="0"/>
              <a:ext cx="4072270" cy="6858000"/>
            </a:xfrm>
            <a:prstGeom prst="rect">
              <a:avLst/>
            </a:prstGeom>
            <a:solidFill>
              <a:srgbClr val="4892DC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9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Προγραμματιστικό Μέρος </a:t>
              </a:r>
              <a:r>
                <a:rPr b="0" i="0" lang="el-GR" sz="3600" u="none" cap="none" strike="noStrike"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 rot="5400000">
              <a:off x="7987756" y="544965"/>
              <a:ext cx="1069678" cy="732447"/>
            </a:xfrm>
            <a:prstGeom prst="triangle">
              <a:avLst>
                <a:gd fmla="val 50000" name="adj"/>
              </a:avLst>
            </a:prstGeom>
            <a:solidFill>
              <a:srgbClr val="4892DC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-3859078" y="0"/>
            <a:ext cx="4816549" cy="6858000"/>
            <a:chOff x="0" y="0"/>
            <a:chExt cx="4816549" cy="6858000"/>
          </a:xfrm>
        </p:grpSpPr>
        <p:sp>
          <p:nvSpPr>
            <p:cNvPr id="98" name="Google Shape;98;p1"/>
            <p:cNvSpPr/>
            <p:nvPr/>
          </p:nvSpPr>
          <p:spPr>
            <a:xfrm>
              <a:off x="0" y="0"/>
              <a:ext cx="4072270" cy="68580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9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Εισαγωγή Θεωρητικό Μέρος </a:t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 rot="5400000">
              <a:off x="3915486" y="544965"/>
              <a:ext cx="1069678" cy="732447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92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 Προγραμματιστικό Μέρος</a:t>
            </a:r>
            <a:endParaRPr/>
          </a:p>
          <a:p>
            <a:pPr indent="-476250" lvl="0" marL="8572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l-G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Δημιουργία Bounding Box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l-G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Εξαγωγή Ραδιομικών Χαρακτηριστικών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l-G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Επιλογή Ραδιομικών Χαρακτηριστικών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l-G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Εκπαίδευση Μοντέλου Μηχανικής Μάθησης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l-G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Έλεγχος Μοντέλου Μηχανικής Μάθησης </a:t>
            </a:r>
            <a:endParaRPr/>
          </a:p>
          <a:p>
            <a:pPr indent="-104775" lvl="0" marL="1714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 sz="4800"/>
            </a:br>
            <a:br>
              <a:rPr lang="el-GR" sz="4800"/>
            </a:br>
            <a:br>
              <a:rPr lang="el-GR" sz="4800"/>
            </a:br>
            <a:r>
              <a:rPr lang="el-GR" sz="4800"/>
              <a:t>Δημιουργία Bounding Box</a:t>
            </a:r>
            <a:endParaRPr sz="4800"/>
          </a:p>
        </p:txBody>
      </p:sp>
      <p:sp>
        <p:nvSpPr>
          <p:cNvPr id="207" name="Google Shape;207;p11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Εικόνα που περιέχει στιγμιότυπο οθόνης, κύκλος, κείμενο&#10;&#10;Περιγραφή που δημιουργήθηκε αυτόματα" id="209" name="Google Shape;20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45" y="2412836"/>
            <a:ext cx="4417575" cy="406239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4597229" y="2419693"/>
            <a:ext cx="6837128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Απομόνωση του όγκου στην εικόνα με τη δημιουργία Bounding Box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με βάση τις μέγιστες διαστάσεις τις οποίες αποκτάει ο όγκος στα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slices της κάθε MRI εικόνας.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Κοιτάμε όλα τα slices και όλες τις διαστάσεις του όγκου σε κάθε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επίπεδο (xy, xz, yz) κρατώντας σε ένα Json αρχείο για κάθε εικόνα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τις μέγιστες διαστάσεις που αποκτάει ο όγκος.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Περιλαμβάνονται σε αρκετές περιπτώσεις περιοχές του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εγκεφάλου γύρω από τον όγκο καθώς μπορεί να περιέχουν χρήσιμη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πληροφορία.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 sz="4800"/>
            </a:br>
            <a:br>
              <a:rPr lang="el-GR" sz="4800"/>
            </a:br>
            <a:br>
              <a:rPr lang="el-GR" sz="4800"/>
            </a:br>
            <a:br>
              <a:rPr lang="el-GR" sz="4800"/>
            </a:br>
            <a:r>
              <a:rPr lang="el-GR" sz="4800"/>
              <a:t>Εξαγωγή Ραδιομικών Χαρακτηριστικών </a:t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15892" y="2203079"/>
            <a:ext cx="10474028" cy="3390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0" i="0" lang="el-G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Τα ραδιομικά χαρακτηριστικά είναι ένα σύνολο ποσοτικών μετρήσεων που εξάγονται από ιατρικές απεικονίσεις , εδώ από MRI εγκεφάλου.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Περιλαμβάνουν πληροφορίες για τη δομή, το σχήμα, το μέγεθος και την υφή του όγκου εγκεφάλου.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Χρήση των original (από </a:t>
            </a: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αρχικές, μη-φιλτραρισμένες εικόνες </a:t>
            </a: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και wavelet χαρακτηριστικών (από </a:t>
            </a: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μετασχηματισμό πάνω στην αρχική</a:t>
            </a:r>
            <a:r>
              <a:rPr lang="el-GR" sz="1800"/>
              <a:t> </a:t>
            </a: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εικόνα </a:t>
            </a: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Χρήση βιβλιοθηκών pyradiomics και Simple-ITK.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21" name="Google Shape;221;p12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 sz="4800"/>
            </a:br>
            <a:br>
              <a:rPr lang="el-GR" sz="4800"/>
            </a:br>
            <a:br>
              <a:rPr lang="el-GR" sz="4800"/>
            </a:br>
            <a:r>
              <a:rPr lang="el-GR" sz="4800"/>
              <a:t>Επιλογή Ραδιομικών Χαρακτηριστικών </a:t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0" y="2389225"/>
            <a:ext cx="5715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Μειώνεται ο αριθμός των ραδιομικών χαρακτηριστικών.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Με την  ανάλυση συσχέτισης, τα χαρακτηριστικά που εμφάνισαν </a:t>
            </a: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συσχέτιση</a:t>
            </a: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0.95 έχουν μεγάλη συσχέτιση και δεν προσδίδουν επιπλέον πληροφορίες, οπότε διαγράφονται (αποφυγή υπερπροσαρμογής).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Μέθοδοι :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l-G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Correlation (ομοιόμορφη κατανομή &amp; γραμμική σχέση δεδομένων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l-G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Spearman Correlation (μονοτονική σχέση ανάμεσα στα χαρακτηριστικά με rank- order)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l-G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Kendall Correlation (μονοτονική σχέση ανάμεσα στα χαρακτηριστικά με βάση την συμφωνία και τη διαφωνία μεταξύ τους 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1225" y="4524621"/>
            <a:ext cx="5780005" cy="633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Εικόνα που περιέχει κείμενο, στιγμιότυπο οθόνης, γραμματοσειρά&#10;&#10;Περιγραφή που δημιουργήθηκε αυτόματα" id="233" name="Google Shape;233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3357" y="2780068"/>
            <a:ext cx="5715743" cy="1432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4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 sz="4800"/>
            </a:br>
            <a:br>
              <a:rPr lang="el-GR" sz="4800"/>
            </a:br>
            <a:br>
              <a:rPr lang="el-GR" sz="4800"/>
            </a:br>
            <a:r>
              <a:rPr lang="el-GR" sz="4800"/>
              <a:t>Επιλογή Ραδιομικών Χαρακτηριστικών </a:t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0" y="2389218"/>
            <a:ext cx="53949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148856" y="2389217"/>
            <a:ext cx="11204944" cy="3787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Τα εναπομείναντα χαρακτηριστικά εξετάστηκαν με τη χρήση του VIF για να ελεγχθεί η πολυσυγγραμμικότητα. Τα χαρακτηριστικά με  VIF &gt;10 αφαιρέθηκαν (εξασφάλιση ανεξαρτησίας χαρακτηριστικών και βελτίωση ακρίβειας μοντέλου).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Εικόνα που περιέχει κείμενο, στιγμιότυπο οθόνης, γραμματοσειρά&#10;&#10;Περιγραφή που δημιουργήθηκε αυτόματα" id="245" name="Google Shape;2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5045" y="3239783"/>
            <a:ext cx="5524500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 sz="4800"/>
            </a:br>
            <a:br>
              <a:rPr lang="el-GR" sz="4800"/>
            </a:br>
            <a:br>
              <a:rPr lang="el-GR" sz="4800"/>
            </a:br>
            <a:r>
              <a:rPr lang="el-GR" sz="4800"/>
              <a:t>Επιλογή Ραδιομικών Χαρακτηριστικών 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0" y="2389218"/>
            <a:ext cx="53949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Εικόνα που περιέχει κείμενο, στιγμιότυπο οθόνης, γραμματοσειρά, απόδειξη&#10;&#10;Περιγραφή που δημιουργήθηκε αυτόματα" id="256" name="Google Shape;25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81" y="2817153"/>
            <a:ext cx="5156200" cy="295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Εικόνα που περιέχει κείμενο, στιγμιότυπο οθόνης, γραμματοσειρά, απόδειξη&#10;&#10;Περιγραφή που δημιουργήθηκε αυτόματα" id="257" name="Google Shape;25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7671" y="2817153"/>
            <a:ext cx="5219700" cy="29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5"/>
          <p:cNvSpPr txBox="1"/>
          <p:nvPr/>
        </p:nvSpPr>
        <p:spPr>
          <a:xfrm>
            <a:off x="496919" y="2364052"/>
            <a:ext cx="2951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 τελικά χαρακτηριστικά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 sz="4800"/>
            </a:br>
            <a:br>
              <a:rPr lang="el-GR" sz="4800"/>
            </a:br>
            <a:br>
              <a:rPr lang="el-GR" sz="4800"/>
            </a:br>
            <a:r>
              <a:rPr lang="el-GR" sz="4800"/>
              <a:t>Εκπαίδευση Μοντέλου Μηχανικής Μάθησης 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315892" y="2423159"/>
            <a:ext cx="5510750" cy="3839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Το μοντέλο μηχανικής μάθησης που υλοποιήθηκε είναι Random Forest.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Εκπαιδεύεται με features τα ραδιομικά χαρακτηριστικά και με target τη στήλη «WHO CNS Grade» (στάδιο του καρκίνου).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Κατατάσσει το στάδιο του καρκίνου στο οποίο βρίσκεται ο όγκος στην εκάστοτε MRI.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Ισορροπημένο training και testing dataset. </a:t>
            </a:r>
            <a:endParaRPr sz="12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68" name="Google Shape;268;p16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Εικόνα που περιέχει κείμενο, γραμματοσειρά, στιγμιότυπο οθόνης, αριθμός&#10;&#10;Περιγραφή που δημιουργήθηκε αυτόματα" id="269" name="Google Shape;2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205" y="2234404"/>
            <a:ext cx="4476534" cy="3638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 sz="4800"/>
            </a:br>
            <a:br>
              <a:rPr lang="el-GR" sz="4800"/>
            </a:br>
            <a:br>
              <a:rPr lang="el-GR" sz="4800"/>
            </a:br>
            <a:r>
              <a:rPr lang="el-GR" sz="4800"/>
              <a:t>Έλεγχος Μοντέλου Μηχανικής Μάθησης  </a:t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6421078" y="2780068"/>
            <a:ext cx="4516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 ακρίβεια του μοντέλου ελέγχεται με    την ικανότητά του να επιστρέφει το σωστό label από τα μετα-δεδομένα για κάθε εικόνα.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Χρήση εικόνων που δεν αξιοποιήθηκαν στο στάδιο της εκπαίδευσης.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Εικόνα που περιέχει κείμενο, στιγμιότυπο οθόνης, γραμματοσειρά, αριθμός&#10;&#10;Περιγραφή που δημιουργήθηκε αυτόματα" id="280" name="Google Shape;28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36" y="2319788"/>
            <a:ext cx="5879011" cy="276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C5ED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Συμπεράσματα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 sz="4800"/>
            </a:br>
            <a:br>
              <a:rPr lang="el-GR" sz="4800"/>
            </a:br>
            <a:br>
              <a:rPr lang="el-GR" sz="4800"/>
            </a:br>
            <a:r>
              <a:rPr lang="el-GR" sz="4800"/>
              <a:t>Συμπεράσματα 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 txBox="1"/>
          <p:nvPr>
            <p:ph idx="1" type="body"/>
          </p:nvPr>
        </p:nvSpPr>
        <p:spPr>
          <a:xfrm>
            <a:off x="315892" y="2468880"/>
            <a:ext cx="11067470" cy="3261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Συμβολή της ανάλυσης συσχέτισης και του VIF στη μείωση των χαρακτηριστικών και άρα στην βελτίωση της απόδοσης του μοντέλου.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Αξιόπιστο μοντέλο μηχανικής μάθησης.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Ικανοποιητική ακρίβεια, ευαισθησία και ειδικότητα μοντέλου.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Αποτελεσματικότητά του στην πρόβλεψη των σταδίων του καρκίνου.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  <a:t>Αποδεικνύεται </a:t>
            </a: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την αξία των ραδιομικών χαρακτηριστικών και των τεχνικών μηχανικής μάθησης στην ιατρική απεικόνιση για την την έγκαιρη διάγνωση και την εξατομικευμένη θεραπεία των ασθενών με καρκίνο του εγκεφάλου. </a:t>
            </a:r>
            <a:endParaRPr/>
          </a:p>
          <a:p>
            <a:pPr indent="-12287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l-GR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9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8144540" y="0"/>
            <a:ext cx="4763386" cy="6858000"/>
            <a:chOff x="8144540" y="0"/>
            <a:chExt cx="4763386" cy="6858000"/>
          </a:xfrm>
        </p:grpSpPr>
        <p:sp>
          <p:nvSpPr>
            <p:cNvPr id="108" name="Google Shape;108;p2"/>
            <p:cNvSpPr/>
            <p:nvPr/>
          </p:nvSpPr>
          <p:spPr>
            <a:xfrm>
              <a:off x="8144540" y="0"/>
              <a:ext cx="4072270" cy="6858000"/>
            </a:xfrm>
            <a:prstGeom prst="rect">
              <a:avLst/>
            </a:prstGeom>
            <a:solidFill>
              <a:srgbClr val="A3C5ED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9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Συμπεράσματα</a:t>
              </a:r>
              <a:r>
                <a:rPr b="0" i="0" lang="el-G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12033445" y="571547"/>
              <a:ext cx="1069678" cy="679284"/>
            </a:xfrm>
            <a:prstGeom prst="triangle">
              <a:avLst>
                <a:gd fmla="val 50000" name="adj"/>
              </a:avLst>
            </a:prstGeom>
            <a:solidFill>
              <a:srgbClr val="A3C5ED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4072270" y="0"/>
            <a:ext cx="4816549" cy="6858000"/>
            <a:chOff x="4072270" y="0"/>
            <a:chExt cx="4816549" cy="6858000"/>
          </a:xfrm>
        </p:grpSpPr>
        <p:sp>
          <p:nvSpPr>
            <p:cNvPr id="111" name="Google Shape;111;p2"/>
            <p:cNvSpPr/>
            <p:nvPr/>
          </p:nvSpPr>
          <p:spPr>
            <a:xfrm>
              <a:off x="4072270" y="0"/>
              <a:ext cx="4072270" cy="6858000"/>
            </a:xfrm>
            <a:prstGeom prst="rect">
              <a:avLst/>
            </a:prstGeom>
            <a:solidFill>
              <a:srgbClr val="4892DC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9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Προγραμματιστικό Μέρος </a:t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7987756" y="544965"/>
              <a:ext cx="1069678" cy="732447"/>
            </a:xfrm>
            <a:prstGeom prst="triangle">
              <a:avLst>
                <a:gd fmla="val 50000" name="adj"/>
              </a:avLst>
            </a:prstGeom>
            <a:solidFill>
              <a:srgbClr val="4892DC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0" y="0"/>
            <a:ext cx="4816549" cy="6858000"/>
            <a:chOff x="0" y="0"/>
            <a:chExt cx="4816549" cy="68580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4072270" cy="68580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9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l-GR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Εισαγωγή Θεωρητικό Μέρος 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3915486" y="544965"/>
              <a:ext cx="1069678" cy="732447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838200" y="123987"/>
            <a:ext cx="10515600" cy="12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l-GR"/>
            </a:b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0" y="-47787"/>
            <a:ext cx="12192000" cy="68580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 Εισαγωγή Θεωρητικό Μέρος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l-G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Δομή Εγκεφάλου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l-G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Είδη Κυττάρων Εγκεφάλου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l-G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Καρκίνος Εγκεφάλου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l-G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Μαγνητική Τομογραφία Εγκεφάλου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l-GR" sz="4800"/>
              <a:t>Δομή Εγκεφάλου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Εικόνα που περιέχει διάγραμμα&#10;&#10;Περιγραφή που δημιουργήθηκε αυτόματα" id="131" name="Google Shape;13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047" y="2225797"/>
            <a:ext cx="6457315" cy="370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52400" y="2423160"/>
            <a:ext cx="522732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l-GR" sz="18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 ανθρώπινος εγκέφαλος αποτελείται από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τη παρεγκεφαλίδα (συντονισμός κινήσεων διατήρηση ισορροπίας και στάσης του σώματος. και διαμόρφωση κινητικών δεξιοτήτων)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δύο ημισφαίρια (δεξί και αριστερό)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το εγκεφαλικό στέλεχος που ενώνει τον εγκέφαλο με τον νωτιαίο μυελό(έλεγχος βασικών αυτόνομων λειτουργιών)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l-GR" sz="4800"/>
              <a:t>Δομή Εγκεφάλου</a:t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Εικόνα που περιέχει διάγραμμα, Μυαλό&#10;&#10;Περιγραφή που δημιουργήθηκε αυτόματα" id="143" name="Google Shape;14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291" y="2321744"/>
            <a:ext cx="8138160" cy="33129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2379291" y="5839753"/>
            <a:ext cx="2270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Υποφλοιώδεις δομές 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6888480" y="5868219"/>
            <a:ext cx="1805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Φλοιώδεις δομές 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53573" y="2343372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Τ</a:t>
            </a: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ημισφαίρια περιλαμβάνουν 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l-GR" sz="4800"/>
              <a:t>Είδη Κυττάρων Εγκεφάλου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Εικόνα που περιέχει διάγραμμα, ζωγραφιά, οριγκάμι&#10;&#10;Περιγραφή που δημιουργήθηκε αυτόματα"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95" y="2727311"/>
            <a:ext cx="5150277" cy="3309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6406429" y="2599509"/>
            <a:ext cx="4530898" cy="363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20027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Char char="•"/>
            </a:pP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 εγκέφαλος έχει δύο κύριους τύπους κυττάρων: τους νευρώνες και τα γλοιακά κύτταρα.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ct val="100000"/>
              <a:buChar char="•"/>
            </a:pP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Κάθε νευρώνας αποτελείται από το σώμα του κυττάρου , τον άξονα (μεταφορά σημάτων σε άλλους νευρώνες) , τους δενδρίτες (λήψη σημάτων).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ct val="100000"/>
              <a:buChar char="•"/>
            </a:pP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Πολλοί νευρώνες συνδέονται μέσω συνάψεων και  σχηματίζουν εκτεταμένα νευρωνικά δίκτυα.</a:t>
            </a:r>
            <a:endParaRPr/>
          </a:p>
          <a:p>
            <a:pPr indent="-22002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ct val="100000"/>
              <a:buChar char="•"/>
            </a:pP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Τα γλοιακά κύτταρα (αστροκύτταρα,  ολιγοδενδροκύτταρα, </a:t>
            </a:r>
            <a:r>
              <a:rPr lang="el-GR" sz="1800">
                <a:solidFill>
                  <a:srgbClr val="1819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επενδυματικά κύτταρα </a:t>
            </a: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και τα μικρογλοία) έχουν υποστηρικτικούς και προστατευτικούς ρόλους.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</p:txBody>
      </p:sp>
      <p:sp>
        <p:nvSpPr>
          <p:cNvPr id="157" name="Google Shape;157;p6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l-GR" sz="4800"/>
              <a:t>Καρκίνος Εγκεφάλου</a:t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320041" y="2389219"/>
            <a:ext cx="5455458" cy="3584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Παρατηρείται</a:t>
            </a: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γρήγορη και ακανόνιστη αύξηση συγκέντρωσης μη φυσιολογικών κυττάρων στον εγκέφαλο ή κοντά σε αυτόν, δημιουργώντας μια μάζα.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1800"/>
              <a:buChar char="•"/>
            </a:pPr>
            <a:r>
              <a:rPr lang="el-GR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Οι όγκοι μπορούν να προκαλέσουν πίεση στους περιβάλλοντες ιστούς, οδηγώντας σε βλάβη και διαταραχή της λειτουργίας τους (ποικίλα και κοινά συμπτώματα στους ασθενείς)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Οι κακοήθεις όγκοι εγκεφάλου διακρίνονται σε πρωτοπαθείς</a:t>
            </a:r>
            <a:r>
              <a:rPr b="1"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μεταλλάξεις στο DNA των κυττάρων από έκθεση σε ιοντίζουσα ακτινοβολία ή σε χημικές ουσίες ) και μεταστατικούς ή δευτεροπαθείς.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Οι όγκοι εγκεφάλου προσδιορίζονται από τον τύπο του κυττάρου που προέκυψαν, ή από τη θέση στον εγκέφαλο, όπου εμφανίζονται</a:t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7"/>
          <p:cNvGraphicFramePr/>
          <p:nvPr/>
        </p:nvGraphicFramePr>
        <p:xfrm>
          <a:off x="7037660" y="2389218"/>
          <a:ext cx="4008121" cy="374927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l-GR" sz="4800"/>
              <a:t>Καρκίνος Εγκεφάλου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315892" y="3246120"/>
            <a:ext cx="5033348" cy="201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Νευροαπεικονιστικών εξετάσεων, όπως η αξονική τομογραφία (CT) και η μαγνητική τομογραφία (MRI) του εγκεφάλου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Βιοψία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Άλλες εξετάσεις, όπως το ηλεκτροεγκεφαλογράφημα (ΗΕΓ) και η εξέταση του εγκεφαλονωτιαίου υγρού</a:t>
            </a:r>
            <a:endParaRPr sz="1800"/>
          </a:p>
        </p:txBody>
      </p:sp>
      <p:sp>
        <p:nvSpPr>
          <p:cNvPr id="178" name="Google Shape;178;p8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1062190" y="2590005"/>
            <a:ext cx="3139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Μέθοδοι διάγνωσης 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7498080" y="259000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Μέθοδοι θεραπείας 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6659879" y="3246120"/>
            <a:ext cx="4469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Ομάδα ιατρών διαφόρων ειδικοτήτων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Πολυπαραγοντική και εξατομικευμένη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Χειρουργική αφαίρεση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Ακτινοθεραπεία 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1819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Χημειοθεραπεία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315892" y="5638800"/>
            <a:ext cx="1081345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Οι όγκοι του εγκεφάλου μειώνουν το προσδόκιμο ζωής κατά μέσο όρο 27 χρόνια και έχουν τη μεγαλύτερη επίπτωση μεταξύ όλων των τύπων καρκίνου.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>
            <p:ph type="title"/>
          </p:nvPr>
        </p:nvSpPr>
        <p:spPr>
          <a:xfrm>
            <a:off x="795528" y="386930"/>
            <a:ext cx="10141799" cy="1300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l-GR" sz="4800"/>
              <a:t>Μαγνητική Τομογραφία (MRΙ) Εγκεφάλου</a:t>
            </a:r>
            <a:br>
              <a:rPr lang="el-GR" sz="2000">
                <a:solidFill>
                  <a:srgbClr val="1495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/>
          </a:p>
        </p:txBody>
      </p:sp>
      <p:sp>
        <p:nvSpPr>
          <p:cNvPr id="189" name="Google Shape;189;p9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Εικόνα που περιέχει σχεδίαση&#10;&#10;Περιγραφή που δημιουργήθηκε αυτόματα" id="191" name="Google Shape;19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486025"/>
            <a:ext cx="5909310" cy="367782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6344386" y="2780068"/>
            <a:ext cx="4593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Είναι εξέταση μη επεμβατικού χαρακτήρα στην οποία εξετάζεται τόσο ο εγκέφαλος, όσο και ο νωτιαίος μυελός.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Ο εξεταζόμενος τοποθετείται και παραμένει ακίνητος εντός πολύ ισχυρού μαγνητικού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πεδίου (1,5-3 Tesla).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l-G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Απεικονίζονται σε 3D μορφή τα εγκεφαλικά ημισφαίρια, το στέλεχος , η παρεγκεφαλίδα και οι μήνιγγες.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2024-06-19T17:02:49Z</dcterms:created>
  <dc:creator>Παναγιωτα Δεληζηση</dc:creator>
</cp:coreProperties>
</file>