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92" r:id="rId2"/>
    <p:sldId id="262" r:id="rId3"/>
    <p:sldId id="268" r:id="rId4"/>
    <p:sldId id="333" r:id="rId5"/>
    <p:sldId id="334" r:id="rId6"/>
    <p:sldId id="295" r:id="rId7"/>
    <p:sldId id="285" r:id="rId8"/>
    <p:sldId id="277" r:id="rId9"/>
    <p:sldId id="2076137217" r:id="rId10"/>
    <p:sldId id="337" r:id="rId11"/>
    <p:sldId id="265" r:id="rId12"/>
    <p:sldId id="33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/wK3fZU5PfJZZ7Iyd5V7bjEd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 autoAdjust="0"/>
    <p:restoredTop sz="75510" autoAdjust="0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12AE-1FFB-2540-9E96-E966FD693DAB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7AE7F1-D32F-014B-A6BF-9BF4390D9923}">
      <dgm:prSet custT="1"/>
      <dgm:spPr/>
      <dgm:t>
        <a:bodyPr anchor="t"/>
        <a:lstStyle/>
        <a:p>
          <a:r>
            <a:rPr lang="en-US" sz="1400" b="1" i="0" dirty="0"/>
            <a:t>Week 4</a:t>
          </a:r>
        </a:p>
        <a:p>
          <a:r>
            <a:rPr lang="en-US" sz="1200" b="0" i="0" dirty="0"/>
            <a:t>Research and Competitor Analysis</a:t>
          </a:r>
        </a:p>
        <a:p>
          <a:r>
            <a:rPr lang="en-US" sz="1200" b="0" i="0" dirty="0"/>
            <a:t>+ </a:t>
          </a:r>
        </a:p>
        <a:p>
          <a:r>
            <a:rPr lang="en-US" sz="1200" b="0" i="0" dirty="0"/>
            <a:t>Consolidate ideas</a:t>
          </a:r>
        </a:p>
        <a:p>
          <a:endParaRPr lang="en-US" sz="1400" b="0" i="0" dirty="0"/>
        </a:p>
        <a:p>
          <a:endParaRPr lang="en-US" sz="1400" b="0" i="0" dirty="0"/>
        </a:p>
      </dgm:t>
    </dgm:pt>
    <dgm:pt modelId="{1DDA0E81-77B2-EB44-A114-633D56CB1077}" type="parTrans" cxnId="{144CFDAA-53B4-AF48-A537-EC8605229454}">
      <dgm:prSet/>
      <dgm:spPr/>
      <dgm:t>
        <a:bodyPr/>
        <a:lstStyle/>
        <a:p>
          <a:endParaRPr lang="en-GB"/>
        </a:p>
      </dgm:t>
    </dgm:pt>
    <dgm:pt modelId="{CA96DCD0-C281-5F4A-9CA0-C516AB44F95A}" type="sibTrans" cxnId="{144CFDAA-53B4-AF48-A537-EC8605229454}">
      <dgm:prSet/>
      <dgm:spPr/>
      <dgm:t>
        <a:bodyPr/>
        <a:lstStyle/>
        <a:p>
          <a:endParaRPr lang="en-GB"/>
        </a:p>
      </dgm:t>
    </dgm:pt>
    <dgm:pt modelId="{CA1D49D4-CD62-A247-84EA-6416E1FDA0A3}">
      <dgm:prSet custT="1"/>
      <dgm:spPr/>
      <dgm:t>
        <a:bodyPr anchor="t"/>
        <a:lstStyle/>
        <a:p>
          <a:r>
            <a:rPr lang="en-US" sz="1400" b="1" i="0" dirty="0"/>
            <a:t>Week 7 </a:t>
          </a:r>
        </a:p>
        <a:p>
          <a:r>
            <a:rPr lang="en-US" sz="1200" b="0" i="0" dirty="0"/>
            <a:t>Mid term check in and final confirmation of deliverables</a:t>
          </a:r>
        </a:p>
        <a:p>
          <a:r>
            <a:rPr lang="en-US" sz="1200" b="0" i="0" dirty="0"/>
            <a:t>+</a:t>
          </a:r>
        </a:p>
        <a:p>
          <a:r>
            <a:rPr lang="en-US" sz="1200" b="0" i="0" dirty="0"/>
            <a:t>Prototyping</a:t>
          </a:r>
        </a:p>
      </dgm:t>
    </dgm:pt>
    <dgm:pt modelId="{E57B37EF-7562-974E-AABF-F81693229A87}" type="parTrans" cxnId="{B778DF31-C06F-0643-8F02-E28245398602}">
      <dgm:prSet/>
      <dgm:spPr/>
      <dgm:t>
        <a:bodyPr/>
        <a:lstStyle/>
        <a:p>
          <a:endParaRPr lang="en-GB"/>
        </a:p>
      </dgm:t>
    </dgm:pt>
    <dgm:pt modelId="{BE63688B-F3C8-4246-9DBE-DA9D3B3794EC}" type="sibTrans" cxnId="{B778DF31-C06F-0643-8F02-E28245398602}">
      <dgm:prSet/>
      <dgm:spPr/>
      <dgm:t>
        <a:bodyPr/>
        <a:lstStyle/>
        <a:p>
          <a:endParaRPr lang="en-GB"/>
        </a:p>
      </dgm:t>
    </dgm:pt>
    <dgm:pt modelId="{EEBCA92D-5DD3-2E44-A155-A19AF24AB90D}">
      <dgm:prSet custT="1"/>
      <dgm:spPr/>
      <dgm:t>
        <a:bodyPr anchor="t"/>
        <a:lstStyle/>
        <a:p>
          <a:r>
            <a:rPr lang="en-US" sz="1400" b="1" i="0" dirty="0"/>
            <a:t>Week 11</a:t>
          </a:r>
        </a:p>
        <a:p>
          <a:r>
            <a:rPr lang="en-US" sz="1200" b="0" i="0" dirty="0"/>
            <a:t>Final Presentation to </a:t>
          </a:r>
          <a:r>
            <a:rPr lang="en-US" sz="1200" b="0" i="0" dirty="0" err="1"/>
            <a:t>Tomobank</a:t>
          </a:r>
          <a:endParaRPr lang="en-SG" sz="1200" dirty="0"/>
        </a:p>
      </dgm:t>
    </dgm:pt>
    <dgm:pt modelId="{E67FF815-8933-9C4E-B581-B41F1508135A}" type="parTrans" cxnId="{A43DC4A1-7C94-5046-B579-BC71EA22B385}">
      <dgm:prSet/>
      <dgm:spPr/>
      <dgm:t>
        <a:bodyPr/>
        <a:lstStyle/>
        <a:p>
          <a:endParaRPr lang="en-GB"/>
        </a:p>
      </dgm:t>
    </dgm:pt>
    <dgm:pt modelId="{552BD81E-4D93-9049-841D-2DD74AFFC3A2}" type="sibTrans" cxnId="{A43DC4A1-7C94-5046-B579-BC71EA22B385}">
      <dgm:prSet/>
      <dgm:spPr/>
      <dgm:t>
        <a:bodyPr/>
        <a:lstStyle/>
        <a:p>
          <a:endParaRPr lang="en-GB"/>
        </a:p>
      </dgm:t>
    </dgm:pt>
    <dgm:pt modelId="{5A03B7F1-67D6-3045-AA63-5B1748954330}">
      <dgm:prSet custT="1"/>
      <dgm:spPr/>
      <dgm:t>
        <a:bodyPr anchor="t"/>
        <a:lstStyle/>
        <a:p>
          <a:r>
            <a:rPr lang="en-US" sz="1400" b="1" i="0" dirty="0"/>
            <a:t>Week 12</a:t>
          </a:r>
          <a:endParaRPr lang="en-US" sz="1400" b="0" i="0" dirty="0"/>
        </a:p>
        <a:p>
          <a:r>
            <a:rPr lang="en-US" sz="1200" b="0" i="0" dirty="0"/>
            <a:t>Demo Day</a:t>
          </a:r>
          <a:endParaRPr lang="en-SG" sz="1200" dirty="0"/>
        </a:p>
      </dgm:t>
    </dgm:pt>
    <dgm:pt modelId="{E2D96C40-B6F8-5540-B52E-F5501D10BB96}" type="parTrans" cxnId="{1379A142-F7E7-D245-8E4C-533E60209B6C}">
      <dgm:prSet/>
      <dgm:spPr/>
      <dgm:t>
        <a:bodyPr/>
        <a:lstStyle/>
        <a:p>
          <a:endParaRPr lang="en-GB"/>
        </a:p>
      </dgm:t>
    </dgm:pt>
    <dgm:pt modelId="{35BD5A90-0C3F-B644-96D2-B350EA46FE8F}" type="sibTrans" cxnId="{1379A142-F7E7-D245-8E4C-533E60209B6C}">
      <dgm:prSet/>
      <dgm:spPr/>
      <dgm:t>
        <a:bodyPr/>
        <a:lstStyle/>
        <a:p>
          <a:endParaRPr lang="en-GB"/>
        </a:p>
      </dgm:t>
    </dgm:pt>
    <dgm:pt modelId="{420D4247-1D8C-4B1F-8242-9B8617A69D3A}">
      <dgm:prSet custT="1"/>
      <dgm:spPr/>
      <dgm:t>
        <a:bodyPr anchor="t"/>
        <a:lstStyle/>
        <a:p>
          <a:pPr>
            <a:lnSpc>
              <a:spcPct val="90000"/>
            </a:lnSpc>
          </a:pPr>
          <a:r>
            <a:rPr lang="en-SG" sz="1400" b="1" dirty="0"/>
            <a:t>Week 3</a:t>
          </a:r>
          <a:endParaRPr lang="en-SG" sz="1400" dirty="0"/>
        </a:p>
        <a:p>
          <a:pPr>
            <a:lnSpc>
              <a:spcPct val="90000"/>
            </a:lnSpc>
          </a:pPr>
          <a:r>
            <a:rPr lang="en-SG" sz="1200" dirty="0"/>
            <a:t>Submission of Project Proposal</a:t>
          </a:r>
        </a:p>
      </dgm:t>
    </dgm:pt>
    <dgm:pt modelId="{46E70ED0-6E33-4086-9912-5C01FCE9BA51}" type="parTrans" cxnId="{AEE3449D-7E0B-47F9-9EE3-2576843F85AD}">
      <dgm:prSet/>
      <dgm:spPr/>
      <dgm:t>
        <a:bodyPr/>
        <a:lstStyle/>
        <a:p>
          <a:endParaRPr lang="en-SG"/>
        </a:p>
      </dgm:t>
    </dgm:pt>
    <dgm:pt modelId="{F506CE03-3D88-4AFD-A65D-FC7E3042C953}" type="sibTrans" cxnId="{AEE3449D-7E0B-47F9-9EE3-2576843F85AD}">
      <dgm:prSet/>
      <dgm:spPr/>
      <dgm:t>
        <a:bodyPr/>
        <a:lstStyle/>
        <a:p>
          <a:endParaRPr lang="en-SG"/>
        </a:p>
      </dgm:t>
    </dgm:pt>
    <dgm:pt modelId="{5F33DB09-CC5A-46E1-9C69-1015FBA37E59}">
      <dgm:prSet custT="1"/>
      <dgm:spPr/>
      <dgm:t>
        <a:bodyPr anchor="t"/>
        <a:lstStyle/>
        <a:p>
          <a:r>
            <a:rPr lang="en-SG" sz="1400" b="1" dirty="0"/>
            <a:t>Week 5 - 6</a:t>
          </a:r>
        </a:p>
        <a:p>
          <a:r>
            <a:rPr lang="en-SG" sz="1200" dirty="0"/>
            <a:t>Present market findings</a:t>
          </a:r>
        </a:p>
        <a:p>
          <a:r>
            <a:rPr lang="en-SG" sz="1200" dirty="0"/>
            <a:t>+</a:t>
          </a:r>
        </a:p>
        <a:p>
          <a:r>
            <a:rPr lang="en-SG" sz="1200" dirty="0"/>
            <a:t>Plan and propose initial ideas for </a:t>
          </a:r>
          <a:r>
            <a:rPr lang="en-SG" sz="1200" dirty="0" err="1"/>
            <a:t>Tomobank</a:t>
          </a:r>
          <a:endParaRPr lang="en-SG" sz="1200" dirty="0"/>
        </a:p>
      </dgm:t>
    </dgm:pt>
    <dgm:pt modelId="{58DCF40A-A934-47DE-B66C-83C8539A3321}" type="parTrans" cxnId="{93649657-7EC4-4DB5-867B-3F440F7E3531}">
      <dgm:prSet/>
      <dgm:spPr/>
      <dgm:t>
        <a:bodyPr/>
        <a:lstStyle/>
        <a:p>
          <a:endParaRPr lang="en-SG"/>
        </a:p>
      </dgm:t>
    </dgm:pt>
    <dgm:pt modelId="{53AA9834-5492-4708-A4AD-E0A539D64D1A}" type="sibTrans" cxnId="{93649657-7EC4-4DB5-867B-3F440F7E3531}">
      <dgm:prSet/>
      <dgm:spPr/>
      <dgm:t>
        <a:bodyPr/>
        <a:lstStyle/>
        <a:p>
          <a:endParaRPr lang="en-SG"/>
        </a:p>
      </dgm:t>
    </dgm:pt>
    <dgm:pt modelId="{CCB914A6-06B9-4DE9-8BDD-8B04AA232E34}">
      <dgm:prSet custT="1"/>
      <dgm:spPr/>
      <dgm:t>
        <a:bodyPr anchor="t"/>
        <a:lstStyle/>
        <a:p>
          <a:r>
            <a:rPr lang="en-SG" sz="1400" b="1" dirty="0"/>
            <a:t>Week 8 </a:t>
          </a:r>
        </a:p>
        <a:p>
          <a:r>
            <a:rPr lang="en-SG" sz="1200" dirty="0"/>
            <a:t>Further review and improve ideas and proposed deliverables</a:t>
          </a:r>
          <a:endParaRPr lang="en-SG" sz="1400" dirty="0"/>
        </a:p>
      </dgm:t>
    </dgm:pt>
    <dgm:pt modelId="{E1004411-CD4E-4E5F-9CBF-54D60B424D38}" type="parTrans" cxnId="{7C76B305-F74C-4FA3-8448-B40EE07536F4}">
      <dgm:prSet/>
      <dgm:spPr/>
      <dgm:t>
        <a:bodyPr/>
        <a:lstStyle/>
        <a:p>
          <a:endParaRPr lang="en-SG"/>
        </a:p>
      </dgm:t>
    </dgm:pt>
    <dgm:pt modelId="{E93A6CE5-0EBC-4FC0-BF97-BF78FEF86C02}" type="sibTrans" cxnId="{7C76B305-F74C-4FA3-8448-B40EE07536F4}">
      <dgm:prSet/>
      <dgm:spPr/>
      <dgm:t>
        <a:bodyPr/>
        <a:lstStyle/>
        <a:p>
          <a:endParaRPr lang="en-SG"/>
        </a:p>
      </dgm:t>
    </dgm:pt>
    <dgm:pt modelId="{2C17D6BF-E787-9742-B7B4-5B0BB03A557D}" type="pres">
      <dgm:prSet presAssocID="{89EA12AE-1FFB-2540-9E96-E966FD693DAB}" presName="CompostProcess" presStyleCnt="0">
        <dgm:presLayoutVars>
          <dgm:dir/>
          <dgm:resizeHandles val="exact"/>
        </dgm:presLayoutVars>
      </dgm:prSet>
      <dgm:spPr/>
    </dgm:pt>
    <dgm:pt modelId="{086A4829-58BA-EF45-9750-AE8A541FE1C3}" type="pres">
      <dgm:prSet presAssocID="{89EA12AE-1FFB-2540-9E96-E966FD693DAB}" presName="arrow" presStyleLbl="bgShp" presStyleIdx="0" presStyleCnt="1"/>
      <dgm:spPr/>
    </dgm:pt>
    <dgm:pt modelId="{CC9C4CC8-3BF1-8847-9F10-74D55A728EA6}" type="pres">
      <dgm:prSet presAssocID="{89EA12AE-1FFB-2540-9E96-E966FD693DAB}" presName="linearProcess" presStyleCnt="0"/>
      <dgm:spPr/>
    </dgm:pt>
    <dgm:pt modelId="{0F8DBD66-9377-4B65-A79F-A2341D5BC727}" type="pres">
      <dgm:prSet presAssocID="{420D4247-1D8C-4B1F-8242-9B8617A69D3A}" presName="textNode" presStyleLbl="node1" presStyleIdx="0" presStyleCnt="7" custScaleY="134357">
        <dgm:presLayoutVars>
          <dgm:bulletEnabled val="1"/>
        </dgm:presLayoutVars>
      </dgm:prSet>
      <dgm:spPr/>
    </dgm:pt>
    <dgm:pt modelId="{8D4244F8-27EA-4455-8C3F-25D88247ACFF}" type="pres">
      <dgm:prSet presAssocID="{F506CE03-3D88-4AFD-A65D-FC7E3042C953}" presName="sibTrans" presStyleCnt="0"/>
      <dgm:spPr/>
    </dgm:pt>
    <dgm:pt modelId="{AE0E04DA-2486-A44F-822E-E74E26084196}" type="pres">
      <dgm:prSet presAssocID="{447AE7F1-D32F-014B-A6BF-9BF4390D9923}" presName="textNode" presStyleLbl="node1" presStyleIdx="1" presStyleCnt="7" custScaleY="134723">
        <dgm:presLayoutVars>
          <dgm:bulletEnabled val="1"/>
        </dgm:presLayoutVars>
      </dgm:prSet>
      <dgm:spPr/>
    </dgm:pt>
    <dgm:pt modelId="{F2C09F65-23AA-FF42-ABBB-DF0345FF1A96}" type="pres">
      <dgm:prSet presAssocID="{CA96DCD0-C281-5F4A-9CA0-C516AB44F95A}" presName="sibTrans" presStyleCnt="0"/>
      <dgm:spPr/>
    </dgm:pt>
    <dgm:pt modelId="{00C31333-EFE5-4F8F-8E06-B43808E5CA28}" type="pres">
      <dgm:prSet presAssocID="{5F33DB09-CC5A-46E1-9C69-1015FBA37E59}" presName="textNode" presStyleLbl="node1" presStyleIdx="2" presStyleCnt="7" custScaleY="135534">
        <dgm:presLayoutVars>
          <dgm:bulletEnabled val="1"/>
        </dgm:presLayoutVars>
      </dgm:prSet>
      <dgm:spPr/>
    </dgm:pt>
    <dgm:pt modelId="{296351C8-5D72-4F21-B917-418FA4B8E880}" type="pres">
      <dgm:prSet presAssocID="{53AA9834-5492-4708-A4AD-E0A539D64D1A}" presName="sibTrans" presStyleCnt="0"/>
      <dgm:spPr/>
    </dgm:pt>
    <dgm:pt modelId="{8B1F7F13-B4C3-9B42-97E5-A41A699B1521}" type="pres">
      <dgm:prSet presAssocID="{CA1D49D4-CD62-A247-84EA-6416E1FDA0A3}" presName="textNode" presStyleLbl="node1" presStyleIdx="3" presStyleCnt="7" custScaleY="136295">
        <dgm:presLayoutVars>
          <dgm:bulletEnabled val="1"/>
        </dgm:presLayoutVars>
      </dgm:prSet>
      <dgm:spPr/>
    </dgm:pt>
    <dgm:pt modelId="{E5A4C0A3-F72B-6A4E-8A5A-0D3513BACB6B}" type="pres">
      <dgm:prSet presAssocID="{BE63688B-F3C8-4246-9DBE-DA9D3B3794EC}" presName="sibTrans" presStyleCnt="0"/>
      <dgm:spPr/>
    </dgm:pt>
    <dgm:pt modelId="{F3B245BB-7EED-4DAE-9305-48396F094ABA}" type="pres">
      <dgm:prSet presAssocID="{CCB914A6-06B9-4DE9-8BDD-8B04AA232E34}" presName="textNode" presStyleLbl="node1" presStyleIdx="4" presStyleCnt="7" custScaleY="136904">
        <dgm:presLayoutVars>
          <dgm:bulletEnabled val="1"/>
        </dgm:presLayoutVars>
      </dgm:prSet>
      <dgm:spPr/>
    </dgm:pt>
    <dgm:pt modelId="{10ACBB07-F7FC-4DF9-A31F-08A45D0931C2}" type="pres">
      <dgm:prSet presAssocID="{E93A6CE5-0EBC-4FC0-BF97-BF78FEF86C02}" presName="sibTrans" presStyleCnt="0"/>
      <dgm:spPr/>
    </dgm:pt>
    <dgm:pt modelId="{530ADEE8-A870-6D49-BB16-DB6556D2C15B}" type="pres">
      <dgm:prSet presAssocID="{EEBCA92D-5DD3-2E44-A155-A19AF24AB90D}" presName="textNode" presStyleLbl="node1" presStyleIdx="5" presStyleCnt="7" custScaleY="134723">
        <dgm:presLayoutVars>
          <dgm:bulletEnabled val="1"/>
        </dgm:presLayoutVars>
      </dgm:prSet>
      <dgm:spPr/>
    </dgm:pt>
    <dgm:pt modelId="{F8DE3643-8AC8-304A-BF12-517300EA4B4B}" type="pres">
      <dgm:prSet presAssocID="{552BD81E-4D93-9049-841D-2DD74AFFC3A2}" presName="sibTrans" presStyleCnt="0"/>
      <dgm:spPr/>
    </dgm:pt>
    <dgm:pt modelId="{7ACE4341-74B9-4549-97FE-7C1C505923F1}" type="pres">
      <dgm:prSet presAssocID="{5A03B7F1-67D6-3045-AA63-5B1748954330}" presName="textNode" presStyleLbl="node1" presStyleIdx="6" presStyleCnt="7" custScaleY="130006">
        <dgm:presLayoutVars>
          <dgm:bulletEnabled val="1"/>
        </dgm:presLayoutVars>
      </dgm:prSet>
      <dgm:spPr/>
    </dgm:pt>
  </dgm:ptLst>
  <dgm:cxnLst>
    <dgm:cxn modelId="{7C76B305-F74C-4FA3-8448-B40EE07536F4}" srcId="{89EA12AE-1FFB-2540-9E96-E966FD693DAB}" destId="{CCB914A6-06B9-4DE9-8BDD-8B04AA232E34}" srcOrd="4" destOrd="0" parTransId="{E1004411-CD4E-4E5F-9CBF-54D60B424D38}" sibTransId="{E93A6CE5-0EBC-4FC0-BF97-BF78FEF86C02}"/>
    <dgm:cxn modelId="{B778DF31-C06F-0643-8F02-E28245398602}" srcId="{89EA12AE-1FFB-2540-9E96-E966FD693DAB}" destId="{CA1D49D4-CD62-A247-84EA-6416E1FDA0A3}" srcOrd="3" destOrd="0" parTransId="{E57B37EF-7562-974E-AABF-F81693229A87}" sibTransId="{BE63688B-F3C8-4246-9DBE-DA9D3B3794EC}"/>
    <dgm:cxn modelId="{1379A142-F7E7-D245-8E4C-533E60209B6C}" srcId="{89EA12AE-1FFB-2540-9E96-E966FD693DAB}" destId="{5A03B7F1-67D6-3045-AA63-5B1748954330}" srcOrd="6" destOrd="0" parTransId="{E2D96C40-B6F8-5540-B52E-F5501D10BB96}" sibTransId="{35BD5A90-0C3F-B644-96D2-B350EA46FE8F}"/>
    <dgm:cxn modelId="{93649657-7EC4-4DB5-867B-3F440F7E3531}" srcId="{89EA12AE-1FFB-2540-9E96-E966FD693DAB}" destId="{5F33DB09-CC5A-46E1-9C69-1015FBA37E59}" srcOrd="2" destOrd="0" parTransId="{58DCF40A-A934-47DE-B66C-83C8539A3321}" sibTransId="{53AA9834-5492-4708-A4AD-E0A539D64D1A}"/>
    <dgm:cxn modelId="{C2AB5764-F5A9-544D-B547-34D4851B68B3}" type="presOf" srcId="{447AE7F1-D32F-014B-A6BF-9BF4390D9923}" destId="{AE0E04DA-2486-A44F-822E-E74E26084196}" srcOrd="0" destOrd="0" presId="urn:microsoft.com/office/officeart/2005/8/layout/hProcess9"/>
    <dgm:cxn modelId="{03675580-192F-4F40-9F65-C93D21F0E419}" type="presOf" srcId="{CCB914A6-06B9-4DE9-8BDD-8B04AA232E34}" destId="{F3B245BB-7EED-4DAE-9305-48396F094ABA}" srcOrd="0" destOrd="0" presId="urn:microsoft.com/office/officeart/2005/8/layout/hProcess9"/>
    <dgm:cxn modelId="{17B11C83-E746-4440-AA7C-2EBE68CD15B2}" type="presOf" srcId="{5A03B7F1-67D6-3045-AA63-5B1748954330}" destId="{7ACE4341-74B9-4549-97FE-7C1C505923F1}" srcOrd="0" destOrd="0" presId="urn:microsoft.com/office/officeart/2005/8/layout/hProcess9"/>
    <dgm:cxn modelId="{AEE3449D-7E0B-47F9-9EE3-2576843F85AD}" srcId="{89EA12AE-1FFB-2540-9E96-E966FD693DAB}" destId="{420D4247-1D8C-4B1F-8242-9B8617A69D3A}" srcOrd="0" destOrd="0" parTransId="{46E70ED0-6E33-4086-9912-5C01FCE9BA51}" sibTransId="{F506CE03-3D88-4AFD-A65D-FC7E3042C953}"/>
    <dgm:cxn modelId="{A775D6A0-ABB8-4672-B995-75094B810B4A}" type="presOf" srcId="{5F33DB09-CC5A-46E1-9C69-1015FBA37E59}" destId="{00C31333-EFE5-4F8F-8E06-B43808E5CA28}" srcOrd="0" destOrd="0" presId="urn:microsoft.com/office/officeart/2005/8/layout/hProcess9"/>
    <dgm:cxn modelId="{A43DC4A1-7C94-5046-B579-BC71EA22B385}" srcId="{89EA12AE-1FFB-2540-9E96-E966FD693DAB}" destId="{EEBCA92D-5DD3-2E44-A155-A19AF24AB90D}" srcOrd="5" destOrd="0" parTransId="{E67FF815-8933-9C4E-B581-B41F1508135A}" sibTransId="{552BD81E-4D93-9049-841D-2DD74AFFC3A2}"/>
    <dgm:cxn modelId="{144CFDAA-53B4-AF48-A537-EC8605229454}" srcId="{89EA12AE-1FFB-2540-9E96-E966FD693DAB}" destId="{447AE7F1-D32F-014B-A6BF-9BF4390D9923}" srcOrd="1" destOrd="0" parTransId="{1DDA0E81-77B2-EB44-A114-633D56CB1077}" sibTransId="{CA96DCD0-C281-5F4A-9CA0-C516AB44F95A}"/>
    <dgm:cxn modelId="{FD13DDBC-6550-7947-A1C6-F6E9B847E1A9}" type="presOf" srcId="{89EA12AE-1FFB-2540-9E96-E966FD693DAB}" destId="{2C17D6BF-E787-9742-B7B4-5B0BB03A557D}" srcOrd="0" destOrd="0" presId="urn:microsoft.com/office/officeart/2005/8/layout/hProcess9"/>
    <dgm:cxn modelId="{0CA86BC9-E254-C549-8A01-FB10E15D8710}" type="presOf" srcId="{EEBCA92D-5DD3-2E44-A155-A19AF24AB90D}" destId="{530ADEE8-A870-6D49-BB16-DB6556D2C15B}" srcOrd="0" destOrd="0" presId="urn:microsoft.com/office/officeart/2005/8/layout/hProcess9"/>
    <dgm:cxn modelId="{B2C7BDF6-FC6C-4F8F-A71C-02AD13499F83}" type="presOf" srcId="{420D4247-1D8C-4B1F-8242-9B8617A69D3A}" destId="{0F8DBD66-9377-4B65-A79F-A2341D5BC727}" srcOrd="0" destOrd="0" presId="urn:microsoft.com/office/officeart/2005/8/layout/hProcess9"/>
    <dgm:cxn modelId="{B5168EFC-19FF-9844-8357-153F59B370B8}" type="presOf" srcId="{CA1D49D4-CD62-A247-84EA-6416E1FDA0A3}" destId="{8B1F7F13-B4C3-9B42-97E5-A41A699B1521}" srcOrd="0" destOrd="0" presId="urn:microsoft.com/office/officeart/2005/8/layout/hProcess9"/>
    <dgm:cxn modelId="{AE2182BC-CD70-2140-9D7E-B59ADE6C2307}" type="presParOf" srcId="{2C17D6BF-E787-9742-B7B4-5B0BB03A557D}" destId="{086A4829-58BA-EF45-9750-AE8A541FE1C3}" srcOrd="0" destOrd="0" presId="urn:microsoft.com/office/officeart/2005/8/layout/hProcess9"/>
    <dgm:cxn modelId="{4C616EAF-8997-D947-9036-9634E210A985}" type="presParOf" srcId="{2C17D6BF-E787-9742-B7B4-5B0BB03A557D}" destId="{CC9C4CC8-3BF1-8847-9F10-74D55A728EA6}" srcOrd="1" destOrd="0" presId="urn:microsoft.com/office/officeart/2005/8/layout/hProcess9"/>
    <dgm:cxn modelId="{BF6C464A-A6C6-495D-808A-3AA2E2DA8E38}" type="presParOf" srcId="{CC9C4CC8-3BF1-8847-9F10-74D55A728EA6}" destId="{0F8DBD66-9377-4B65-A79F-A2341D5BC727}" srcOrd="0" destOrd="0" presId="urn:microsoft.com/office/officeart/2005/8/layout/hProcess9"/>
    <dgm:cxn modelId="{B2F12D82-F54B-4D53-8496-0D3EF31B9B69}" type="presParOf" srcId="{CC9C4CC8-3BF1-8847-9F10-74D55A728EA6}" destId="{8D4244F8-27EA-4455-8C3F-25D88247ACFF}" srcOrd="1" destOrd="0" presId="urn:microsoft.com/office/officeart/2005/8/layout/hProcess9"/>
    <dgm:cxn modelId="{5CE6E437-333D-1E40-BD0A-AB1BFE31D287}" type="presParOf" srcId="{CC9C4CC8-3BF1-8847-9F10-74D55A728EA6}" destId="{AE0E04DA-2486-A44F-822E-E74E26084196}" srcOrd="2" destOrd="0" presId="urn:microsoft.com/office/officeart/2005/8/layout/hProcess9"/>
    <dgm:cxn modelId="{50888376-10F5-3642-BF7E-4499022C6DA7}" type="presParOf" srcId="{CC9C4CC8-3BF1-8847-9F10-74D55A728EA6}" destId="{F2C09F65-23AA-FF42-ABBB-DF0345FF1A96}" srcOrd="3" destOrd="0" presId="urn:microsoft.com/office/officeart/2005/8/layout/hProcess9"/>
    <dgm:cxn modelId="{C60091A5-698E-40DA-8ACC-D76A80AE26F3}" type="presParOf" srcId="{CC9C4CC8-3BF1-8847-9F10-74D55A728EA6}" destId="{00C31333-EFE5-4F8F-8E06-B43808E5CA28}" srcOrd="4" destOrd="0" presId="urn:microsoft.com/office/officeart/2005/8/layout/hProcess9"/>
    <dgm:cxn modelId="{0117DE40-0D8D-4464-9375-B7C1A706547E}" type="presParOf" srcId="{CC9C4CC8-3BF1-8847-9F10-74D55A728EA6}" destId="{296351C8-5D72-4F21-B917-418FA4B8E880}" srcOrd="5" destOrd="0" presId="urn:microsoft.com/office/officeart/2005/8/layout/hProcess9"/>
    <dgm:cxn modelId="{5F428C4D-73F4-AA41-85FF-8A5AA3C0470B}" type="presParOf" srcId="{CC9C4CC8-3BF1-8847-9F10-74D55A728EA6}" destId="{8B1F7F13-B4C3-9B42-97E5-A41A699B1521}" srcOrd="6" destOrd="0" presId="urn:microsoft.com/office/officeart/2005/8/layout/hProcess9"/>
    <dgm:cxn modelId="{FA2D5107-725D-A34D-97E2-D1ED688B53A0}" type="presParOf" srcId="{CC9C4CC8-3BF1-8847-9F10-74D55A728EA6}" destId="{E5A4C0A3-F72B-6A4E-8A5A-0D3513BACB6B}" srcOrd="7" destOrd="0" presId="urn:microsoft.com/office/officeart/2005/8/layout/hProcess9"/>
    <dgm:cxn modelId="{11288C17-E48C-45AC-8D52-2197369CF0EA}" type="presParOf" srcId="{CC9C4CC8-3BF1-8847-9F10-74D55A728EA6}" destId="{F3B245BB-7EED-4DAE-9305-48396F094ABA}" srcOrd="8" destOrd="0" presId="urn:microsoft.com/office/officeart/2005/8/layout/hProcess9"/>
    <dgm:cxn modelId="{3A0C93FB-54BF-4AE3-AD2B-8214632BF433}" type="presParOf" srcId="{CC9C4CC8-3BF1-8847-9F10-74D55A728EA6}" destId="{10ACBB07-F7FC-4DF9-A31F-08A45D0931C2}" srcOrd="9" destOrd="0" presId="urn:microsoft.com/office/officeart/2005/8/layout/hProcess9"/>
    <dgm:cxn modelId="{AE895CBE-DE8A-454F-8EB6-3F8035FF6DC3}" type="presParOf" srcId="{CC9C4CC8-3BF1-8847-9F10-74D55A728EA6}" destId="{530ADEE8-A870-6D49-BB16-DB6556D2C15B}" srcOrd="10" destOrd="0" presId="urn:microsoft.com/office/officeart/2005/8/layout/hProcess9"/>
    <dgm:cxn modelId="{4F597D24-4EBB-7347-827B-7E45D1FD0CED}" type="presParOf" srcId="{CC9C4CC8-3BF1-8847-9F10-74D55A728EA6}" destId="{F8DE3643-8AC8-304A-BF12-517300EA4B4B}" srcOrd="11" destOrd="0" presId="urn:microsoft.com/office/officeart/2005/8/layout/hProcess9"/>
    <dgm:cxn modelId="{26EC9CFA-D3A5-F142-8100-E6AE029C73E4}" type="presParOf" srcId="{CC9C4CC8-3BF1-8847-9F10-74D55A728EA6}" destId="{7ACE4341-74B9-4549-97FE-7C1C505923F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4829-58BA-EF45-9750-AE8A541FE1C3}">
      <dsp:nvSpPr>
        <dsp:cNvPr id="0" name=""/>
        <dsp:cNvSpPr/>
      </dsp:nvSpPr>
      <dsp:spPr>
        <a:xfrm>
          <a:off x="674111" y="0"/>
          <a:ext cx="7639927" cy="3680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BD66-9377-4B65-A79F-A2341D5BC727}">
      <dsp:nvSpPr>
        <dsp:cNvPr id="0" name=""/>
        <dsp:cNvSpPr/>
      </dsp:nvSpPr>
      <dsp:spPr>
        <a:xfrm>
          <a:off x="1755" y="851305"/>
          <a:ext cx="1123079" cy="197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3</a:t>
          </a:r>
          <a:endParaRPr lang="en-SG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Submission of Project Proposal</a:t>
          </a:r>
        </a:p>
      </dsp:txBody>
      <dsp:txXfrm>
        <a:off x="56579" y="906129"/>
        <a:ext cx="1013431" cy="1868490"/>
      </dsp:txXfrm>
    </dsp:sp>
    <dsp:sp modelId="{AE0E04DA-2486-A44F-822E-E74E26084196}">
      <dsp:nvSpPr>
        <dsp:cNvPr id="0" name=""/>
        <dsp:cNvSpPr/>
      </dsp:nvSpPr>
      <dsp:spPr>
        <a:xfrm>
          <a:off x="1312015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Research and Competitor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Consolidate ideas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366839" y="903435"/>
        <a:ext cx="1013431" cy="1873878"/>
      </dsp:txXfrm>
    </dsp:sp>
    <dsp:sp modelId="{00C31333-EFE5-4F8F-8E06-B43808E5CA28}">
      <dsp:nvSpPr>
        <dsp:cNvPr id="0" name=""/>
        <dsp:cNvSpPr/>
      </dsp:nvSpPr>
      <dsp:spPr>
        <a:xfrm>
          <a:off x="2622275" y="842641"/>
          <a:ext cx="1123079" cy="1995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5 - 6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Present market findings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Plan and propose initial ideas for </a:t>
          </a:r>
          <a:r>
            <a:rPr lang="en-SG" sz="1200" kern="1200" dirty="0" err="1"/>
            <a:t>Tomobank</a:t>
          </a:r>
          <a:endParaRPr lang="en-SG" sz="1200" kern="1200" dirty="0"/>
        </a:p>
      </dsp:txBody>
      <dsp:txXfrm>
        <a:off x="2677099" y="897465"/>
        <a:ext cx="1013431" cy="1885819"/>
      </dsp:txXfrm>
    </dsp:sp>
    <dsp:sp modelId="{8B1F7F13-B4C3-9B42-97E5-A41A699B1521}">
      <dsp:nvSpPr>
        <dsp:cNvPr id="0" name=""/>
        <dsp:cNvSpPr/>
      </dsp:nvSpPr>
      <dsp:spPr>
        <a:xfrm>
          <a:off x="3932535" y="837039"/>
          <a:ext cx="1123079" cy="2006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7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Mid term check in and final confirmation of deliverables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Prototyping</a:t>
          </a:r>
        </a:p>
      </dsp:txBody>
      <dsp:txXfrm>
        <a:off x="3987359" y="891863"/>
        <a:ext cx="1013431" cy="1897023"/>
      </dsp:txXfrm>
    </dsp:sp>
    <dsp:sp modelId="{F3B245BB-7EED-4DAE-9305-48396F094ABA}">
      <dsp:nvSpPr>
        <dsp:cNvPr id="0" name=""/>
        <dsp:cNvSpPr/>
      </dsp:nvSpPr>
      <dsp:spPr>
        <a:xfrm>
          <a:off x="5242794" y="832556"/>
          <a:ext cx="1123079" cy="2015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8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Further review and improve ideas and proposed deliverables</a:t>
          </a:r>
          <a:endParaRPr lang="en-SG" sz="1400" kern="1200" dirty="0"/>
        </a:p>
      </dsp:txBody>
      <dsp:txXfrm>
        <a:off x="5297618" y="887380"/>
        <a:ext cx="1013431" cy="1905989"/>
      </dsp:txXfrm>
    </dsp:sp>
    <dsp:sp modelId="{530ADEE8-A870-6D49-BB16-DB6556D2C15B}">
      <dsp:nvSpPr>
        <dsp:cNvPr id="0" name=""/>
        <dsp:cNvSpPr/>
      </dsp:nvSpPr>
      <dsp:spPr>
        <a:xfrm>
          <a:off x="6553054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Final Presentation to </a:t>
          </a:r>
          <a:r>
            <a:rPr lang="en-US" sz="1200" b="0" i="0" kern="1200" dirty="0" err="1"/>
            <a:t>Tomobank</a:t>
          </a:r>
          <a:endParaRPr lang="en-SG" sz="1200" kern="1200" dirty="0"/>
        </a:p>
      </dsp:txBody>
      <dsp:txXfrm>
        <a:off x="6607878" y="903435"/>
        <a:ext cx="1013431" cy="1873878"/>
      </dsp:txXfrm>
    </dsp:sp>
    <dsp:sp modelId="{7ACE4341-74B9-4549-97FE-7C1C505923F1}">
      <dsp:nvSpPr>
        <dsp:cNvPr id="0" name=""/>
        <dsp:cNvSpPr/>
      </dsp:nvSpPr>
      <dsp:spPr>
        <a:xfrm>
          <a:off x="7863314" y="883335"/>
          <a:ext cx="1123079" cy="191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12</a:t>
          </a: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Demo Day</a:t>
          </a:r>
          <a:endParaRPr lang="en-SG" sz="1200" kern="1200" dirty="0"/>
        </a:p>
      </dsp:txBody>
      <dsp:txXfrm>
        <a:off x="7918138" y="938159"/>
        <a:ext cx="1013431" cy="180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06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1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5" descr="TomoWork logo.">
            <a:extLst>
              <a:ext uri="{FF2B5EF4-FFF2-40B4-BE49-F238E27FC236}">
                <a16:creationId xmlns:a16="http://schemas.microsoft.com/office/drawing/2014/main" id="{6368D5F4-91FA-BCA7-C5F0-02EC31A9AF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1" y="4553851"/>
            <a:ext cx="918245" cy="520529"/>
          </a:xfrm>
          <a:prstGeom prst="rect">
            <a:avLst/>
          </a:prstGeom>
        </p:spPr>
      </p:pic>
      <p:pic>
        <p:nvPicPr>
          <p:cNvPr id="2" name="図 5" descr="TomoWork logo.">
            <a:extLst>
              <a:ext uri="{FF2B5EF4-FFF2-40B4-BE49-F238E27FC236}">
                <a16:creationId xmlns:a16="http://schemas.microsoft.com/office/drawing/2014/main" id="{6375380E-23DD-A785-793D-6C3A76A9EA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0" y="4552445"/>
            <a:ext cx="918245" cy="520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6A15-AAFB-1D4A-B6C6-CFCA65D8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2214" y="913802"/>
            <a:ext cx="3339575" cy="45705"/>
          </a:xfrm>
          <a:prstGeom prst="rect">
            <a:avLst/>
          </a:prstGeom>
        </p:spPr>
      </p:pic>
      <p:sp>
        <p:nvSpPr>
          <p:cNvPr id="4" name="Google Shape;341;p16">
            <a:extLst>
              <a:ext uri="{FF2B5EF4-FFF2-40B4-BE49-F238E27FC236}">
                <a16:creationId xmlns:a16="http://schemas.microsoft.com/office/drawing/2014/main" id="{413A3636-56D7-0FA7-D9F4-F5B0187F3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27245"/>
            <a:ext cx="7717800" cy="5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99" b="1" i="0">
                <a:latin typeface="Roboto" pitchFamily="2" charset="0"/>
                <a:ea typeface="Roboto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51EBA45-082E-B302-AD2D-E3FC5E2F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10" y="490778"/>
            <a:ext cx="418291" cy="447462"/>
          </a:xfrm>
          <a:custGeom>
            <a:avLst/>
            <a:gdLst>
              <a:gd name="connsiteX0" fmla="*/ 74601 w 418291"/>
              <a:gd name="connsiteY0" fmla="*/ 0 h 447600"/>
              <a:gd name="connsiteX1" fmla="*/ 372999 w 418291"/>
              <a:gd name="connsiteY1" fmla="*/ 0 h 447600"/>
              <a:gd name="connsiteX2" fmla="*/ 402037 w 418291"/>
              <a:gd name="connsiteY2" fmla="*/ 5863 h 447600"/>
              <a:gd name="connsiteX3" fmla="*/ 418291 w 418291"/>
              <a:gd name="connsiteY3" fmla="*/ 16821 h 447600"/>
              <a:gd name="connsiteX4" fmla="*/ 418291 w 418291"/>
              <a:gd name="connsiteY4" fmla="*/ 430779 h 447600"/>
              <a:gd name="connsiteX5" fmla="*/ 402037 w 418291"/>
              <a:gd name="connsiteY5" fmla="*/ 441738 h 447600"/>
              <a:gd name="connsiteX6" fmla="*/ 372999 w 418291"/>
              <a:gd name="connsiteY6" fmla="*/ 447600 h 447600"/>
              <a:gd name="connsiteX7" fmla="*/ 74601 w 418291"/>
              <a:gd name="connsiteY7" fmla="*/ 447600 h 447600"/>
              <a:gd name="connsiteX8" fmla="*/ 0 w 418291"/>
              <a:gd name="connsiteY8" fmla="*/ 372999 h 447600"/>
              <a:gd name="connsiteX9" fmla="*/ 0 w 418291"/>
              <a:gd name="connsiteY9" fmla="*/ 74601 h 447600"/>
              <a:gd name="connsiteX10" fmla="*/ 74601 w 418291"/>
              <a:gd name="connsiteY10" fmla="*/ 0 h 4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1" h="447600">
                <a:moveTo>
                  <a:pt x="74601" y="0"/>
                </a:moveTo>
                <a:lnTo>
                  <a:pt x="372999" y="0"/>
                </a:lnTo>
                <a:cubicBezTo>
                  <a:pt x="383299" y="0"/>
                  <a:pt x="393112" y="2088"/>
                  <a:pt x="402037" y="5863"/>
                </a:cubicBezTo>
                <a:lnTo>
                  <a:pt x="418291" y="16821"/>
                </a:lnTo>
                <a:lnTo>
                  <a:pt x="418291" y="430779"/>
                </a:lnTo>
                <a:lnTo>
                  <a:pt x="402037" y="441738"/>
                </a:lnTo>
                <a:cubicBezTo>
                  <a:pt x="393112" y="445513"/>
                  <a:pt x="383299" y="447600"/>
                  <a:pt x="372999" y="447600"/>
                </a:cubicBezTo>
                <a:lnTo>
                  <a:pt x="74601" y="447600"/>
                </a:lnTo>
                <a:cubicBezTo>
                  <a:pt x="33400" y="447600"/>
                  <a:pt x="0" y="414200"/>
                  <a:pt x="0" y="372999"/>
                </a:cubicBezTo>
                <a:lnTo>
                  <a:pt x="0" y="74601"/>
                </a:lnTo>
                <a:cubicBezTo>
                  <a:pt x="0" y="33400"/>
                  <a:pt x="33400" y="0"/>
                  <a:pt x="74601" y="0"/>
                </a:cubicBezTo>
                <a:close/>
              </a:path>
            </a:pathLst>
          </a:custGeom>
          <a:solidFill>
            <a:schemeClr val="accent3">
              <a:alpha val="7700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E98E-9211-BC13-E826-1B6C84E2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4646639"/>
            <a:ext cx="503015" cy="496862"/>
          </a:xfrm>
          <a:custGeom>
            <a:avLst/>
            <a:gdLst>
              <a:gd name="connsiteX0" fmla="*/ 53517 w 503015"/>
              <a:gd name="connsiteY0" fmla="*/ 0 h 497015"/>
              <a:gd name="connsiteX1" fmla="*/ 413113 w 503015"/>
              <a:gd name="connsiteY1" fmla="*/ 0 h 497015"/>
              <a:gd name="connsiteX2" fmla="*/ 503015 w 503015"/>
              <a:gd name="connsiteY2" fmla="*/ 89902 h 497015"/>
              <a:gd name="connsiteX3" fmla="*/ 503015 w 503015"/>
              <a:gd name="connsiteY3" fmla="*/ 449498 h 497015"/>
              <a:gd name="connsiteX4" fmla="*/ 495950 w 503015"/>
              <a:gd name="connsiteY4" fmla="*/ 484492 h 497015"/>
              <a:gd name="connsiteX5" fmla="*/ 487507 w 503015"/>
              <a:gd name="connsiteY5" fmla="*/ 497015 h 497015"/>
              <a:gd name="connsiteX6" fmla="*/ 0 w 503015"/>
              <a:gd name="connsiteY6" fmla="*/ 497015 h 497015"/>
              <a:gd name="connsiteX7" fmla="*/ 0 w 503015"/>
              <a:gd name="connsiteY7" fmla="*/ 19554 h 497015"/>
              <a:gd name="connsiteX8" fmla="*/ 18523 w 503015"/>
              <a:gd name="connsiteY8" fmla="*/ 7065 h 497015"/>
              <a:gd name="connsiteX9" fmla="*/ 53517 w 503015"/>
              <a:gd name="connsiteY9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15" h="497015">
                <a:moveTo>
                  <a:pt x="53517" y="0"/>
                </a:moveTo>
                <a:lnTo>
                  <a:pt x="413113" y="0"/>
                </a:lnTo>
                <a:cubicBezTo>
                  <a:pt x="462765" y="0"/>
                  <a:pt x="503015" y="40250"/>
                  <a:pt x="503015" y="89902"/>
                </a:cubicBezTo>
                <a:lnTo>
                  <a:pt x="503015" y="449498"/>
                </a:lnTo>
                <a:cubicBezTo>
                  <a:pt x="503015" y="461911"/>
                  <a:pt x="500499" y="473737"/>
                  <a:pt x="495950" y="484492"/>
                </a:cubicBezTo>
                <a:lnTo>
                  <a:pt x="487507" y="497015"/>
                </a:lnTo>
                <a:lnTo>
                  <a:pt x="0" y="497015"/>
                </a:lnTo>
                <a:lnTo>
                  <a:pt x="0" y="19554"/>
                </a:lnTo>
                <a:lnTo>
                  <a:pt x="18523" y="7065"/>
                </a:lnTo>
                <a:cubicBezTo>
                  <a:pt x="29279" y="2516"/>
                  <a:pt x="41104" y="0"/>
                  <a:pt x="53517" y="0"/>
                </a:cubicBezTo>
                <a:close/>
              </a:path>
            </a:pathLst>
          </a:custGeom>
          <a:solidFill>
            <a:schemeClr val="accent2">
              <a:alpha val="5531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A395367-91DC-160E-FDD0-1806339E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118" y="4645052"/>
            <a:ext cx="539400" cy="496862"/>
          </a:xfrm>
          <a:custGeom>
            <a:avLst/>
            <a:gdLst>
              <a:gd name="connsiteX0" fmla="*/ 89902 w 539400"/>
              <a:gd name="connsiteY0" fmla="*/ 0 h 497015"/>
              <a:gd name="connsiteX1" fmla="*/ 449498 w 539400"/>
              <a:gd name="connsiteY1" fmla="*/ 0 h 497015"/>
              <a:gd name="connsiteX2" fmla="*/ 539400 w 539400"/>
              <a:gd name="connsiteY2" fmla="*/ 89902 h 497015"/>
              <a:gd name="connsiteX3" fmla="*/ 539400 w 539400"/>
              <a:gd name="connsiteY3" fmla="*/ 449498 h 497015"/>
              <a:gd name="connsiteX4" fmla="*/ 532335 w 539400"/>
              <a:gd name="connsiteY4" fmla="*/ 484492 h 497015"/>
              <a:gd name="connsiteX5" fmla="*/ 523892 w 539400"/>
              <a:gd name="connsiteY5" fmla="*/ 497015 h 497015"/>
              <a:gd name="connsiteX6" fmla="*/ 15508 w 539400"/>
              <a:gd name="connsiteY6" fmla="*/ 497015 h 497015"/>
              <a:gd name="connsiteX7" fmla="*/ 7065 w 539400"/>
              <a:gd name="connsiteY7" fmla="*/ 484492 h 497015"/>
              <a:gd name="connsiteX8" fmla="*/ 0 w 539400"/>
              <a:gd name="connsiteY8" fmla="*/ 449498 h 497015"/>
              <a:gd name="connsiteX9" fmla="*/ 0 w 539400"/>
              <a:gd name="connsiteY9" fmla="*/ 89902 h 497015"/>
              <a:gd name="connsiteX10" fmla="*/ 89902 w 539400"/>
              <a:gd name="connsiteY10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400" h="497015">
                <a:moveTo>
                  <a:pt x="89902" y="0"/>
                </a:moveTo>
                <a:lnTo>
                  <a:pt x="449498" y="0"/>
                </a:lnTo>
                <a:cubicBezTo>
                  <a:pt x="499150" y="0"/>
                  <a:pt x="539400" y="40250"/>
                  <a:pt x="539400" y="89902"/>
                </a:cubicBezTo>
                <a:lnTo>
                  <a:pt x="539400" y="449498"/>
                </a:lnTo>
                <a:cubicBezTo>
                  <a:pt x="539400" y="461911"/>
                  <a:pt x="536884" y="473737"/>
                  <a:pt x="532335" y="484492"/>
                </a:cubicBezTo>
                <a:lnTo>
                  <a:pt x="523892" y="497015"/>
                </a:lnTo>
                <a:lnTo>
                  <a:pt x="15508" y="497015"/>
                </a:lnTo>
                <a:lnTo>
                  <a:pt x="7065" y="484492"/>
                </a:lnTo>
                <a:cubicBezTo>
                  <a:pt x="2516" y="473737"/>
                  <a:pt x="0" y="461911"/>
                  <a:pt x="0" y="449498"/>
                </a:cubicBezTo>
                <a:lnTo>
                  <a:pt x="0" y="89902"/>
                </a:lnTo>
                <a:cubicBezTo>
                  <a:pt x="0" y="40250"/>
                  <a:pt x="40250" y="0"/>
                  <a:pt x="89902" y="0"/>
                </a:cubicBezTo>
                <a:close/>
              </a:path>
            </a:pathLst>
          </a:custGeom>
          <a:solidFill>
            <a:schemeClr val="accent3">
              <a:alpha val="2849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44A795-F743-7507-D33C-886F6A33A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08" y="1588"/>
            <a:ext cx="418292" cy="419341"/>
          </a:xfrm>
          <a:custGeom>
            <a:avLst/>
            <a:gdLst>
              <a:gd name="connsiteX0" fmla="*/ 17616 w 418292"/>
              <a:gd name="connsiteY0" fmla="*/ 0 h 419470"/>
              <a:gd name="connsiteX1" fmla="*/ 418292 w 418292"/>
              <a:gd name="connsiteY1" fmla="*/ 0 h 419470"/>
              <a:gd name="connsiteX2" fmla="*/ 418292 w 418292"/>
              <a:gd name="connsiteY2" fmla="*/ 402648 h 419470"/>
              <a:gd name="connsiteX3" fmla="*/ 402037 w 418292"/>
              <a:gd name="connsiteY3" fmla="*/ 413608 h 419470"/>
              <a:gd name="connsiteX4" fmla="*/ 372999 w 418292"/>
              <a:gd name="connsiteY4" fmla="*/ 419470 h 419470"/>
              <a:gd name="connsiteX5" fmla="*/ 74601 w 418292"/>
              <a:gd name="connsiteY5" fmla="*/ 419470 h 419470"/>
              <a:gd name="connsiteX6" fmla="*/ 0 w 418292"/>
              <a:gd name="connsiteY6" fmla="*/ 344869 h 419470"/>
              <a:gd name="connsiteX7" fmla="*/ 0 w 418292"/>
              <a:gd name="connsiteY7" fmla="*/ 46471 h 419470"/>
              <a:gd name="connsiteX8" fmla="*/ 5862 w 418292"/>
              <a:gd name="connsiteY8" fmla="*/ 17433 h 4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292" h="419470">
                <a:moveTo>
                  <a:pt x="17616" y="0"/>
                </a:moveTo>
                <a:lnTo>
                  <a:pt x="418292" y="0"/>
                </a:lnTo>
                <a:lnTo>
                  <a:pt x="418292" y="402648"/>
                </a:lnTo>
                <a:lnTo>
                  <a:pt x="402037" y="413608"/>
                </a:lnTo>
                <a:cubicBezTo>
                  <a:pt x="393112" y="417383"/>
                  <a:pt x="383299" y="419470"/>
                  <a:pt x="372999" y="419470"/>
                </a:cubicBezTo>
                <a:lnTo>
                  <a:pt x="74601" y="419470"/>
                </a:lnTo>
                <a:cubicBezTo>
                  <a:pt x="33400" y="419470"/>
                  <a:pt x="0" y="386070"/>
                  <a:pt x="0" y="344869"/>
                </a:cubicBezTo>
                <a:lnTo>
                  <a:pt x="0" y="46471"/>
                </a:lnTo>
                <a:cubicBezTo>
                  <a:pt x="0" y="36171"/>
                  <a:pt x="2087" y="26358"/>
                  <a:pt x="5862" y="17433"/>
                </a:cubicBez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16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1" y="0"/>
            <a:ext cx="9143999" cy="1914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1907340"/>
            <a:ext cx="9144000" cy="69374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8344898" y="44971"/>
            <a:ext cx="737681" cy="919631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7527398" y="196946"/>
            <a:ext cx="737681" cy="919631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7809718" y="1201446"/>
            <a:ext cx="597353" cy="74469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8270280" y="563349"/>
            <a:ext cx="873720" cy="1089224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6777868" y="53748"/>
            <a:ext cx="565055" cy="553016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7311061" y="1038172"/>
            <a:ext cx="537906" cy="526445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6933310" y="994182"/>
            <a:ext cx="343784" cy="336458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8073812" y="32826"/>
            <a:ext cx="309548" cy="302951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8584442" y="0"/>
            <a:ext cx="279779" cy="19142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8864221" y="0"/>
            <a:ext cx="279779" cy="1914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187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-224505"/>
            <a:ext cx="8543501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09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15">
            <a:alphaModFix/>
          </a:blip>
          <a:srcRect t="20872" b="29024"/>
          <a:stretch/>
        </p:blipFill>
        <p:spPr>
          <a:xfrm>
            <a:off x="7878075" y="4423775"/>
            <a:ext cx="11430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722850" y="2492529"/>
            <a:ext cx="4995042" cy="1580568"/>
            <a:chOff x="595309" y="3473499"/>
            <a:chExt cx="6660056" cy="2107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7349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cs typeface="Arial" pitchFamily="34" charset="0"/>
                </a:rPr>
                <a:t>Project Proposal</a:t>
              </a:r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423130"/>
              <a:ext cx="6660056" cy="69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i="1" dirty="0">
                  <a:solidFill>
                    <a:schemeClr val="bg1"/>
                  </a:solidFill>
                  <a:cs typeface="Arial" pitchFamily="34" charset="0"/>
                </a:rPr>
                <a:t>Team Access</a:t>
              </a:r>
              <a:endParaRPr lang="ko-KR" altLang="en-US" sz="2800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19148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22850" y="4151454"/>
            <a:ext cx="4964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Team Members: Person 1, Person 2, Person 3</a:t>
            </a:r>
          </a:p>
        </p:txBody>
      </p:sp>
    </p:spTree>
    <p:extLst>
      <p:ext uri="{BB962C8B-B14F-4D97-AF65-F5344CB8AC3E}">
        <p14:creationId xmlns:p14="http://schemas.microsoft.com/office/powerpoint/2010/main" val="373233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EC9B71-5D4B-DD45-B7AE-09D67FDED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GANTT Chart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BE78A4-80FA-C041-B0CB-7B48597C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8" y="0"/>
            <a:ext cx="9311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1387"/>
          </a:xfrm>
          <a:solidFill>
            <a:schemeClr val="accent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Our Team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934"/>
            <a:ext cx="9144000" cy="288032"/>
          </a:xfrm>
          <a:solidFill>
            <a:schemeClr val="accent4"/>
          </a:solidFill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Team Access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4346" y="3120411"/>
            <a:ext cx="1728192" cy="1464203"/>
            <a:chOff x="3779911" y="3327771"/>
            <a:chExt cx="1584177" cy="1464203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1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Leader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Overall point of contact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Oversees timeline management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565" y="3120411"/>
            <a:ext cx="1728192" cy="1648869"/>
            <a:chOff x="3779911" y="3327771"/>
            <a:chExt cx="1584177" cy="1648869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2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Engagement Lead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Conduct stakeholder interviews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 and design market study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9010" y="3120411"/>
            <a:ext cx="1981449" cy="1648869"/>
            <a:chOff x="3779910" y="3327771"/>
            <a:chExt cx="1816329" cy="1648869"/>
          </a:xfrm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3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Lead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0" y="3960977"/>
              <a:ext cx="18163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with developers and designers on feature design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Prepare and lead on final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5" name="Picture Placeholder 34" descr="Icon&#10;&#10;Description automatically generated">
            <a:extLst>
              <a:ext uri="{FF2B5EF4-FFF2-40B4-BE49-F238E27FC236}">
                <a16:creationId xmlns:a16="http://schemas.microsoft.com/office/drawing/2014/main" id="{601164B6-1B08-654D-8133-65D50B8D3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873125" y="1320800"/>
            <a:ext cx="1649413" cy="1647825"/>
          </a:xfrm>
        </p:spPr>
      </p:pic>
      <p:pic>
        <p:nvPicPr>
          <p:cNvPr id="43" name="Picture Placeholder 4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335111-8702-AE44-872E-0153BFB111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/>
          <a:srcRect t="48" b="48"/>
          <a:stretch>
            <a:fillRect/>
          </a:stretch>
        </p:blipFill>
        <p:spPr>
          <a:xfrm>
            <a:off x="3487738" y="1320800"/>
            <a:ext cx="1649412" cy="1647825"/>
          </a:xfrm>
        </p:spPr>
      </p:pic>
      <p:pic>
        <p:nvPicPr>
          <p:cNvPr id="47" name="Picture Placeholder 46" descr="Icon&#10;&#10;Description automatically generated">
            <a:extLst>
              <a:ext uri="{FF2B5EF4-FFF2-40B4-BE49-F238E27FC236}">
                <a16:creationId xmlns:a16="http://schemas.microsoft.com/office/drawing/2014/main" id="{741BEB70-77D6-CD42-8987-005B2C89675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5868988" y="1320800"/>
            <a:ext cx="1649412" cy="1649413"/>
          </a:xfrm>
        </p:spPr>
      </p:pic>
    </p:spTree>
    <p:extLst>
      <p:ext uri="{BB962C8B-B14F-4D97-AF65-F5344CB8AC3E}">
        <p14:creationId xmlns:p14="http://schemas.microsoft.com/office/powerpoint/2010/main" val="13779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81658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______________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157721"/>
            <a:ext cx="9144000" cy="288032"/>
          </a:xfrm>
        </p:spPr>
        <p:txBody>
          <a:bodyPr/>
          <a:lstStyle/>
          <a:p>
            <a:pPr lvl="0"/>
            <a:r>
              <a:rPr lang="en-US" altLang="ko-K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57467"/>
            <a:ext cx="5112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hereby acknowledge receipt of the above team proposal, and am agreeable with the above mentioned project scope, deliverables and timeline as proposed by the team.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9430904-96BB-6841-ADAC-D3EDE3C6D57B}"/>
              </a:ext>
            </a:extLst>
          </p:cNvPr>
          <p:cNvSpPr txBox="1">
            <a:spLocks/>
          </p:cNvSpPr>
          <p:nvPr/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Project Sign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22" y="721332"/>
            <a:ext cx="4643755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bg1"/>
                </a:solidFill>
                <a:cs typeface="Arial" pitchFamily="34" charset="0"/>
              </a:rPr>
              <a:t>Proposal Outline</a:t>
            </a:r>
            <a:endParaRPr lang="ko-KR" altLang="en-US" sz="40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492022" y="2446773"/>
            <a:ext cx="3530656" cy="784830"/>
            <a:chOff x="5692278" y="3070393"/>
            <a:chExt cx="4707541" cy="1046440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Background of project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01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1A5C06-9DB4-413C-9356-73FF09130A4F}"/>
              </a:ext>
            </a:extLst>
          </p:cNvPr>
          <p:cNvGrpSpPr/>
          <p:nvPr/>
        </p:nvGrpSpPr>
        <p:grpSpPr>
          <a:xfrm>
            <a:off x="4845162" y="2446773"/>
            <a:ext cx="3532360" cy="784830"/>
            <a:chOff x="5692278" y="3070393"/>
            <a:chExt cx="4709813" cy="1046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F50ED2-77D6-4064-8834-6CA6460394EB}"/>
                </a:ext>
              </a:extLst>
            </p:cNvPr>
            <p:cNvSpPr txBox="1"/>
            <p:nvPr/>
          </p:nvSpPr>
          <p:spPr>
            <a:xfrm>
              <a:off x="6754251" y="3310125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Objectives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4FFC14-B4AA-49BC-8F34-087407605B97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02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493726" y="3676779"/>
            <a:ext cx="3544510" cy="784830"/>
            <a:chOff x="5692278" y="3070393"/>
            <a:chExt cx="4726013" cy="1046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770451" y="3290866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Key Deliverables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03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4846866" y="3676779"/>
            <a:ext cx="3530656" cy="784830"/>
            <a:chOff x="5692278" y="3070393"/>
            <a:chExt cx="4707541" cy="1046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Timeline and Roles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04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pic>
        <p:nvPicPr>
          <p:cNvPr id="1028" name="Picture 4" descr="bank account connect Icon 2266386">
            <a:extLst>
              <a:ext uri="{FF2B5EF4-FFF2-40B4-BE49-F238E27FC236}">
                <a16:creationId xmlns:a16="http://schemas.microsoft.com/office/drawing/2014/main" id="{603437CC-6330-ED42-A996-2924F9BF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577366"/>
            <a:ext cx="1003512" cy="10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Background of Project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3549460" y="3166100"/>
            <a:ext cx="2117810" cy="721630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7B05CC-4AD7-4A68-8292-049688C48611}"/>
              </a:ext>
            </a:extLst>
          </p:cNvPr>
          <p:cNvGrpSpPr/>
          <p:nvPr/>
        </p:nvGrpSpPr>
        <p:grpSpPr>
          <a:xfrm>
            <a:off x="3634732" y="1345350"/>
            <a:ext cx="1874535" cy="1789578"/>
            <a:chOff x="4418825" y="1666106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355D909C-7BD0-4AA8-938D-1CC08F72A79D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DC58AA0A-65AE-4AD0-BBD5-6CD8E5270009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F2B29161-3165-4F16-92D1-51F0EB4003A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8B61D3CF-27E1-42D9-8F23-3095523656E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DA6ACFD-0EBC-4C9B-8263-3A413011365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6F986290-17A8-4106-B56E-0D4F3E3D502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6717D9EC-695D-4054-982A-8803A0E64654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739124D0-47B0-4C68-A637-4B93654BF4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B18D9E48-5F71-4FE8-9276-8CFBE37CF9F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DFA0B75-B0C9-4A02-8F19-2675CD26C3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D33E8221-B9C3-4413-9BE1-63DC9195655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3A5D29A9-BCF8-47D9-A85F-63E19427559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DC1EA496-7274-4401-AC2B-A52BDB58371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3CD79E52-8333-4118-9577-341D6159D10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482BC40C-5A28-4E3C-8330-F4F13432F334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CBE0F2CD-826E-4D64-A174-A642BD0F335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B7EC955A-1658-449B-9684-D1D4FF8E86D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8C087970-3BBA-41CB-A8A0-36336267CF2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AB9297D3-EA93-4FD1-B224-0703F555B536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F0C41B1F-1D6B-4B4E-B55A-F90344545A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1D3122C8-7F9F-4F47-AD63-42AC6C177CA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9840B2B0-208A-4172-9B5F-66DC2DFB64A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EE61853B-E428-4D1A-9BA1-CEE98DC24560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7CF9B793-92B2-4724-9D50-4C5F6CE1D3D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CF92E7BA-C7E3-428C-AA7F-B30C8B7C96B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814A05B4-B8BF-4D84-B7C2-A5935CD7612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3DB764B7-EB7C-4681-B39D-C0AF4CE9AC9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A86F5423-6150-49A5-8740-8CD8402CB9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7675F7AB-E80E-4E10-B3C3-6284DA20501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5CA740FC-1BD5-4C59-86C0-9AB4194874A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5F25B1FC-4A86-45A9-9DE6-27A7EA2D42A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D22D1D1C-DFED-4024-9077-28B8CDCFC73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91F98B61-D047-4C8E-844D-C07387CC4E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BCE031ED-8F1D-4A59-BCE5-A2EA0529A2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E70BEB54-0C9A-4DA8-B509-4C5D5DB5E05E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7758D5A1-2628-4909-8429-9CEAEEC42FBA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9AA71C-8442-4959-BF89-470001339678}"/>
              </a:ext>
            </a:extLst>
          </p:cNvPr>
          <p:cNvSpPr txBox="1"/>
          <p:nvPr/>
        </p:nvSpPr>
        <p:spPr>
          <a:xfrm>
            <a:off x="242976" y="945984"/>
            <a:ext cx="26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/>
                </a:solidFill>
                <a:cs typeface="Arial" pitchFamily="34" charset="0"/>
              </a:rPr>
              <a:t>TomoBank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 Connect</a:t>
            </a:r>
            <a:endParaRPr lang="ko-KR" altLang="en-US" sz="1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76C8F2-EF91-4435-B46B-C17E3199D78D}"/>
              </a:ext>
            </a:extLst>
          </p:cNvPr>
          <p:cNvSpPr txBox="1"/>
          <p:nvPr/>
        </p:nvSpPr>
        <p:spPr>
          <a:xfrm>
            <a:off x="269446" y="1644965"/>
            <a:ext cx="3288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TomoBank</a:t>
            </a:r>
            <a:r>
              <a:rPr lang="en-US" dirty="0"/>
              <a:t> is a market leader in digital banking space, known for piloting innovative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 err="1"/>
              <a:t>TomoBank</a:t>
            </a:r>
            <a:r>
              <a:rPr lang="en-US" b="1" u="sng" dirty="0"/>
              <a:t> Connect</a:t>
            </a:r>
            <a:r>
              <a:rPr lang="en-US" dirty="0"/>
              <a:t>, the app has comprehensive set of features, including digital banking services, financial advisory, and AI learning to help customers create a fuss-free, convenient digital banking experience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3CAA7AB3-49F4-453A-9520-319727FF77E9}"/>
              </a:ext>
            </a:extLst>
          </p:cNvPr>
          <p:cNvGrpSpPr/>
          <p:nvPr/>
        </p:nvGrpSpPr>
        <p:grpSpPr>
          <a:xfrm>
            <a:off x="5789768" y="3697311"/>
            <a:ext cx="2322000" cy="854080"/>
            <a:chOff x="2551705" y="4283314"/>
            <a:chExt cx="2319429" cy="11387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C1FF45-4EDA-48CA-87C3-04A113F84735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Plan for a pilot roll in out in Singapore, with plans to expand to its biggest markets in Japan, Korea, Thailand and Philippines within the next 5 years.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5E996-31E3-47A8-80D0-84B1BE8BCC5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Proposed Approach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9CA5C1FE-5644-4B31-99A7-AB427803DFF2}"/>
              </a:ext>
            </a:extLst>
          </p:cNvPr>
          <p:cNvGrpSpPr/>
          <p:nvPr/>
        </p:nvGrpSpPr>
        <p:grpSpPr>
          <a:xfrm>
            <a:off x="5789768" y="1981657"/>
            <a:ext cx="2322000" cy="1685077"/>
            <a:chOff x="2551705" y="4283314"/>
            <a:chExt cx="2319429" cy="22467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92A705-6F92-4E00-B119-E01C606514D2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19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There is currently only one other competitor named Super Bank with limited PWD friendly banking services.</a:t>
              </a:r>
            </a:p>
            <a:p>
              <a:endParaRPr lang="en-US" sz="900" dirty="0"/>
            </a:p>
            <a:p>
              <a:r>
                <a:rPr lang="en-US" sz="900" dirty="0"/>
                <a:t>PWDs, mostly visually impaired currently make up about 7% of </a:t>
              </a:r>
              <a:r>
                <a:rPr lang="en-US" sz="900" dirty="0" err="1"/>
                <a:t>TomoBank’s</a:t>
              </a:r>
              <a:r>
                <a:rPr lang="en-US" sz="900" dirty="0"/>
                <a:t> customer base, and the bank hopes to increase accessibility and make their services the go-to app for PWDs.</a:t>
              </a:r>
            </a:p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8C5994-3329-4918-8CBF-C7514E1F87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Current Situation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D58BEC44-4769-451A-9004-0423F57F97EA}"/>
              </a:ext>
            </a:extLst>
          </p:cNvPr>
          <p:cNvGrpSpPr/>
          <p:nvPr/>
        </p:nvGrpSpPr>
        <p:grpSpPr>
          <a:xfrm>
            <a:off x="5789768" y="945984"/>
            <a:ext cx="2322002" cy="992579"/>
            <a:chOff x="2551703" y="4283314"/>
            <a:chExt cx="2339318" cy="13234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238934-3D03-4B86-A532-1BD469AEC9D4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Accessibility is a key priority for the bank, and is looking at expanding the app to incorporate improvements that increases accessibility of the app to PWD customers.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8B43F2-6DE2-482D-A1F4-7C61C8A1DF46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Key Priority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id="{03CCF36E-D6A1-49C3-AF4D-17AD7C746CBB}"/>
              </a:ext>
            </a:extLst>
          </p:cNvPr>
          <p:cNvSpPr/>
          <p:nvPr/>
        </p:nvSpPr>
        <p:spPr>
          <a:xfrm>
            <a:off x="3671025" y="2352384"/>
            <a:ext cx="822774" cy="2122128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5FE5C471-86EF-4BDA-A279-588BB8713865}"/>
              </a:ext>
            </a:extLst>
          </p:cNvPr>
          <p:cNvSpPr/>
          <p:nvPr/>
        </p:nvSpPr>
        <p:spPr>
          <a:xfrm flipH="1">
            <a:off x="2619749" y="2982371"/>
            <a:ext cx="1146534" cy="157844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3BB551A-C5EC-49C4-933B-343C199F0412}"/>
              </a:ext>
            </a:extLst>
          </p:cNvPr>
          <p:cNvSpPr/>
          <p:nvPr/>
        </p:nvSpPr>
        <p:spPr>
          <a:xfrm flipH="1">
            <a:off x="4363320" y="2812153"/>
            <a:ext cx="1040193" cy="172773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38B821-0D7E-4E38-A5CD-AF520603F9EE}"/>
              </a:ext>
            </a:extLst>
          </p:cNvPr>
          <p:cNvSpPr/>
          <p:nvPr/>
        </p:nvSpPr>
        <p:spPr>
          <a:xfrm flipH="1">
            <a:off x="5247979" y="2897858"/>
            <a:ext cx="1308149" cy="1662962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42D8E-37B0-44E8-95E5-6583F4760622}"/>
              </a:ext>
            </a:extLst>
          </p:cNvPr>
          <p:cNvGrpSpPr/>
          <p:nvPr/>
        </p:nvGrpSpPr>
        <p:grpSpPr>
          <a:xfrm>
            <a:off x="3458947" y="3462944"/>
            <a:ext cx="2106092" cy="1025843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8D3CE9-6048-4EFC-B924-85EA7A7DAD09}"/>
              </a:ext>
            </a:extLst>
          </p:cNvPr>
          <p:cNvSpPr txBox="1"/>
          <p:nvPr/>
        </p:nvSpPr>
        <p:spPr>
          <a:xfrm>
            <a:off x="7046735" y="2910535"/>
            <a:ext cx="1509172" cy="144308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/>
                </a:solidFill>
                <a:cs typeface="Arial" pitchFamily="34" charset="0"/>
              </a:rPr>
              <a:t>Expanding current client base to a larger audience – thus increasing profits</a:t>
            </a:r>
            <a:endParaRPr lang="ko-KR" altLang="en-US" sz="12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66AF7-F044-4B35-893B-8D3A787375B5}"/>
              </a:ext>
            </a:extLst>
          </p:cNvPr>
          <p:cNvSpPr txBox="1"/>
          <p:nvPr/>
        </p:nvSpPr>
        <p:spPr>
          <a:xfrm>
            <a:off x="665323" y="2910535"/>
            <a:ext cx="1577336" cy="116608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Reduce need for additional over the counter staff to support clients</a:t>
            </a: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471E336-1063-4675-A289-FDB88074E2FE}"/>
              </a:ext>
            </a:extLst>
          </p:cNvPr>
          <p:cNvGrpSpPr/>
          <p:nvPr/>
        </p:nvGrpSpPr>
        <p:grpSpPr>
          <a:xfrm>
            <a:off x="3138571" y="1126416"/>
            <a:ext cx="2879173" cy="1516275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4E8E91-FE83-504B-BB52-B5B81440C36A}"/>
              </a:ext>
            </a:extLst>
          </p:cNvPr>
          <p:cNvSpPr/>
          <p:nvPr/>
        </p:nvSpPr>
        <p:spPr>
          <a:xfrm>
            <a:off x="329343" y="1020429"/>
            <a:ext cx="3047681" cy="144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Build a reputation for </a:t>
            </a:r>
            <a:r>
              <a:rPr lang="en-US" sz="1200" b="1" dirty="0" err="1">
                <a:solidFill>
                  <a:schemeClr val="bg2"/>
                </a:solidFill>
              </a:rPr>
              <a:t>TomoBank</a:t>
            </a:r>
            <a:r>
              <a:rPr lang="en-US" sz="1200" b="1" dirty="0">
                <a:solidFill>
                  <a:schemeClr val="bg2"/>
                </a:solidFill>
              </a:rPr>
              <a:t> Connect App, and reaffirm </a:t>
            </a:r>
            <a:r>
              <a:rPr lang="en-US" sz="1200" b="1" dirty="0" err="1">
                <a:solidFill>
                  <a:schemeClr val="bg2"/>
                </a:solidFill>
              </a:rPr>
              <a:t>TomoBank’s</a:t>
            </a:r>
            <a:r>
              <a:rPr lang="en-US" sz="1200" b="1" dirty="0">
                <a:solidFill>
                  <a:schemeClr val="bg2"/>
                </a:solidFill>
              </a:rPr>
              <a:t> reputation as a pioneer in inclusiveness and digital banking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3CF0E-D1A3-C543-BBE9-D0098D08EFF5}"/>
              </a:ext>
            </a:extLst>
          </p:cNvPr>
          <p:cNvSpPr/>
          <p:nvPr/>
        </p:nvSpPr>
        <p:spPr>
          <a:xfrm>
            <a:off x="6327134" y="1044629"/>
            <a:ext cx="2342524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Gain an increased understanding of market practices and what market competitors are doing</a:t>
            </a:r>
          </a:p>
        </p:txBody>
      </p:sp>
    </p:spTree>
    <p:extLst>
      <p:ext uri="{BB962C8B-B14F-4D97-AF65-F5344CB8AC3E}">
        <p14:creationId xmlns:p14="http://schemas.microsoft.com/office/powerpoint/2010/main" val="22562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FA9F994E-A608-E6FC-5B20-8ECF689E0335}"/>
              </a:ext>
            </a:extLst>
          </p:cNvPr>
          <p:cNvSpPr/>
          <p:nvPr/>
        </p:nvSpPr>
        <p:spPr>
          <a:xfrm rot="16200000">
            <a:off x="2128581" y="1948216"/>
            <a:ext cx="1909934" cy="80196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Project 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5963-82EA-45CF-83B3-A5183192B3B6}"/>
              </a:ext>
            </a:extLst>
          </p:cNvPr>
          <p:cNvSpPr txBox="1"/>
          <p:nvPr/>
        </p:nvSpPr>
        <p:spPr>
          <a:xfrm>
            <a:off x="5501143" y="1396254"/>
            <a:ext cx="2752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Understanding the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241E5-3AF5-4AAA-9B6B-3BAB4411C324}"/>
              </a:ext>
            </a:extLst>
          </p:cNvPr>
          <p:cNvSpPr txBox="1"/>
          <p:nvPr/>
        </p:nvSpPr>
        <p:spPr>
          <a:xfrm>
            <a:off x="5501143" y="3054495"/>
            <a:ext cx="27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Provide a set of 5-10 recommendations on how to improve accessibility and customer experience on the app (particularly for the visual impaired and hearing impaired)</a:t>
            </a:r>
            <a:endParaRPr lang="en-SG" sz="9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5CC1C-BC56-49F7-B0C7-0A1C7A10F244}"/>
              </a:ext>
            </a:extLst>
          </p:cNvPr>
          <p:cNvGrpSpPr/>
          <p:nvPr/>
        </p:nvGrpSpPr>
        <p:grpSpPr>
          <a:xfrm>
            <a:off x="5501143" y="3938957"/>
            <a:ext cx="2752736" cy="532102"/>
            <a:chOff x="803640" y="3362835"/>
            <a:chExt cx="2059657" cy="70947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C2C746-7278-4205-ABFA-B017E2D51C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9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B5C9F4-DFCE-49D0-A6FB-768FA83CB86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A4EAFCDC-3CB5-4489-AD2C-44643AA558FE}"/>
              </a:ext>
            </a:extLst>
          </p:cNvPr>
          <p:cNvSpPr>
            <a:spLocks noChangeAspect="1"/>
          </p:cNvSpPr>
          <p:nvPr/>
        </p:nvSpPr>
        <p:spPr>
          <a:xfrm>
            <a:off x="4886742" y="3986768"/>
            <a:ext cx="419606" cy="41340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27610-9F82-407D-AA13-218951716894}"/>
              </a:ext>
            </a:extLst>
          </p:cNvPr>
          <p:cNvGrpSpPr/>
          <p:nvPr/>
        </p:nvGrpSpPr>
        <p:grpSpPr>
          <a:xfrm>
            <a:off x="1405494" y="1919727"/>
            <a:ext cx="1219919" cy="1129484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B299D-12B9-46D3-A5FF-DA39C6242B4B}"/>
              </a:ext>
            </a:extLst>
          </p:cNvPr>
          <p:cNvGrpSpPr/>
          <p:nvPr/>
        </p:nvGrpSpPr>
        <p:grpSpPr>
          <a:xfrm>
            <a:off x="76452" y="1633351"/>
            <a:ext cx="2066392" cy="2720149"/>
            <a:chOff x="1126074" y="2670966"/>
            <a:chExt cx="2714383" cy="3573151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A7407F4-C03D-4AF6-A332-92AC9B19029B}"/>
                </a:ext>
              </a:extLst>
            </p:cNvPr>
            <p:cNvSpPr/>
            <p:nvPr/>
          </p:nvSpPr>
          <p:spPr>
            <a:xfrm rot="311253">
              <a:off x="3084662" y="3779481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26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B015EF-DA86-423C-8231-A3A162BBB486}"/>
                </a:ext>
              </a:extLst>
            </p:cNvPr>
            <p:cNvSpPr/>
            <p:nvPr/>
          </p:nvSpPr>
          <p:spPr>
            <a:xfrm>
              <a:off x="1130675" y="4343400"/>
              <a:ext cx="2709782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C2874296-2D69-114D-AF8F-80AA9B22B3C7}"/>
              </a:ext>
            </a:extLst>
          </p:cNvPr>
          <p:cNvSpPr/>
          <p:nvPr/>
        </p:nvSpPr>
        <p:spPr>
          <a:xfrm flipH="1">
            <a:off x="4808959" y="150343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E0C7673-247E-E042-910F-95C9BEA76EC8}"/>
              </a:ext>
            </a:extLst>
          </p:cNvPr>
          <p:cNvSpPr/>
          <p:nvPr/>
        </p:nvSpPr>
        <p:spPr>
          <a:xfrm>
            <a:off x="4803993" y="230277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4882BF-48C0-A4A9-5D42-8A2519BC187D}"/>
              </a:ext>
            </a:extLst>
          </p:cNvPr>
          <p:cNvSpPr/>
          <p:nvPr/>
        </p:nvSpPr>
        <p:spPr>
          <a:xfrm>
            <a:off x="3476513" y="1228522"/>
            <a:ext cx="4462069" cy="22413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needs of markets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gaps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recommendations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accessibility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583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Scope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C1AD75-2D1A-4742-8C19-9784944F24E9}"/>
              </a:ext>
            </a:extLst>
          </p:cNvPr>
          <p:cNvGrpSpPr/>
          <p:nvPr/>
        </p:nvGrpSpPr>
        <p:grpSpPr>
          <a:xfrm>
            <a:off x="6880987" y="1020427"/>
            <a:ext cx="1579283" cy="2683034"/>
            <a:chOff x="9174647" y="1829474"/>
            <a:chExt cx="2105711" cy="35773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DB1C570-B555-4CF7-B2E9-609B5A377763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5053D-ECEE-407F-AA8C-EB8AF49AD93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C7A5F-E08B-4539-8F2B-009D6A6BF3E1}"/>
              </a:ext>
            </a:extLst>
          </p:cNvPr>
          <p:cNvGrpSpPr/>
          <p:nvPr/>
        </p:nvGrpSpPr>
        <p:grpSpPr>
          <a:xfrm>
            <a:off x="7025753" y="1544273"/>
            <a:ext cx="1388894" cy="1448894"/>
            <a:chOff x="1348652" y="1684848"/>
            <a:chExt cx="1611899" cy="19318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C5959-4B80-41CE-A576-D6EB8353E8EF}"/>
                </a:ext>
              </a:extLst>
            </p:cNvPr>
            <p:cNvSpPr txBox="1"/>
            <p:nvPr/>
          </p:nvSpPr>
          <p:spPr>
            <a:xfrm>
              <a:off x="1348652" y="2016268"/>
              <a:ext cx="1420811" cy="160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Primary competition in this space comes from other banks, in particular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whose app already has provision to support PWD needs.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8C726E-7B47-4B71-989A-C23D21A07ABC}"/>
                </a:ext>
              </a:extLst>
            </p:cNvPr>
            <p:cNvSpPr txBox="1"/>
            <p:nvPr/>
          </p:nvSpPr>
          <p:spPr>
            <a:xfrm>
              <a:off x="1532187" y="1684848"/>
              <a:ext cx="1428364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Banks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7">
            <a:extLst>
              <a:ext uri="{FF2B5EF4-FFF2-40B4-BE49-F238E27FC236}">
                <a16:creationId xmlns:a16="http://schemas.microsoft.com/office/drawing/2014/main" id="{42F89DBD-193D-4DF5-A929-8EA37FFBE2D1}"/>
              </a:ext>
            </a:extLst>
          </p:cNvPr>
          <p:cNvGrpSpPr/>
          <p:nvPr/>
        </p:nvGrpSpPr>
        <p:grpSpPr>
          <a:xfrm>
            <a:off x="4819286" y="1020427"/>
            <a:ext cx="1579283" cy="2683034"/>
            <a:chOff x="6425713" y="1829474"/>
            <a:chExt cx="2105711" cy="3577379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3413A88-CF5F-425E-825E-FE8F3CD71F9A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06013-3C51-49D7-84C8-11E9AECF8DEE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24EB5A-BAE1-4DED-BA8F-C2B9CD79AB02}"/>
              </a:ext>
            </a:extLst>
          </p:cNvPr>
          <p:cNvGrpSpPr/>
          <p:nvPr/>
        </p:nvGrpSpPr>
        <p:grpSpPr>
          <a:xfrm>
            <a:off x="4967763" y="1540582"/>
            <a:ext cx="1325758" cy="1555370"/>
            <a:chOff x="1352960" y="1679928"/>
            <a:chExt cx="1538626" cy="2073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84AEF1-DFB5-45B8-A602-905165D06C97}"/>
                </a:ext>
              </a:extLst>
            </p:cNvPr>
            <p:cNvSpPr txBox="1"/>
            <p:nvPr/>
          </p:nvSpPr>
          <p:spPr>
            <a:xfrm>
              <a:off x="1352960" y="1968651"/>
              <a:ext cx="1420812" cy="178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customers specifically from the visually and hearing impaired, with possible provision for features that supports the PWD community as a whole.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B34D7-C0D3-411B-8DEE-42E4EDBD53A6}"/>
                </a:ext>
              </a:extLst>
            </p:cNvPr>
            <p:cNvSpPr txBox="1"/>
            <p:nvPr/>
          </p:nvSpPr>
          <p:spPr>
            <a:xfrm>
              <a:off x="1375861" y="1679928"/>
              <a:ext cx="1515725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PWD Community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590009E-5078-4D5C-9934-A502F1C34B09}"/>
              </a:ext>
            </a:extLst>
          </p:cNvPr>
          <p:cNvGrpSpPr/>
          <p:nvPr/>
        </p:nvGrpSpPr>
        <p:grpSpPr>
          <a:xfrm>
            <a:off x="2757585" y="1020425"/>
            <a:ext cx="1579283" cy="2675891"/>
            <a:chOff x="3676778" y="1829474"/>
            <a:chExt cx="2105711" cy="3567854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EB54C3-D3B6-4D0F-BD21-12868CAE4AE4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9A89A-CD0F-4A71-8067-9326D0E5F9BC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CC758A-307E-45F6-BCA4-D24565ED4CA0}"/>
              </a:ext>
            </a:extLst>
          </p:cNvPr>
          <p:cNvGrpSpPr/>
          <p:nvPr/>
        </p:nvGrpSpPr>
        <p:grpSpPr>
          <a:xfrm>
            <a:off x="2859998" y="1540582"/>
            <a:ext cx="1464717" cy="1555370"/>
            <a:chOff x="1299501" y="1679930"/>
            <a:chExt cx="1699898" cy="2073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803BFD-14F8-4924-BFA9-4BA6CBA91CD5}"/>
                </a:ext>
              </a:extLst>
            </p:cNvPr>
            <p:cNvSpPr txBox="1"/>
            <p:nvPr/>
          </p:nvSpPr>
          <p:spPr>
            <a:xfrm>
              <a:off x="1342904" y="1968653"/>
              <a:ext cx="1420811" cy="178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focus on the project would be on the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app, in particular in the personal banking services (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transfers, bank statement checking etc.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F96F5-18C9-410F-9ED1-657AFA375AF2}"/>
                </a:ext>
              </a:extLst>
            </p:cNvPr>
            <p:cNvSpPr txBox="1"/>
            <p:nvPr/>
          </p:nvSpPr>
          <p:spPr>
            <a:xfrm>
              <a:off x="1299501" y="1679930"/>
              <a:ext cx="1699898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Connect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D1CB1-0F78-4A7E-A323-A3F692647AA8}"/>
              </a:ext>
            </a:extLst>
          </p:cNvPr>
          <p:cNvSpPr/>
          <p:nvPr/>
        </p:nvSpPr>
        <p:spPr>
          <a:xfrm>
            <a:off x="2764225" y="3782896"/>
            <a:ext cx="1566000" cy="5544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AC6CFE-6B78-4540-85C1-4E6970019B31}"/>
              </a:ext>
            </a:extLst>
          </p:cNvPr>
          <p:cNvSpPr/>
          <p:nvPr/>
        </p:nvSpPr>
        <p:spPr>
          <a:xfrm>
            <a:off x="4825926" y="3782895"/>
            <a:ext cx="1566000" cy="5544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746E3C-A82C-4E9D-98BF-2BAA8F3493D6}"/>
              </a:ext>
            </a:extLst>
          </p:cNvPr>
          <p:cNvSpPr/>
          <p:nvPr/>
        </p:nvSpPr>
        <p:spPr>
          <a:xfrm>
            <a:off x="6887627" y="3782896"/>
            <a:ext cx="1566000" cy="554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ECAC1-7F0E-411E-846E-372B5672405E}"/>
              </a:ext>
            </a:extLst>
          </p:cNvPr>
          <p:cNvSpPr txBox="1"/>
          <p:nvPr/>
        </p:nvSpPr>
        <p:spPr>
          <a:xfrm>
            <a:off x="2872150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Elements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780A3-C533-4E33-80F6-549AB210EC1A}"/>
              </a:ext>
            </a:extLst>
          </p:cNvPr>
          <p:cNvSpPr txBox="1"/>
          <p:nvPr/>
        </p:nvSpPr>
        <p:spPr>
          <a:xfrm>
            <a:off x="4933851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Customers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78E5-F5CB-4B0C-BF3C-210E24BFCFFA}"/>
              </a:ext>
            </a:extLst>
          </p:cNvPr>
          <p:cNvSpPr txBox="1"/>
          <p:nvPr/>
        </p:nvSpPr>
        <p:spPr>
          <a:xfrm>
            <a:off x="6995552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Competitor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60981A-D28D-43FE-B84E-4FDA3FA64C78}"/>
              </a:ext>
            </a:extLst>
          </p:cNvPr>
          <p:cNvGrpSpPr/>
          <p:nvPr/>
        </p:nvGrpSpPr>
        <p:grpSpPr>
          <a:xfrm>
            <a:off x="695883" y="1020427"/>
            <a:ext cx="7128099" cy="3327234"/>
            <a:chOff x="927844" y="1829475"/>
            <a:chExt cx="9504132" cy="4436312"/>
          </a:xfrm>
        </p:grpSpPr>
        <p:grpSp>
          <p:nvGrpSpPr>
            <p:cNvPr id="21" name="그룹 3">
              <a:extLst>
                <a:ext uri="{FF2B5EF4-FFF2-40B4-BE49-F238E27FC236}">
                  <a16:creationId xmlns:a16="http://schemas.microsoft.com/office/drawing/2014/main" id="{9B2B715F-BEBC-4C36-8BD9-461D838C64BB}"/>
                </a:ext>
              </a:extLst>
            </p:cNvPr>
            <p:cNvGrpSpPr/>
            <p:nvPr/>
          </p:nvGrpSpPr>
          <p:grpSpPr>
            <a:xfrm>
              <a:off x="927844" y="1829475"/>
              <a:ext cx="2124760" cy="3567853"/>
              <a:chOff x="927844" y="1829474"/>
              <a:chExt cx="2124760" cy="3567853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F632CAC4-47C5-427E-B858-B8A3ACDBA77B}"/>
                  </a:ext>
                </a:extLst>
              </p:cNvPr>
              <p:cNvSpPr/>
              <p:nvPr/>
            </p:nvSpPr>
            <p:spPr>
              <a:xfrm rot="5400000">
                <a:off x="2187992" y="4532715"/>
                <a:ext cx="1029884" cy="6993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316DB-B01E-4E20-8072-74715A47F5A1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FB57DC-6BCD-4385-88CF-81EDA481BE4C}"/>
                </a:ext>
              </a:extLst>
            </p:cNvPr>
            <p:cNvGrpSpPr/>
            <p:nvPr/>
          </p:nvGrpSpPr>
          <p:grpSpPr>
            <a:xfrm>
              <a:off x="1191905" y="2520801"/>
              <a:ext cx="1688788" cy="2219770"/>
              <a:chOff x="1410485" y="1677712"/>
              <a:chExt cx="1469960" cy="22197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3B9B0A-B55F-446D-9CDD-4EAAB5EB3454}"/>
                  </a:ext>
                </a:extLst>
              </p:cNvPr>
              <p:cNvSpPr txBox="1"/>
              <p:nvPr/>
            </p:nvSpPr>
            <p:spPr>
              <a:xfrm>
                <a:off x="1410485" y="1927712"/>
                <a:ext cx="142081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TomoBank</a:t>
                </a: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hopes to for project to be Asia focused, with plans for a pilot roll out in Singapore, with follow up proposal to expand to Japan, Korea, Thailand and </a:t>
                </a:r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Phillipines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5DBCB-6A9F-44A3-BC8F-B3D910A53090}"/>
                  </a:ext>
                </a:extLst>
              </p:cNvPr>
              <p:cNvSpPr txBox="1"/>
              <p:nvPr/>
            </p:nvSpPr>
            <p:spPr>
              <a:xfrm>
                <a:off x="1452079" y="1677712"/>
                <a:ext cx="1428366" cy="338555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Asia Focused</a:t>
                </a:r>
                <a:endPara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531E0E-2AFD-4F4D-96BC-595FCD4897EE}"/>
                </a:ext>
              </a:extLst>
            </p:cNvPr>
            <p:cNvSpPr/>
            <p:nvPr/>
          </p:nvSpPr>
          <p:spPr>
            <a:xfrm>
              <a:off x="936699" y="5512768"/>
              <a:ext cx="2088000" cy="753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055A80-14F8-4CD8-A356-D481BC7480B4}"/>
                </a:ext>
              </a:extLst>
            </p:cNvPr>
            <p:cNvSpPr txBox="1"/>
            <p:nvPr/>
          </p:nvSpPr>
          <p:spPr>
            <a:xfrm>
              <a:off x="1080599" y="5559515"/>
              <a:ext cx="1800200" cy="61555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Geographical Location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ounded Rectangle 27">
              <a:extLst>
                <a:ext uri="{FF2B5EF4-FFF2-40B4-BE49-F238E27FC236}">
                  <a16:creationId xmlns:a16="http://schemas.microsoft.com/office/drawing/2014/main" id="{0D1C3AB6-CFDE-4D5D-8F9D-BB53F0A0B60C}"/>
                </a:ext>
              </a:extLst>
            </p:cNvPr>
            <p:cNvSpPr/>
            <p:nvPr/>
          </p:nvSpPr>
          <p:spPr>
            <a:xfrm>
              <a:off x="9985512" y="2140505"/>
              <a:ext cx="446464" cy="34294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E26EA4F-C884-4483-BD27-5158E2C45D6A}"/>
              </a:ext>
            </a:extLst>
          </p:cNvPr>
          <p:cNvSpPr/>
          <p:nvPr/>
        </p:nvSpPr>
        <p:spPr>
          <a:xfrm rot="2700000">
            <a:off x="3430116" y="1134028"/>
            <a:ext cx="234220" cy="4199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4F8F2436-1E4F-407E-AA38-37278A048F06}"/>
              </a:ext>
            </a:extLst>
          </p:cNvPr>
          <p:cNvSpPr/>
          <p:nvPr/>
        </p:nvSpPr>
        <p:spPr>
          <a:xfrm rot="18805991">
            <a:off x="5434297" y="1171177"/>
            <a:ext cx="349259" cy="34561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8389F78-3278-4239-92F6-7795EA203D81}"/>
              </a:ext>
            </a:extLst>
          </p:cNvPr>
          <p:cNvSpPr/>
          <p:nvPr/>
        </p:nvSpPr>
        <p:spPr>
          <a:xfrm>
            <a:off x="1299605" y="1247293"/>
            <a:ext cx="343697" cy="22588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5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672398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25DC-8BA7-4018-90E4-2BDCE54D14CE}"/>
              </a:ext>
            </a:extLst>
          </p:cNvPr>
          <p:cNvSpPr txBox="1"/>
          <p:nvPr/>
        </p:nvSpPr>
        <p:spPr>
          <a:xfrm>
            <a:off x="892562" y="2422626"/>
            <a:ext cx="123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market analysis report on current state of the app, and what are the existing market needs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672398" y="1129042"/>
            <a:ext cx="1108844" cy="648072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922419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2682750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2232A-A513-4EDD-8F67-EE885CFE5C78}"/>
              </a:ext>
            </a:extLst>
          </p:cNvPr>
          <p:cNvSpPr txBox="1"/>
          <p:nvPr/>
        </p:nvSpPr>
        <p:spPr>
          <a:xfrm>
            <a:off x="2867857" y="2423723"/>
            <a:ext cx="1231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competitor and related industry report on what are the practices within the market at this point</a:t>
            </a:r>
            <a:endParaRPr lang="en-SG" sz="1000" dirty="0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2682749" y="1129042"/>
            <a:ext cx="1108844" cy="648072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2917815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4693101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9E6C8-FD57-43A4-B647-BE328D503B61}"/>
              </a:ext>
            </a:extLst>
          </p:cNvPr>
          <p:cNvSpPr txBox="1"/>
          <p:nvPr/>
        </p:nvSpPr>
        <p:spPr>
          <a:xfrm>
            <a:off x="4913212" y="2431803"/>
            <a:ext cx="1230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5-10 recommendations on what could be done to increase accessibility of </a:t>
            </a:r>
            <a:r>
              <a:rPr lang="en-GB" sz="1000" dirty="0" err="1"/>
              <a:t>TomoBank</a:t>
            </a:r>
            <a:r>
              <a:rPr lang="en-GB" sz="1000" dirty="0"/>
              <a:t> Connect app (particularly visual impaired and hearing impaired)</a:t>
            </a:r>
            <a:endParaRPr lang="en-SG" sz="1000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4693101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4913212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6703454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6703454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6908608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B42BA-A82E-CC49-9716-00F278349B9B}"/>
              </a:ext>
            </a:extLst>
          </p:cNvPr>
          <p:cNvSpPr txBox="1"/>
          <p:nvPr/>
        </p:nvSpPr>
        <p:spPr>
          <a:xfrm>
            <a:off x="6908608" y="2431803"/>
            <a:ext cx="123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Highlight the projected timeline, the budget and the plan of execution for these recommendations</a:t>
            </a:r>
            <a:endParaRPr lang="en-SG" sz="1000" dirty="0"/>
          </a:p>
        </p:txBody>
      </p:sp>
      <p:sp>
        <p:nvSpPr>
          <p:cNvPr id="32" name="Block Arc 41">
            <a:extLst>
              <a:ext uri="{FF2B5EF4-FFF2-40B4-BE49-F238E27FC236}">
                <a16:creationId xmlns:a16="http://schemas.microsoft.com/office/drawing/2014/main" id="{3C594D83-FFB8-F340-9D6F-6CDCA7959FB7}"/>
              </a:ext>
            </a:extLst>
          </p:cNvPr>
          <p:cNvSpPr/>
          <p:nvPr/>
        </p:nvSpPr>
        <p:spPr>
          <a:xfrm>
            <a:off x="1322629" y="1920500"/>
            <a:ext cx="314079" cy="35648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Block Arc 11">
            <a:extLst>
              <a:ext uri="{FF2B5EF4-FFF2-40B4-BE49-F238E27FC236}">
                <a16:creationId xmlns:a16="http://schemas.microsoft.com/office/drawing/2014/main" id="{58F60608-28B7-9A47-82D2-31404DCEDB75}"/>
              </a:ext>
            </a:extLst>
          </p:cNvPr>
          <p:cNvSpPr/>
          <p:nvPr/>
        </p:nvSpPr>
        <p:spPr>
          <a:xfrm rot="10800000">
            <a:off x="3357149" y="1934136"/>
            <a:ext cx="253047" cy="322265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8384BB32-3067-274E-B35C-3051391CD954}"/>
              </a:ext>
            </a:extLst>
          </p:cNvPr>
          <p:cNvSpPr/>
          <p:nvPr/>
        </p:nvSpPr>
        <p:spPr>
          <a:xfrm>
            <a:off x="5393378" y="1896809"/>
            <a:ext cx="303178" cy="3801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C7C8FA02-8A83-D742-8E8C-1C45FD88E23B}"/>
              </a:ext>
            </a:extLst>
          </p:cNvPr>
          <p:cNvSpPr/>
          <p:nvPr/>
        </p:nvSpPr>
        <p:spPr>
          <a:xfrm>
            <a:off x="7325351" y="1920500"/>
            <a:ext cx="353624" cy="3469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CE9E9-E5AB-344D-872F-DA64D454A40A}"/>
              </a:ext>
            </a:extLst>
          </p:cNvPr>
          <p:cNvSpPr txBox="1"/>
          <p:nvPr/>
        </p:nvSpPr>
        <p:spPr>
          <a:xfrm>
            <a:off x="1070353" y="4375170"/>
            <a:ext cx="5838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Additional Deliverable: </a:t>
            </a:r>
          </a:p>
          <a:p>
            <a:r>
              <a:rPr lang="en-GB" sz="1000" dirty="0"/>
              <a:t>Propose additional partners, existing tools that can be integrated with </a:t>
            </a:r>
            <a:r>
              <a:rPr lang="en-GB" sz="1000" dirty="0" err="1"/>
              <a:t>TomoBank</a:t>
            </a:r>
            <a:r>
              <a:rPr lang="en-GB" sz="1000" dirty="0"/>
              <a:t> Connect, to streamline the incorporation of accessibility services</a:t>
            </a:r>
            <a:endParaRPr lang="en-SG" sz="1000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4E8F80A-FF9E-0348-A1D0-D301EC5BD7DF}"/>
              </a:ext>
            </a:extLst>
          </p:cNvPr>
          <p:cNvSpPr/>
          <p:nvPr/>
        </p:nvSpPr>
        <p:spPr>
          <a:xfrm>
            <a:off x="672398" y="4468227"/>
            <a:ext cx="318743" cy="2989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Methodology</a:t>
            </a:r>
          </a:p>
        </p:txBody>
      </p:sp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4693904" y="1191330"/>
            <a:ext cx="756000" cy="4283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6511553" y="3012434"/>
            <a:ext cx="627803" cy="62780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6570017" y="3070898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6638573" y="3187836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693905" y="-428962"/>
            <a:ext cx="756000" cy="42837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10920" y="1391511"/>
            <a:ext cx="629070" cy="6290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569502" y="1450094"/>
            <a:ext cx="511905" cy="51190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6638195" y="1567547"/>
            <a:ext cx="374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4531815" y="2155890"/>
            <a:ext cx="756000" cy="4002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2977376" y="3833627"/>
            <a:ext cx="627803" cy="627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035840" y="3892091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104395" y="4009029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4531814" y="535600"/>
            <a:ext cx="756000" cy="40027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2977376" y="2217408"/>
            <a:ext cx="627803" cy="6278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035840" y="2275872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104395" y="2392810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2185" y="4105132"/>
            <a:ext cx="1000273" cy="1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2207" y="2484072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32">
            <a:extLst>
              <a:ext uri="{FF2B5EF4-FFF2-40B4-BE49-F238E27FC236}">
                <a16:creationId xmlns:a16="http://schemas.microsoft.com/office/drawing/2014/main" id="{A2D5F9D4-3E41-4960-94EE-DFA6C8A7A566}"/>
              </a:ext>
            </a:extLst>
          </p:cNvPr>
          <p:cNvGrpSpPr/>
          <p:nvPr/>
        </p:nvGrpSpPr>
        <p:grpSpPr>
          <a:xfrm>
            <a:off x="3004784" y="1381610"/>
            <a:ext cx="3554028" cy="676598"/>
            <a:chOff x="-802530" y="4305298"/>
            <a:chExt cx="5905104" cy="9021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323F3-3C27-48C0-AD2F-D2482B3148A5}"/>
                </a:ext>
              </a:extLst>
            </p:cNvPr>
            <p:cNvSpPr txBox="1"/>
            <p:nvPr/>
          </p:nvSpPr>
          <p:spPr>
            <a:xfrm>
              <a:off x="-802530" y="4530321"/>
              <a:ext cx="5905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Conduct research through both quantitative surveys, and qualitative interviews with multiple stakeholders. Internet research will also be conducted to understand existing industry practices.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9A07C4-1FE4-4AB1-9B70-7B579023ADBA}"/>
                </a:ext>
              </a:extLst>
            </p:cNvPr>
            <p:cNvSpPr txBox="1"/>
            <p:nvPr/>
          </p:nvSpPr>
          <p:spPr>
            <a:xfrm>
              <a:off x="-449705" y="430529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Research and Competitor Analysis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16149485-0246-4A7A-AF5B-6F0894FA356F}"/>
              </a:ext>
            </a:extLst>
          </p:cNvPr>
          <p:cNvGrpSpPr/>
          <p:nvPr/>
        </p:nvGrpSpPr>
        <p:grpSpPr>
          <a:xfrm>
            <a:off x="3715202" y="2211582"/>
            <a:ext cx="2996450" cy="696401"/>
            <a:chOff x="245430" y="4308886"/>
            <a:chExt cx="4978675" cy="9285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68CF1D-A132-48F5-8041-165FCEE6F143}"/>
                </a:ext>
              </a:extLst>
            </p:cNvPr>
            <p:cNvSpPr txBox="1"/>
            <p:nvPr/>
          </p:nvSpPr>
          <p:spPr>
            <a:xfrm>
              <a:off x="245430" y="4560313"/>
              <a:ext cx="49786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Based on research, the team will design and produce a proposal with initial recommendations on how to further improve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974761-561B-48B2-B201-D8A188823A60}"/>
                </a:ext>
              </a:extLst>
            </p:cNvPr>
            <p:cNvSpPr txBox="1"/>
            <p:nvPr/>
          </p:nvSpPr>
          <p:spPr>
            <a:xfrm>
              <a:off x="414327" y="4308886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Plan and Propose Initial Recommendations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33DE773B-7A23-46E5-9AFD-F4439600BE43}"/>
              </a:ext>
            </a:extLst>
          </p:cNvPr>
          <p:cNvGrpSpPr/>
          <p:nvPr/>
        </p:nvGrpSpPr>
        <p:grpSpPr>
          <a:xfrm>
            <a:off x="2499275" y="3016919"/>
            <a:ext cx="3894072" cy="663481"/>
            <a:chOff x="-621131" y="4323108"/>
            <a:chExt cx="5470429" cy="88464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1B6D8-1F38-4D57-AC82-9EC1C664478F}"/>
                </a:ext>
              </a:extLst>
            </p:cNvPr>
            <p:cNvSpPr txBox="1"/>
            <p:nvPr/>
          </p:nvSpPr>
          <p:spPr>
            <a:xfrm>
              <a:off x="228947" y="4530641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engage stakeholders and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IT team to test feasibility of proposal, and generate a potential prototype of the improved features for customer testing.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DA01B7-0F08-448C-9826-1F7EDD9CBF6C}"/>
                </a:ext>
              </a:extLst>
            </p:cNvPr>
            <p:cNvSpPr txBox="1"/>
            <p:nvPr/>
          </p:nvSpPr>
          <p:spPr>
            <a:xfrm>
              <a:off x="-621131" y="432310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Consultation and Prototyping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33A06016-287E-4567-B146-A249A11AB3C8}"/>
              </a:ext>
            </a:extLst>
          </p:cNvPr>
          <p:cNvGrpSpPr/>
          <p:nvPr/>
        </p:nvGrpSpPr>
        <p:grpSpPr>
          <a:xfrm>
            <a:off x="3555952" y="3810507"/>
            <a:ext cx="3292549" cy="719427"/>
            <a:chOff x="-4713" y="4278185"/>
            <a:chExt cx="5470651" cy="95923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994D1F-0EC6-4D40-A1FF-C24345FADD6A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finalised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action plan based on feedback, and propose a plan on how to roll out the features into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92094-615E-4D08-822F-0DD73CF625B3}"/>
                </a:ext>
              </a:extLst>
            </p:cNvPr>
            <p:cNvSpPr txBox="1"/>
            <p:nvPr/>
          </p:nvSpPr>
          <p:spPr>
            <a:xfrm>
              <a:off x="-4713" y="4278185"/>
              <a:ext cx="54706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Final recommendation and propose implementation plan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87">
            <a:extLst>
              <a:ext uri="{FF2B5EF4-FFF2-40B4-BE49-F238E27FC236}">
                <a16:creationId xmlns:a16="http://schemas.microsoft.com/office/drawing/2014/main" id="{01CF5A1E-96A8-41A1-89E8-56CD56440BD3}"/>
              </a:ext>
            </a:extLst>
          </p:cNvPr>
          <p:cNvGrpSpPr/>
          <p:nvPr/>
        </p:nvGrpSpPr>
        <p:grpSpPr>
          <a:xfrm>
            <a:off x="878691" y="3241077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0" name="그룹 86">
              <a:extLst>
                <a:ext uri="{FF2B5EF4-FFF2-40B4-BE49-F238E27FC236}">
                  <a16:creationId xmlns:a16="http://schemas.microsoft.com/office/drawing/2014/main" id="{46DC49DF-5AFB-440F-8ECB-3843F7F4D592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1A86191F-1373-4CF4-B1A2-917D9C71A473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2A9D9A2-B4B2-49DE-817B-4435928AD17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1" name="직사각형 85">
              <a:extLst>
                <a:ext uri="{FF2B5EF4-FFF2-40B4-BE49-F238E27FC236}">
                  <a16:creationId xmlns:a16="http://schemas.microsoft.com/office/drawing/2014/main" id="{B7A92156-AF78-4CC0-91B2-B7A057A049DA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64" name="그룹 88">
            <a:extLst>
              <a:ext uri="{FF2B5EF4-FFF2-40B4-BE49-F238E27FC236}">
                <a16:creationId xmlns:a16="http://schemas.microsoft.com/office/drawing/2014/main" id="{90C15BBF-79BC-4354-8464-D36A001EFF62}"/>
              </a:ext>
            </a:extLst>
          </p:cNvPr>
          <p:cNvGrpSpPr/>
          <p:nvPr/>
        </p:nvGrpSpPr>
        <p:grpSpPr>
          <a:xfrm>
            <a:off x="878691" y="1525162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5" name="그룹 89">
              <a:extLst>
                <a:ext uri="{FF2B5EF4-FFF2-40B4-BE49-F238E27FC236}">
                  <a16:creationId xmlns:a16="http://schemas.microsoft.com/office/drawing/2014/main" id="{7FFBB734-A11A-4C7D-9E4D-81C7E1A809A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48C12DF-0664-472C-A991-3FD9C6AA1EF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E50F6835-6D34-4D88-954F-DE129D8E189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3F6021CE-E5CA-46D5-BA80-FD296DC0994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80" name="그룹 3">
            <a:extLst>
              <a:ext uri="{FF2B5EF4-FFF2-40B4-BE49-F238E27FC236}">
                <a16:creationId xmlns:a16="http://schemas.microsoft.com/office/drawing/2014/main" id="{5639A761-BD56-4742-A098-3B4573C59190}"/>
              </a:ext>
            </a:extLst>
          </p:cNvPr>
          <p:cNvGrpSpPr/>
          <p:nvPr/>
        </p:nvGrpSpPr>
        <p:grpSpPr>
          <a:xfrm>
            <a:off x="1492265" y="1096863"/>
            <a:ext cx="837397" cy="555762"/>
            <a:chOff x="9017332" y="4660057"/>
            <a:chExt cx="1116529" cy="741016"/>
          </a:xfrm>
        </p:grpSpPr>
        <p:grpSp>
          <p:nvGrpSpPr>
            <p:cNvPr id="81" name="그룹 106">
              <a:extLst>
                <a:ext uri="{FF2B5EF4-FFF2-40B4-BE49-F238E27FC236}">
                  <a16:creationId xmlns:a16="http://schemas.microsoft.com/office/drawing/2014/main" id="{99AE7487-AEB0-4B9C-8CC0-1D56DAFB1C63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83" name="사각형: 둥근 모서리 108">
                <a:extLst>
                  <a:ext uri="{FF2B5EF4-FFF2-40B4-BE49-F238E27FC236}">
                    <a16:creationId xmlns:a16="http://schemas.microsoft.com/office/drawing/2014/main" id="{5FE494D7-7D3B-4569-A673-28EC23DF8304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4" name="사각형: 둥근 모서리 109">
                <a:extLst>
                  <a:ext uri="{FF2B5EF4-FFF2-40B4-BE49-F238E27FC236}">
                    <a16:creationId xmlns:a16="http://schemas.microsoft.com/office/drawing/2014/main" id="{F5906E4D-26C7-437B-AD23-F402B8A2F0D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5" name="사각형: 둥근 모서리 110">
                <a:extLst>
                  <a:ext uri="{FF2B5EF4-FFF2-40B4-BE49-F238E27FC236}">
                    <a16:creationId xmlns:a16="http://schemas.microsoft.com/office/drawing/2014/main" id="{35C39759-121D-45DB-8E68-002AD436DE97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6" name="타원 111">
                <a:extLst>
                  <a:ext uri="{FF2B5EF4-FFF2-40B4-BE49-F238E27FC236}">
                    <a16:creationId xmlns:a16="http://schemas.microsoft.com/office/drawing/2014/main" id="{3F7D3D44-CFD5-484A-897E-087EC611B74B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82" name="Block Arc 11">
              <a:extLst>
                <a:ext uri="{FF2B5EF4-FFF2-40B4-BE49-F238E27FC236}">
                  <a16:creationId xmlns:a16="http://schemas.microsoft.com/office/drawing/2014/main" id="{FD4F1077-E96B-4845-9DD2-A56090A5A784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2">
            <a:extLst>
              <a:ext uri="{FF2B5EF4-FFF2-40B4-BE49-F238E27FC236}">
                <a16:creationId xmlns:a16="http://schemas.microsoft.com/office/drawing/2014/main" id="{ED8B6662-E737-4084-841E-9D0A36C12436}"/>
              </a:ext>
            </a:extLst>
          </p:cNvPr>
          <p:cNvGrpSpPr/>
          <p:nvPr/>
        </p:nvGrpSpPr>
        <p:grpSpPr>
          <a:xfrm>
            <a:off x="1467917" y="2542314"/>
            <a:ext cx="886092" cy="879045"/>
            <a:chOff x="2112749" y="3418107"/>
            <a:chExt cx="1181456" cy="1172060"/>
          </a:xfrm>
        </p:grpSpPr>
        <p:sp>
          <p:nvSpPr>
            <p:cNvPr id="88" name="자유형: 도형 113">
              <a:extLst>
                <a:ext uri="{FF2B5EF4-FFF2-40B4-BE49-F238E27FC236}">
                  <a16:creationId xmlns:a16="http://schemas.microsoft.com/office/drawing/2014/main" id="{02D65830-562E-437E-84C4-8B64E6D4927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Block Arc 11">
              <a:extLst>
                <a:ext uri="{FF2B5EF4-FFF2-40B4-BE49-F238E27FC236}">
                  <a16:creationId xmlns:a16="http://schemas.microsoft.com/office/drawing/2014/main" id="{055A7CF9-BB3B-4995-AB6C-F2FF1999920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D8168EC-E7DE-8248-984E-7802EC4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3742" y="1635696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AC84266-DDAD-1A43-A3C1-410669DA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279" y="3265604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F5C-B72E-EC4C-9A6C-1EA1D69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Planned Project 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0CBC8B-A3E6-284A-A156-FF6EE1D6D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508074"/>
              </p:ext>
            </p:extLst>
          </p:nvPr>
        </p:nvGraphicFramePr>
        <p:xfrm>
          <a:off x="77925" y="1039650"/>
          <a:ext cx="8988150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21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F1E881-446A-4F75-BF2D-469C98608FFB}"/>
</file>

<file path=customXml/itemProps2.xml><?xml version="1.0" encoding="utf-8"?>
<ds:datastoreItem xmlns:ds="http://schemas.openxmlformats.org/officeDocument/2006/customXml" ds:itemID="{664A288E-B224-48A6-853E-543029CE621C}"/>
</file>

<file path=docProps/app.xml><?xml version="1.0" encoding="utf-8"?>
<Properties xmlns="http://schemas.openxmlformats.org/officeDocument/2006/extended-properties" xmlns:vt="http://schemas.openxmlformats.org/officeDocument/2006/docPropsVTypes">
  <Template>{3F68A1B5-5A76-1540-B1C6-C9FD789CEE6A}tf10001122</Template>
  <TotalTime>3197</TotalTime>
  <Words>841</Words>
  <Application>Microsoft Macintosh PowerPoint</Application>
  <PresentationFormat>On-screen Show (16:9)</PresentationFormat>
  <Paragraphs>115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Apple Chancery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Planned Project Timeline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Woei Luen Wong</dc:creator>
  <cp:lastModifiedBy>James Goh</cp:lastModifiedBy>
  <cp:revision>95</cp:revision>
  <dcterms:modified xsi:type="dcterms:W3CDTF">2023-03-26T15:02:53Z</dcterms:modified>
</cp:coreProperties>
</file>