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customXml/itemProps5.xml" ContentType="application/vnd.openxmlformats-officedocument.customXmlProperties+xml"/>
  <Override PartName="/customXml/itemProps4.xml" ContentType="application/vnd.openxmlformats-officedocument.customXmlProperties+xml"/>
  <Override PartName="/ppt/_rels/presentation.xml.rels" ContentType="application/vnd.openxmlformats-package.relationships+xml"/>
  <Override PartName="/customXml/itemProps6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79038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customXml" Target="../customXml/item6.xml"/><Relationship Id="rId2" Type="http://schemas.openxmlformats.org/officeDocument/2006/relationships/slideMaster" Target="slideMasters/slideMaster1.xml"/><Relationship Id="rId1" Type="http://schemas.openxmlformats.org/officeDocument/2006/relationships/theme" Target="theme/theme1.xml"/><Relationship Id="rId6" Type="http://schemas.openxmlformats.org/officeDocument/2006/relationships/customXml" Target="../customXml/item5.xml"/><Relationship Id="rId5" Type="http://schemas.openxmlformats.org/officeDocument/2006/relationships/customXml" Target="../customXml/item4.xml"/><Relationship Id="rId4" Type="http://schemas.openxmlformats.org/officeDocument/2006/relationships/presProps" Target="presProps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F285E6-E13F-4D34-B0CF-CA2091CA4C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56000" y="1237320"/>
            <a:ext cx="856656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768680"/>
            <a:ext cx="9070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640" y="4058640"/>
            <a:ext cx="9070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7CF6A5-FFD2-4ED9-A56E-64FA76270A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56000" y="1237320"/>
            <a:ext cx="856656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3640" y="1768680"/>
            <a:ext cx="4426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1600" y="1768680"/>
            <a:ext cx="4426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3640" y="4058640"/>
            <a:ext cx="4426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1600" y="4058640"/>
            <a:ext cx="4426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93D8B8-1786-403A-9360-663E5677726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56000" y="1237320"/>
            <a:ext cx="856656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3640" y="1768680"/>
            <a:ext cx="29203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0480" y="1768680"/>
            <a:ext cx="29203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6960" y="1768680"/>
            <a:ext cx="29203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3640" y="4058640"/>
            <a:ext cx="29203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0480" y="4058640"/>
            <a:ext cx="29203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6960" y="4058640"/>
            <a:ext cx="29203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E59087-87E6-48A1-87CC-D000EF34A23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56000" y="1237320"/>
            <a:ext cx="856656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056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1884F0-4D8D-44CF-9DE2-75E2C1EC7F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56000" y="1237320"/>
            <a:ext cx="856656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3640" y="1768680"/>
            <a:ext cx="907056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B34CFE-3884-4D81-B1B2-183FEFF209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56000" y="1237320"/>
            <a:ext cx="856656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3640" y="1768680"/>
            <a:ext cx="44262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1600" y="1768680"/>
            <a:ext cx="44262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E94B78-3A4C-49DC-8DC2-4A194E3FBC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56000" y="1237320"/>
            <a:ext cx="856656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5EF4B0-A4C8-49B2-A4AA-5BA684D807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56000" y="1237320"/>
            <a:ext cx="8566560" cy="121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3F92EB-145F-4733-82E5-CC2315C40B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56000" y="1237320"/>
            <a:ext cx="856656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640" y="1768680"/>
            <a:ext cx="4426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1600" y="1768680"/>
            <a:ext cx="44262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3640" y="4058640"/>
            <a:ext cx="4426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5812C3-7A6A-4147-9025-6C99C152BE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56000" y="1237320"/>
            <a:ext cx="856656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3640" y="1768680"/>
            <a:ext cx="44262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1600" y="1768680"/>
            <a:ext cx="4426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1600" y="4058640"/>
            <a:ext cx="4426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0480E1-DA22-4D77-830B-094C9C7F9C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56000" y="1237320"/>
            <a:ext cx="856656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3640" y="1768680"/>
            <a:ext cx="4426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1600" y="1768680"/>
            <a:ext cx="44262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3640" y="4058640"/>
            <a:ext cx="9070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FE5169-6D23-4000-A444-42C13BBD37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56000" y="1237320"/>
            <a:ext cx="856656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SG" sz="1800" spc="-1" strike="noStrike">
                <a:latin typeface="Arial"/>
              </a:rPr>
              <a:t>Click to edit the title text format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338640" y="7006680"/>
            <a:ext cx="3400920" cy="40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SG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SG" sz="1400" spc="-1" strike="noStrike">
                <a:latin typeface="Times New Roman"/>
              </a:rPr>
              <a:t>&lt;footer&gt;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118280" y="7006680"/>
            <a:ext cx="2266920" cy="40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SG" sz="132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F31861-8C81-4DFC-9E19-D3C42AB8E9EC}" type="slidenum">
              <a:rPr b="0" lang="en-SG" sz="132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SG" sz="132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93000" y="7006680"/>
            <a:ext cx="2266920" cy="40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SG" sz="1400" spc="-1" strike="noStrike">
                <a:latin typeface="Times New Roman"/>
              </a:defRPr>
            </a:lvl1pPr>
          </a:lstStyle>
          <a:p>
            <a:r>
              <a:rPr b="0" lang="en-SG" sz="1400" spc="-1" strike="noStrike">
                <a:latin typeface="Times New Roman"/>
              </a:rPr>
              <a:t>&lt;date/time&gt;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056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図 4" descr="ロゴ, 会社名&#10;&#10;自動的に生成された説明"/>
          <p:cNvPicPr/>
          <p:nvPr/>
        </p:nvPicPr>
        <p:blipFill>
          <a:blip r:embed="rId1"/>
          <a:stretch/>
        </p:blipFill>
        <p:spPr>
          <a:xfrm>
            <a:off x="463320" y="68400"/>
            <a:ext cx="1172160" cy="664200"/>
          </a:xfrm>
          <a:prstGeom prst="rect">
            <a:avLst/>
          </a:prstGeom>
          <a:ln w="0">
            <a:noFill/>
          </a:ln>
        </p:spPr>
      </p:pic>
      <p:sp>
        <p:nvSpPr>
          <p:cNvPr id="42" name="テキスト ボックス 6"/>
          <p:cNvSpPr/>
          <p:nvPr/>
        </p:nvSpPr>
        <p:spPr>
          <a:xfrm>
            <a:off x="1554480" y="162720"/>
            <a:ext cx="7277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TOMOWORK GOAL SETTING WORKSHEET</a:t>
            </a:r>
            <a:endParaRPr b="0" lang="en-SG" sz="2400" spc="-1" strike="noStrike">
              <a:latin typeface="Arial"/>
            </a:endParaRPr>
          </a:p>
        </p:txBody>
      </p:sp>
      <p:pic>
        <p:nvPicPr>
          <p:cNvPr id="43" name="Picture 10" descr="An illustration of a confident Chinese man holding a laptop."/>
          <p:cNvPicPr/>
          <p:nvPr/>
        </p:nvPicPr>
        <p:blipFill>
          <a:blip r:embed="rId2"/>
          <a:stretch/>
        </p:blipFill>
        <p:spPr>
          <a:xfrm>
            <a:off x="9163080" y="211320"/>
            <a:ext cx="601200" cy="1371960"/>
          </a:xfrm>
          <a:prstGeom prst="rect">
            <a:avLst/>
          </a:prstGeom>
          <a:ln w="0">
            <a:noFill/>
          </a:ln>
        </p:spPr>
      </p:pic>
      <p:sp>
        <p:nvSpPr>
          <p:cNvPr id="44" name="テキスト ボックス 10"/>
          <p:cNvSpPr/>
          <p:nvPr/>
        </p:nvSpPr>
        <p:spPr>
          <a:xfrm>
            <a:off x="2419560" y="1451160"/>
            <a:ext cx="634032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MY CAREER GOAL IN </a:t>
            </a:r>
            <a:r>
              <a:rPr b="1" lang="en-US" sz="17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6</a:t>
            </a:r>
            <a:r>
              <a:rPr b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 YEARS</a:t>
            </a:r>
            <a:endParaRPr b="0" lang="en-SG" sz="1700" spc="-1" strike="noStrike">
              <a:latin typeface="Arial"/>
            </a:endParaRPr>
          </a:p>
        </p:txBody>
      </p:sp>
      <p:sp>
        <p:nvSpPr>
          <p:cNvPr id="45" name="四角形: 角を丸くする 11"/>
          <p:cNvSpPr/>
          <p:nvPr/>
        </p:nvSpPr>
        <p:spPr>
          <a:xfrm>
            <a:off x="205200" y="1515240"/>
            <a:ext cx="1688760" cy="170064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四角形: 角を丸くする 12"/>
          <p:cNvSpPr/>
          <p:nvPr/>
        </p:nvSpPr>
        <p:spPr>
          <a:xfrm>
            <a:off x="2042640" y="1861200"/>
            <a:ext cx="1207800" cy="40788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80" spc="-1" strike="noStrike">
                <a:solidFill>
                  <a:srgbClr val="000000"/>
                </a:solidFill>
                <a:latin typeface="Calibri"/>
                <a:ea typeface="DejaVu Sans"/>
              </a:rPr>
              <a:t>WORK</a:t>
            </a:r>
            <a:endParaRPr b="0" lang="en-SG" sz="1280" spc="-1" strike="noStrike">
              <a:latin typeface="Arial"/>
            </a:endParaRPr>
          </a:p>
        </p:txBody>
      </p:sp>
      <p:graphicFrame>
        <p:nvGraphicFramePr>
          <p:cNvPr id="47" name="表 2"/>
          <p:cNvGraphicFramePr/>
          <p:nvPr/>
        </p:nvGraphicFramePr>
        <p:xfrm>
          <a:off x="237600" y="822960"/>
          <a:ext cx="1978560" cy="503640"/>
        </p:xfrm>
        <a:graphic>
          <a:graphicData uri="http://schemas.openxmlformats.org/drawingml/2006/table">
            <a:tbl>
              <a:tblPr/>
              <a:tblGrid>
                <a:gridCol w="1978920"/>
              </a:tblGrid>
              <a:tr h="252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b="0" lang="en-SG" sz="9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20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SG" sz="1800" spc="-1" strike="noStrike">
                          <a:latin typeface="Arial"/>
                        </a:rPr>
                        <a:t>ARIF HAMED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表 2"/>
          <p:cNvGraphicFramePr/>
          <p:nvPr/>
        </p:nvGraphicFramePr>
        <p:xfrm>
          <a:off x="2411280" y="830880"/>
          <a:ext cx="1978560" cy="503640"/>
        </p:xfrm>
        <a:graphic>
          <a:graphicData uri="http://schemas.openxmlformats.org/drawingml/2006/table">
            <a:tbl>
              <a:tblPr/>
              <a:tblGrid>
                <a:gridCol w="1978920"/>
              </a:tblGrid>
              <a:tr h="252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INSTITUTE</a:t>
                      </a:r>
                      <a:endParaRPr b="0" lang="en-SG" sz="9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20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SG" sz="1800" spc="-1" strike="noStrike">
                          <a:latin typeface="Arial"/>
                        </a:rPr>
                        <a:t>NANYANG POLY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表 3"/>
          <p:cNvGraphicFramePr/>
          <p:nvPr/>
        </p:nvGraphicFramePr>
        <p:xfrm>
          <a:off x="4617720" y="830880"/>
          <a:ext cx="1978560" cy="503640"/>
        </p:xfrm>
        <a:graphic>
          <a:graphicData uri="http://schemas.openxmlformats.org/drawingml/2006/table">
            <a:tbl>
              <a:tblPr/>
              <a:tblGrid>
                <a:gridCol w="1978920"/>
              </a:tblGrid>
              <a:tr h="252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GOAL START DATE</a:t>
                      </a:r>
                      <a:endParaRPr b="0" lang="en-SG" sz="9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2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 MARCH 2023</a:t>
                      </a:r>
                      <a:endParaRPr b="0" lang="en-SG" sz="9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表 5"/>
          <p:cNvGraphicFramePr/>
          <p:nvPr/>
        </p:nvGraphicFramePr>
        <p:xfrm>
          <a:off x="6823800" y="837720"/>
          <a:ext cx="1978560" cy="503640"/>
        </p:xfrm>
        <a:graphic>
          <a:graphicData uri="http://schemas.openxmlformats.org/drawingml/2006/table">
            <a:tbl>
              <a:tblPr/>
              <a:tblGrid>
                <a:gridCol w="1978920"/>
              </a:tblGrid>
              <a:tr h="252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GOAL COMPLETION DATE</a:t>
                      </a:r>
                      <a:endParaRPr b="0" lang="en-SG" sz="9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52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 JUNE 2023</a:t>
                      </a:r>
                      <a:endParaRPr b="0" lang="en-SG" sz="9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四角形: 角を丸くする 17"/>
          <p:cNvSpPr/>
          <p:nvPr/>
        </p:nvSpPr>
        <p:spPr>
          <a:xfrm>
            <a:off x="2042640" y="2330640"/>
            <a:ext cx="1207800" cy="42012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80" spc="-1" strike="noStrike">
                <a:solidFill>
                  <a:srgbClr val="000000"/>
                </a:solidFill>
                <a:latin typeface="Calibri"/>
                <a:ea typeface="DejaVu Sans"/>
              </a:rPr>
              <a:t>LEARNING</a:t>
            </a:r>
            <a:endParaRPr b="0" lang="en-SG" sz="1280" spc="-1" strike="noStrike">
              <a:latin typeface="Arial"/>
            </a:endParaRPr>
          </a:p>
        </p:txBody>
      </p:sp>
      <p:sp>
        <p:nvSpPr>
          <p:cNvPr id="52" name="四角形: 角を丸くする 18"/>
          <p:cNvSpPr/>
          <p:nvPr/>
        </p:nvSpPr>
        <p:spPr>
          <a:xfrm>
            <a:off x="2042640" y="2808360"/>
            <a:ext cx="1207800" cy="40788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80" spc="-1" strike="noStrike">
                <a:solidFill>
                  <a:srgbClr val="000000"/>
                </a:solidFill>
                <a:latin typeface="Calibri"/>
                <a:ea typeface="DejaVu Sans"/>
              </a:rPr>
              <a:t>ACTIVITIES</a:t>
            </a:r>
            <a:endParaRPr b="0" lang="en-SG" sz="1280" spc="-1" strike="noStrike">
              <a:latin typeface="Arial"/>
            </a:endParaRPr>
          </a:p>
        </p:txBody>
      </p:sp>
      <p:sp>
        <p:nvSpPr>
          <p:cNvPr id="53" name="四角形: 角を丸くする 19"/>
          <p:cNvSpPr/>
          <p:nvPr/>
        </p:nvSpPr>
        <p:spPr>
          <a:xfrm>
            <a:off x="3399120" y="1861200"/>
            <a:ext cx="6365160" cy="40788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Full-time in any big tech firm that involves </a:t>
            </a:r>
            <a:r>
              <a:rPr b="0" lang="en-SG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IT research 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54" name="四角形: 角を丸くする 20"/>
          <p:cNvSpPr/>
          <p:nvPr/>
        </p:nvSpPr>
        <p:spPr>
          <a:xfrm>
            <a:off x="3399120" y="2342880"/>
            <a:ext cx="6365160" cy="40788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SG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First get </a:t>
            </a:r>
            <a:r>
              <a:rPr b="0" lang="en-SG" sz="1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internship</a:t>
            </a:r>
            <a:r>
              <a:rPr b="0" lang="en-SG" sz="1600" spc="-1" strike="noStrike">
                <a:solidFill>
                  <a:srgbClr val="000000"/>
                </a:solidFill>
                <a:latin typeface="Arial"/>
                <a:ea typeface="DejaVu Sans"/>
              </a:rPr>
              <a:t> from a big tech firm, like IBM or NCS, then get a </a:t>
            </a:r>
            <a:r>
              <a:rPr b="0" lang="en-SG" sz="1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sponsorship</a:t>
            </a:r>
            <a:r>
              <a:rPr b="0" lang="en-SG" sz="1600" spc="-1" strike="noStrike">
                <a:solidFill>
                  <a:srgbClr val="000000"/>
                </a:solidFill>
                <a:latin typeface="Arial"/>
                <a:ea typeface="DejaVu Sans"/>
              </a:rPr>
              <a:t> from them for uni, get </a:t>
            </a:r>
            <a:r>
              <a:rPr b="0" lang="en-SG" sz="1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bachelor’s</a:t>
            </a:r>
            <a:r>
              <a:rPr b="0" lang="en-SG" sz="1600" spc="-1" strike="noStrike">
                <a:solidFill>
                  <a:srgbClr val="000000"/>
                </a:solidFill>
                <a:latin typeface="Arial"/>
                <a:ea typeface="DejaVu Sans"/>
              </a:rPr>
              <a:t> in IT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55" name="四角形: 角を丸くする 21"/>
          <p:cNvSpPr/>
          <p:nvPr/>
        </p:nvSpPr>
        <p:spPr>
          <a:xfrm>
            <a:off x="3399120" y="2813040"/>
            <a:ext cx="6365160" cy="40788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SG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Probably </a:t>
            </a:r>
            <a:r>
              <a:rPr b="0" lang="en-SG" sz="1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arts</a:t>
            </a:r>
            <a:r>
              <a:rPr b="0" lang="en-SG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like </a:t>
            </a:r>
            <a:r>
              <a:rPr b="0" lang="en-SG" sz="1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origami</a:t>
            </a:r>
            <a:r>
              <a:rPr b="0" lang="en-SG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or create </a:t>
            </a:r>
            <a:r>
              <a:rPr b="0" lang="en-SG" sz="1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educational videos about technology</a:t>
            </a:r>
            <a:r>
              <a:rPr b="0" lang="en-SG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or produce my own </a:t>
            </a:r>
            <a:r>
              <a:rPr b="0" lang="en-SG" sz="1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music</a:t>
            </a:r>
            <a:r>
              <a:rPr b="0" lang="en-SG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56" name="テキスト ボックス 22"/>
          <p:cNvSpPr/>
          <p:nvPr/>
        </p:nvSpPr>
        <p:spPr>
          <a:xfrm>
            <a:off x="54720" y="3358080"/>
            <a:ext cx="3413160" cy="4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5 THINGS I WANT TO ACHIEVE FROM TAP</a:t>
            </a:r>
            <a:r>
              <a:rPr b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(Please include more than 1 soft skills)</a:t>
            </a:r>
            <a:endParaRPr b="0" lang="en-SG" sz="1100" spc="-1" strike="noStrike">
              <a:latin typeface="Arial"/>
            </a:endParaRPr>
          </a:p>
        </p:txBody>
      </p:sp>
      <p:graphicFrame>
        <p:nvGraphicFramePr>
          <p:cNvPr id="57" name="表 24"/>
          <p:cNvGraphicFramePr/>
          <p:nvPr/>
        </p:nvGraphicFramePr>
        <p:xfrm>
          <a:off x="147240" y="3998160"/>
          <a:ext cx="3202200" cy="1818000"/>
        </p:xfrm>
        <a:graphic>
          <a:graphicData uri="http://schemas.openxmlformats.org/drawingml/2006/table">
            <a:tbl>
              <a:tblPr/>
              <a:tblGrid>
                <a:gridCol w="218880"/>
                <a:gridCol w="2983680"/>
              </a:tblGrid>
              <a:tr h="3636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SG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SG" sz="1800" spc="-1" strike="noStrike">
                          <a:latin typeface="Arial"/>
                        </a:rPr>
                        <a:t>Communication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36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SG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SG" sz="1800" spc="-1" strike="noStrike">
                          <a:latin typeface="Arial"/>
                        </a:rPr>
                        <a:t>Problem-Solving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36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SG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SG" sz="1600" spc="-1" strike="noStrike">
                          <a:latin typeface="Arial"/>
                        </a:rPr>
                        <a:t>Understanding my </a:t>
                      </a:r>
                      <a:r>
                        <a:rPr b="1" lang="en-SG" sz="1600" spc="-1" strike="noStrike">
                          <a:latin typeface="Arial"/>
                        </a:rPr>
                        <a:t>strengths</a:t>
                      </a:r>
                      <a:r>
                        <a:rPr b="0" lang="en-SG" sz="1600" spc="-1" strike="noStrike">
                          <a:latin typeface="Arial"/>
                        </a:rPr>
                        <a:t> (beyond the hard skills)</a:t>
                      </a:r>
                      <a:endParaRPr b="0" lang="en-SG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36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SG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SG" sz="1100" spc="-1" strike="noStrike">
                          <a:latin typeface="Arial"/>
                        </a:rPr>
                        <a:t>Better understand</a:t>
                      </a:r>
                      <a:r>
                        <a:rPr b="1" lang="en-SG" sz="1100" spc="-1" strike="noStrike">
                          <a:latin typeface="Arial"/>
                        </a:rPr>
                        <a:t> work in the community</a:t>
                      </a:r>
                      <a:endParaRPr b="0" lang="en-SG" sz="11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39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SG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SG" sz="1800" spc="-1" strike="noStrike">
                          <a:latin typeface="Arial"/>
                        </a:rPr>
                        <a:t>ENHANCE CV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8" name="テキスト ボックス 24"/>
          <p:cNvSpPr/>
          <p:nvPr/>
        </p:nvSpPr>
        <p:spPr>
          <a:xfrm>
            <a:off x="3340080" y="3358080"/>
            <a:ext cx="34131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ACTION THAT WILL HELP ME TO REACH MY GOAL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59" name="テキスト ボックス 27"/>
          <p:cNvSpPr/>
          <p:nvPr/>
        </p:nvSpPr>
        <p:spPr>
          <a:xfrm>
            <a:off x="6843960" y="3353040"/>
            <a:ext cx="30884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REVIEW</a:t>
            </a:r>
            <a:endParaRPr b="0" lang="en-SG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(REVIEW BY 31 MAY MORNING)</a:t>
            </a:r>
            <a:endParaRPr b="0" lang="en-SG" sz="1600" spc="-1" strike="noStrike">
              <a:latin typeface="Arial"/>
            </a:endParaRPr>
          </a:p>
        </p:txBody>
      </p:sp>
      <p:graphicFrame>
        <p:nvGraphicFramePr>
          <p:cNvPr id="60" name="表 24"/>
          <p:cNvGraphicFramePr/>
          <p:nvPr/>
        </p:nvGraphicFramePr>
        <p:xfrm>
          <a:off x="3438720" y="3985920"/>
          <a:ext cx="3202200" cy="1670400"/>
        </p:xfrm>
        <a:graphic>
          <a:graphicData uri="http://schemas.openxmlformats.org/drawingml/2006/table">
            <a:tbl>
              <a:tblPr/>
              <a:tblGrid>
                <a:gridCol w="218880"/>
                <a:gridCol w="2983680"/>
              </a:tblGrid>
              <a:tr h="3636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SG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SG" sz="1500" spc="-1" strike="noStrike">
                          <a:latin typeface="Arial"/>
                        </a:rPr>
                        <a:t>My </a:t>
                      </a:r>
                      <a:r>
                        <a:rPr b="1" lang="en-SG" sz="1500" spc="-1" strike="noStrike">
                          <a:latin typeface="Arial"/>
                        </a:rPr>
                        <a:t>willingness</a:t>
                      </a:r>
                      <a:r>
                        <a:rPr b="0" lang="en-SG" sz="1500" spc="-1" strike="noStrike">
                          <a:latin typeface="Arial"/>
                        </a:rPr>
                        <a:t> &amp; </a:t>
                      </a:r>
                      <a:r>
                        <a:rPr b="1" lang="en-SG" sz="1500" spc="-1" strike="noStrike">
                          <a:latin typeface="Arial"/>
                        </a:rPr>
                        <a:t>participation</a:t>
                      </a:r>
                      <a:endParaRPr b="0" lang="en-SG" sz="15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36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SG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SG" sz="1500" spc="-1" strike="noStrike">
                          <a:latin typeface="Arial"/>
                        </a:rPr>
                        <a:t>PLANNING</a:t>
                      </a:r>
                      <a:r>
                        <a:rPr b="0" lang="en-SG" sz="1300" spc="-1" strike="noStrike">
                          <a:latin typeface="Arial"/>
                        </a:rPr>
                        <a:t> </a:t>
                      </a:r>
                      <a:r>
                        <a:rPr b="0" lang="en-SG" sz="1100" spc="-1" strike="noStrike">
                          <a:latin typeface="Arial"/>
                        </a:rPr>
                        <a:t>and making steps for work</a:t>
                      </a:r>
                      <a:endParaRPr b="0" lang="en-SG" sz="11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6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SG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SG" sz="1800" spc="-1" strike="noStrike">
                          <a:latin typeface="Arial"/>
                        </a:rPr>
                        <a:t>Put in my </a:t>
                      </a:r>
                      <a:r>
                        <a:rPr b="1" lang="en-SG" sz="1800" spc="-1" strike="noStrike">
                          <a:latin typeface="Arial"/>
                        </a:rPr>
                        <a:t>effort 100%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36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SG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r>
                        <a:rPr b="0" lang="en-SG" sz="1200" spc="-1" strike="noStrike">
                          <a:latin typeface="Arial"/>
                        </a:rPr>
                        <a:t>Consider the present before the future, and do what is in my power first</a:t>
                      </a:r>
                      <a:endParaRPr b="0" lang="en-SG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39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SG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r>
                        <a:rPr b="0" lang="en-SG" sz="1800" spc="-1" strike="noStrike">
                          <a:latin typeface="Arial"/>
                        </a:rPr>
                        <a:t>Pick up beneficial habits, such as keeping in track with the financial market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1" name="表 24"/>
          <p:cNvGraphicFramePr/>
          <p:nvPr/>
        </p:nvGraphicFramePr>
        <p:xfrm>
          <a:off x="6730200" y="3985920"/>
          <a:ext cx="3202200" cy="1818000"/>
        </p:xfrm>
        <a:graphic>
          <a:graphicData uri="http://schemas.openxmlformats.org/drawingml/2006/table">
            <a:tbl>
              <a:tblPr/>
              <a:tblGrid>
                <a:gridCol w="218880"/>
                <a:gridCol w="2983680"/>
              </a:tblGrid>
              <a:tr h="3636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SG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36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SG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36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SG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36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SG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39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SG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2" name="テキスト ボックス 30"/>
          <p:cNvSpPr/>
          <p:nvPr/>
        </p:nvSpPr>
        <p:spPr>
          <a:xfrm>
            <a:off x="136800" y="5887800"/>
            <a:ext cx="320220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COMMENTS FROM FACILITATORS</a:t>
            </a:r>
            <a:endParaRPr b="0" lang="en-SG" sz="1700" spc="-1" strike="noStrike">
              <a:latin typeface="Arial"/>
            </a:endParaRPr>
          </a:p>
        </p:txBody>
      </p:sp>
      <p:sp>
        <p:nvSpPr>
          <p:cNvPr id="63" name="四角形: 角を丸くする 31"/>
          <p:cNvSpPr/>
          <p:nvPr/>
        </p:nvSpPr>
        <p:spPr>
          <a:xfrm>
            <a:off x="147240" y="6246720"/>
            <a:ext cx="9785160" cy="110088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" name="" descr=""/>
          <p:cNvPicPr/>
          <p:nvPr/>
        </p:nvPicPr>
        <p:blipFill>
          <a:blip r:embed="rId3"/>
          <a:stretch/>
        </p:blipFill>
        <p:spPr>
          <a:xfrm>
            <a:off x="188640" y="1515240"/>
            <a:ext cx="1700640" cy="170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4" ma:contentTypeDescription="Create a new document." ma:contentTypeScope="" ma:versionID="79d2eaea1316192964393e5ad6be78d7">
  <xsd:schema xmlns:xsd="http://www.w3.org/2001/XMLSchema" xmlns:xs="http://www.w3.org/2001/XMLSchema" xmlns:p="http://schemas.microsoft.com/office/2006/metadata/properties" xmlns:ns2="694e195f-a507-483b-86fc-a5bc40f8ef28" targetNamespace="http://schemas.microsoft.com/office/2006/metadata/properties" ma:root="true" ma:fieldsID="6be4b9c3347eaff6c68fa1a71a6d8368" ns2:_="">
    <xsd:import namespace="694e195f-a507-483b-86fc-a5bc40f8ef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F84B843-A187-44C4-81AC-ED3DC3C2B277}"/>
</file>

<file path=customXml/itemProps2.xml><?xml version="1.0" encoding="utf-8"?>
<ds:datastoreItem xmlns:ds="http://schemas.openxmlformats.org/officeDocument/2006/customXml" ds:itemID="{F8E78939-C692-4804-9854-0910665EE4D1}"/>
</file>

<file path=customXml/itemProps3.xml><?xml version="1.0" encoding="utf-8"?>
<ds:datastoreItem xmlns:ds="http://schemas.openxmlformats.org/officeDocument/2006/customXml" ds:itemID="{8A6BA006-561C-49DD-9C0B-A1BC2D540756}"/>
</file>

<file path=customXml/itemProps4.xml><?xml version="1.0" encoding="utf-8"?>
<ds:datastoreItem xmlns:ds="http://schemas.openxmlformats.org/officeDocument/2006/customXml" ds:itemID="{68E0637C-7D0E-46DE-801F-828C65D88EC7}"/>
</file>

<file path=customXml/itemProps5.xml><?xml version="1.0" encoding="utf-8"?>
<ds:datastoreItem xmlns:ds="http://schemas.openxmlformats.org/officeDocument/2006/customXml" ds:itemID="{761A46C6-1831-446D-88B9-7B0D09337888}"/>
</file>

<file path=customXml/itemProps6.xml><?xml version="1.0" encoding="utf-8"?>
<ds:datastoreItem xmlns:ds="http://schemas.openxmlformats.org/officeDocument/2006/customXml" ds:itemID="{7CB22C8F-1758-4B02-9349-4111968AEE8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173</TotalTime>
  <Application>LibreOffice/7.3.7.2$Linux_X86_64 LibreOffice_project/30$Build-2</Application>
  <AppVersion>15.0000</AppVersion>
  <Words>79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Masako Yanagiya</dc:creator>
  <dc:description/>
  <cp:lastModifiedBy/>
  <cp:revision>11</cp:revision>
  <cp:lastPrinted>2023-03-11T08:24:41Z</cp:lastPrinted>
  <dcterms:created xsi:type="dcterms:W3CDTF">2023-03-05T12:25:42Z</dcterms:created>
  <dcterms:modified xsi:type="dcterms:W3CDTF">2023-03-19T22:54:30Z</dcterms:modified>
  <dc:language>en-SG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  <property fmtid="{D5CDD505-2E9C-101B-9397-08002B2CF9AE}" pid="3" name="PresentationFormat">
    <vt:lpwstr>ユーザー設定</vt:lpwstr>
  </property>
  <property fmtid="{D5CDD505-2E9C-101B-9397-08002B2CF9AE}" pid="4" name="Slides">
    <vt:i4>1</vt:i4>
  </property>
</Properties>
</file>