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</p:sldIdLst>
  <p:sldSz cx="10079038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A13F9-C922-45BE-A902-5E3D96B40AF8}" v="23" dt="2023-03-21T08:28:29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agiya Masako" userId="S::yana@tomowork.org::2a1fff2a-fdad-4ece-b450-7c1cf9561a90" providerId="AD" clId="Web-{915A13F9-C922-45BE-A902-5E3D96B40AF8}"/>
    <pc:docChg chg="modSld">
      <pc:chgData name="Yanagiya Masako" userId="S::yana@tomowork.org::2a1fff2a-fdad-4ece-b450-7c1cf9561a90" providerId="AD" clId="Web-{915A13F9-C922-45BE-A902-5E3D96B40AF8}" dt="2023-03-21T08:28:29.787" v="7" actId="1076"/>
      <pc:docMkLst>
        <pc:docMk/>
      </pc:docMkLst>
      <pc:sldChg chg="modSp">
        <pc:chgData name="Yanagiya Masako" userId="S::yana@tomowork.org::2a1fff2a-fdad-4ece-b450-7c1cf9561a90" providerId="AD" clId="Web-{915A13F9-C922-45BE-A902-5E3D96B40AF8}" dt="2023-03-21T08:28:29.787" v="7" actId="1076"/>
        <pc:sldMkLst>
          <pc:docMk/>
          <pc:sldMk cId="0" sldId="256"/>
        </pc:sldMkLst>
        <pc:spChg chg="mod">
          <ac:chgData name="Yanagiya Masako" userId="S::yana@tomowork.org::2a1fff2a-fdad-4ece-b450-7c1cf9561a90" providerId="AD" clId="Web-{915A13F9-C922-45BE-A902-5E3D96B40AF8}" dt="2023-03-21T08:28:29.787" v="7" actId="1076"/>
          <ac:spMkLst>
            <pc:docMk/>
            <pc:sldMk cId="0" sldId="256"/>
            <ac:spMk id="62" creationId="{00000000-0000-0000-0000-000000000000}"/>
          </ac:spMkLst>
        </pc:spChg>
        <pc:spChg chg="mod">
          <ac:chgData name="Yanagiya Masako" userId="S::yana@tomowork.org::2a1fff2a-fdad-4ece-b450-7c1cf9561a90" providerId="AD" clId="Web-{915A13F9-C922-45BE-A902-5E3D96B40AF8}" dt="2023-03-21T08:28:27.178" v="6" actId="1076"/>
          <ac:spMkLst>
            <pc:docMk/>
            <pc:sldMk cId="0" sldId="256"/>
            <ac:spMk id="63" creationId="{00000000-0000-0000-0000-000000000000}"/>
          </ac:spMkLst>
        </pc:spChg>
        <pc:graphicFrameChg chg="mod modGraphic">
          <ac:chgData name="Yanagiya Masako" userId="S::yana@tomowork.org::2a1fff2a-fdad-4ece-b450-7c1cf9561a90" providerId="AD" clId="Web-{915A13F9-C922-45BE-A902-5E3D96B40AF8}" dt="2023-03-21T08:28:19.177" v="5"/>
          <ac:graphicFrameMkLst>
            <pc:docMk/>
            <pc:sldMk cId="0" sldId="256"/>
            <ac:graphicFrameMk id="60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F285E6-E13F-4D34-B0CF-CA2091CA4CC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SG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907056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4058640"/>
            <a:ext cx="907056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7CF6A5-FFD2-4ED9-A56E-64FA76270A6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SG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1600" y="176868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405864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1600" y="405864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A93D8B8-1786-403A-9360-663E5677726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SG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29203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480" y="1768680"/>
            <a:ext cx="29203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960" y="1768680"/>
            <a:ext cx="29203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4058640"/>
            <a:ext cx="29203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480" y="4058640"/>
            <a:ext cx="29203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960" y="4058640"/>
            <a:ext cx="29203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E59087-87E6-48A1-87CC-D000EF34A23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SG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056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SG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1884F0-4D8D-44CF-9DE2-75E2C1EC7F6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SG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907056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B34CFE-3884-4D81-B1B2-183FEFF209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SG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4426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1600" y="1768680"/>
            <a:ext cx="4426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E94B78-3A4C-49DC-8DC2-4A194E3FBC1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SG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5EF4B0-A4C8-49B2-A4AA-5BA684D807D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6000" y="1237320"/>
            <a:ext cx="8566560" cy="1219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SG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3F92EB-145F-4733-82E5-CC2315C40B1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SG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1600" y="1768680"/>
            <a:ext cx="4426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405864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5812C3-7A6A-4147-9025-6C99C152BEF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SG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4426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76868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1600" y="405864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0480E1-DA22-4D77-830B-094C9C7F9CF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SG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76868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768680"/>
            <a:ext cx="4426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4058640"/>
            <a:ext cx="907056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FE5169-6D23-4000-A444-42C13BBD37C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1237320"/>
            <a:ext cx="8566560" cy="263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SG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338640" y="7006680"/>
            <a:ext cx="3400920" cy="40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SG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SG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118280" y="7006680"/>
            <a:ext cx="2266920" cy="40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SG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F31861-8C81-4DFC-9E19-D3C42AB8E9EC}" type="slidenum">
              <a:rPr lang="en-SG" sz="132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SG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93000" y="7006680"/>
            <a:ext cx="2266920" cy="40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SG" sz="1400" b="0" strike="noStrike" spc="-1">
                <a:latin typeface="Times New Roman"/>
              </a:defRPr>
            </a:lvl1pPr>
          </a:lstStyle>
          <a:p>
            <a:r>
              <a:rPr lang="en-SG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056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" descr="ロゴ, 会社名&#10;&#10;自動的に生成された説明"/>
          <p:cNvPicPr/>
          <p:nvPr/>
        </p:nvPicPr>
        <p:blipFill>
          <a:blip r:embed="rId2"/>
          <a:stretch/>
        </p:blipFill>
        <p:spPr>
          <a:xfrm>
            <a:off x="463320" y="68400"/>
            <a:ext cx="1172160" cy="664200"/>
          </a:xfrm>
          <a:prstGeom prst="rect">
            <a:avLst/>
          </a:prstGeom>
          <a:ln w="0">
            <a:noFill/>
          </a:ln>
        </p:spPr>
      </p:pic>
      <p:sp>
        <p:nvSpPr>
          <p:cNvPr id="42" name="テキスト ボックス 6"/>
          <p:cNvSpPr/>
          <p:nvPr/>
        </p:nvSpPr>
        <p:spPr>
          <a:xfrm>
            <a:off x="1554480" y="162720"/>
            <a:ext cx="72774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TOMOWORK GOAL SETTING WORKSHEET</a:t>
            </a:r>
            <a:endParaRPr lang="en-SG" sz="2400" b="0" strike="noStrike" spc="-1">
              <a:latin typeface="Arial"/>
            </a:endParaRPr>
          </a:p>
        </p:txBody>
      </p:sp>
      <p:pic>
        <p:nvPicPr>
          <p:cNvPr id="43" name="Picture 10" descr="An illustration of a confident Chinese man holding a laptop."/>
          <p:cNvPicPr/>
          <p:nvPr/>
        </p:nvPicPr>
        <p:blipFill>
          <a:blip r:embed="rId3"/>
          <a:stretch/>
        </p:blipFill>
        <p:spPr>
          <a:xfrm>
            <a:off x="9163080" y="211320"/>
            <a:ext cx="601200" cy="1371960"/>
          </a:xfrm>
          <a:prstGeom prst="rect">
            <a:avLst/>
          </a:prstGeom>
          <a:ln w="0">
            <a:noFill/>
          </a:ln>
        </p:spPr>
      </p:pic>
      <p:sp>
        <p:nvSpPr>
          <p:cNvPr id="44" name="テキスト ボックス 10"/>
          <p:cNvSpPr/>
          <p:nvPr/>
        </p:nvSpPr>
        <p:spPr>
          <a:xfrm>
            <a:off x="2419560" y="1451160"/>
            <a:ext cx="6340320" cy="34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700" b="1" strike="noStrike" spc="-1">
                <a:solidFill>
                  <a:srgbClr val="000000"/>
                </a:solidFill>
                <a:latin typeface="Calibri"/>
                <a:ea typeface="DejaVu Sans"/>
              </a:rPr>
              <a:t>MY CAREER GOAL IN </a:t>
            </a:r>
            <a:r>
              <a:rPr lang="en-US" sz="17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6</a:t>
            </a:r>
            <a:r>
              <a:rPr lang="en-US" sz="1700" b="1" strike="noStrike" spc="-1">
                <a:solidFill>
                  <a:srgbClr val="000000"/>
                </a:solidFill>
                <a:latin typeface="Calibri"/>
                <a:ea typeface="DejaVu Sans"/>
              </a:rPr>
              <a:t> YEARS</a:t>
            </a:r>
            <a:endParaRPr lang="en-SG" sz="1700" b="0" strike="noStrike" spc="-1">
              <a:latin typeface="Arial"/>
            </a:endParaRPr>
          </a:p>
        </p:txBody>
      </p:sp>
      <p:sp>
        <p:nvSpPr>
          <p:cNvPr id="45" name="四角形: 角を丸くする 11"/>
          <p:cNvSpPr/>
          <p:nvPr/>
        </p:nvSpPr>
        <p:spPr>
          <a:xfrm>
            <a:off x="205200" y="1515240"/>
            <a:ext cx="1688760" cy="170064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四角形: 角を丸くする 12"/>
          <p:cNvSpPr/>
          <p:nvPr/>
        </p:nvSpPr>
        <p:spPr>
          <a:xfrm>
            <a:off x="2042640" y="1861200"/>
            <a:ext cx="1207800" cy="4078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80" b="1" strike="noStrike" spc="-1">
                <a:solidFill>
                  <a:srgbClr val="000000"/>
                </a:solidFill>
                <a:latin typeface="Calibri"/>
                <a:ea typeface="DejaVu Sans"/>
              </a:rPr>
              <a:t>WORK</a:t>
            </a:r>
            <a:endParaRPr lang="en-SG" sz="1280" b="0" strike="noStrike" spc="-1">
              <a:latin typeface="Arial"/>
            </a:endParaRPr>
          </a:p>
        </p:txBody>
      </p:sp>
      <p:graphicFrame>
        <p:nvGraphicFramePr>
          <p:cNvPr id="47" name="表 2"/>
          <p:cNvGraphicFramePr/>
          <p:nvPr/>
        </p:nvGraphicFramePr>
        <p:xfrm>
          <a:off x="237600" y="822960"/>
          <a:ext cx="1978920" cy="617760"/>
        </p:xfrm>
        <a:graphic>
          <a:graphicData uri="http://schemas.openxmlformats.org/drawingml/2006/table">
            <a:tbl>
              <a:tblPr/>
              <a:tblGrid>
                <a:gridCol w="197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SG" sz="9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SG" sz="1800" b="0" strike="noStrike" spc="-1">
                          <a:latin typeface="Arial"/>
                        </a:rPr>
                        <a:t>ARIF HAMED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 2"/>
          <p:cNvGraphicFramePr/>
          <p:nvPr/>
        </p:nvGraphicFramePr>
        <p:xfrm>
          <a:off x="2411280" y="830880"/>
          <a:ext cx="1978920" cy="617760"/>
        </p:xfrm>
        <a:graphic>
          <a:graphicData uri="http://schemas.openxmlformats.org/drawingml/2006/table">
            <a:tbl>
              <a:tblPr/>
              <a:tblGrid>
                <a:gridCol w="197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INSTITUTE</a:t>
                      </a:r>
                      <a:endParaRPr lang="en-SG" sz="9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SG" sz="1800" b="0" strike="noStrike" spc="-1">
                          <a:latin typeface="Arial"/>
                        </a:rPr>
                        <a:t>NANYANG POLY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 3"/>
          <p:cNvGraphicFramePr/>
          <p:nvPr/>
        </p:nvGraphicFramePr>
        <p:xfrm>
          <a:off x="4617720" y="830880"/>
          <a:ext cx="1978920" cy="504000"/>
        </p:xfrm>
        <a:graphic>
          <a:graphicData uri="http://schemas.openxmlformats.org/drawingml/2006/table">
            <a:tbl>
              <a:tblPr/>
              <a:tblGrid>
                <a:gridCol w="197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GOAL START DATE</a:t>
                      </a:r>
                      <a:endParaRPr lang="en-SG" sz="9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20 MARCH 2023</a:t>
                      </a:r>
                      <a:endParaRPr lang="en-SG" sz="9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表 5"/>
          <p:cNvGraphicFramePr/>
          <p:nvPr/>
        </p:nvGraphicFramePr>
        <p:xfrm>
          <a:off x="6823800" y="837720"/>
          <a:ext cx="1978920" cy="504000"/>
        </p:xfrm>
        <a:graphic>
          <a:graphicData uri="http://schemas.openxmlformats.org/drawingml/2006/table">
            <a:tbl>
              <a:tblPr/>
              <a:tblGrid>
                <a:gridCol w="197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GOAL COMPLETION DATE</a:t>
                      </a:r>
                      <a:endParaRPr lang="en-SG" sz="9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 JUNE 2023</a:t>
                      </a:r>
                      <a:endParaRPr lang="en-SG" sz="9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四角形: 角を丸くする 17"/>
          <p:cNvSpPr/>
          <p:nvPr/>
        </p:nvSpPr>
        <p:spPr>
          <a:xfrm>
            <a:off x="2042640" y="2330640"/>
            <a:ext cx="1207800" cy="42012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80" b="1" strike="noStrike" spc="-1">
                <a:solidFill>
                  <a:srgbClr val="000000"/>
                </a:solidFill>
                <a:latin typeface="Calibri"/>
                <a:ea typeface="DejaVu Sans"/>
              </a:rPr>
              <a:t>LEARNING</a:t>
            </a:r>
            <a:endParaRPr lang="en-SG" sz="1280" b="0" strike="noStrike" spc="-1">
              <a:latin typeface="Arial"/>
            </a:endParaRPr>
          </a:p>
        </p:txBody>
      </p:sp>
      <p:sp>
        <p:nvSpPr>
          <p:cNvPr id="52" name="四角形: 角を丸くする 18"/>
          <p:cNvSpPr/>
          <p:nvPr/>
        </p:nvSpPr>
        <p:spPr>
          <a:xfrm>
            <a:off x="2042640" y="2808360"/>
            <a:ext cx="1207800" cy="4078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80" b="1" strike="noStrike" spc="-1">
                <a:solidFill>
                  <a:srgbClr val="000000"/>
                </a:solidFill>
                <a:latin typeface="Calibri"/>
                <a:ea typeface="DejaVu Sans"/>
              </a:rPr>
              <a:t>ACTIVITIES</a:t>
            </a:r>
            <a:endParaRPr lang="en-SG" sz="1280" b="0" strike="noStrike" spc="-1">
              <a:latin typeface="Arial"/>
            </a:endParaRPr>
          </a:p>
        </p:txBody>
      </p:sp>
      <p:sp>
        <p:nvSpPr>
          <p:cNvPr id="53" name="四角形: 角を丸くする 19"/>
          <p:cNvSpPr/>
          <p:nvPr/>
        </p:nvSpPr>
        <p:spPr>
          <a:xfrm>
            <a:off x="3399120" y="1861200"/>
            <a:ext cx="6365160" cy="4078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SG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Full-time in any big tech firm that involves </a:t>
            </a:r>
            <a:r>
              <a:rPr lang="en-SG" sz="1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IT research </a:t>
            </a:r>
            <a:endParaRPr lang="en-SG" sz="1800" b="0" strike="noStrike" spc="-1">
              <a:latin typeface="Arial"/>
            </a:endParaRPr>
          </a:p>
        </p:txBody>
      </p:sp>
      <p:sp>
        <p:nvSpPr>
          <p:cNvPr id="54" name="四角形: 角を丸くする 20"/>
          <p:cNvSpPr/>
          <p:nvPr/>
        </p:nvSpPr>
        <p:spPr>
          <a:xfrm>
            <a:off x="3399120" y="2342880"/>
            <a:ext cx="6365160" cy="4078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SG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First get </a:t>
            </a:r>
            <a:r>
              <a:rPr lang="en-SG" sz="1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internship</a:t>
            </a:r>
            <a:r>
              <a:rPr lang="en-SG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from a big tech firm, like IBM or NCS, then get a </a:t>
            </a:r>
            <a:r>
              <a:rPr lang="en-SG" sz="1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sponsorship</a:t>
            </a:r>
            <a:r>
              <a:rPr lang="en-SG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from them for uni, get </a:t>
            </a:r>
            <a:r>
              <a:rPr lang="en-SG" sz="1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bachelor’s</a:t>
            </a:r>
            <a:r>
              <a:rPr lang="en-SG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IT</a:t>
            </a:r>
            <a:endParaRPr lang="en-SG" sz="1600" b="0" strike="noStrike" spc="-1">
              <a:latin typeface="Arial"/>
            </a:endParaRPr>
          </a:p>
        </p:txBody>
      </p:sp>
      <p:sp>
        <p:nvSpPr>
          <p:cNvPr id="55" name="四角形: 角を丸くする 21"/>
          <p:cNvSpPr/>
          <p:nvPr/>
        </p:nvSpPr>
        <p:spPr>
          <a:xfrm>
            <a:off x="3399120" y="2813040"/>
            <a:ext cx="6365160" cy="4078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SG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Probably </a:t>
            </a:r>
            <a:r>
              <a:rPr lang="en-SG" sz="1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arts</a:t>
            </a:r>
            <a:r>
              <a:rPr lang="en-SG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, like </a:t>
            </a:r>
            <a:r>
              <a:rPr lang="en-SG" sz="1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origami</a:t>
            </a:r>
            <a:r>
              <a:rPr lang="en-SG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, or create </a:t>
            </a:r>
            <a:r>
              <a:rPr lang="en-SG" sz="1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educational videos about technology</a:t>
            </a:r>
            <a:r>
              <a:rPr lang="en-SG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, or produce my own </a:t>
            </a:r>
            <a:r>
              <a:rPr lang="en-SG" sz="1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music</a:t>
            </a:r>
            <a:r>
              <a:rPr lang="en-SG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SG" sz="1600" b="0" strike="noStrike" spc="-1">
              <a:latin typeface="Arial"/>
            </a:endParaRPr>
          </a:p>
        </p:txBody>
      </p:sp>
      <p:sp>
        <p:nvSpPr>
          <p:cNvPr id="56" name="テキスト ボックス 22"/>
          <p:cNvSpPr/>
          <p:nvPr/>
        </p:nvSpPr>
        <p:spPr>
          <a:xfrm>
            <a:off x="54720" y="3358080"/>
            <a:ext cx="3413160" cy="47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5 THINGS I WANT TO ACHIEVE FROM TAP</a:t>
            </a:r>
            <a:r>
              <a:rPr lang="en-US" sz="105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100" b="1" strike="noStrike" spc="-1">
                <a:solidFill>
                  <a:srgbClr val="000000"/>
                </a:solidFill>
                <a:latin typeface="Calibri"/>
                <a:ea typeface="DejaVu Sans"/>
              </a:rPr>
              <a:t>(Please include more than 1 soft skills)</a:t>
            </a:r>
            <a:endParaRPr lang="en-SG" sz="1100" b="0" strike="noStrike" spc="-1">
              <a:latin typeface="Arial"/>
            </a:endParaRPr>
          </a:p>
        </p:txBody>
      </p:sp>
      <p:graphicFrame>
        <p:nvGraphicFramePr>
          <p:cNvPr id="57" name="表 24"/>
          <p:cNvGraphicFramePr/>
          <p:nvPr/>
        </p:nvGraphicFramePr>
        <p:xfrm>
          <a:off x="147240" y="3998160"/>
          <a:ext cx="3202560" cy="2040000"/>
        </p:xfrm>
        <a:graphic>
          <a:graphicData uri="http://schemas.openxmlformats.org/drawingml/2006/table">
            <a:tbl>
              <a:tblPr/>
              <a:tblGrid>
                <a:gridCol w="21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SG" sz="1800" b="1" strike="noStrike" spc="-1">
                          <a:latin typeface="Arial"/>
                        </a:rPr>
                        <a:t>Communication</a:t>
                      </a:r>
                      <a:endParaRPr lang="en-SG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SG" sz="1800" b="1" strike="noStrike" spc="-1">
                          <a:latin typeface="Arial"/>
                        </a:rPr>
                        <a:t>Problem-Solving</a:t>
                      </a:r>
                      <a:endParaRPr lang="en-SG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SG" sz="1600" b="0" strike="noStrike" spc="-1">
                          <a:latin typeface="Arial"/>
                        </a:rPr>
                        <a:t>Understanding my </a:t>
                      </a:r>
                      <a:r>
                        <a:rPr lang="en-SG" sz="1600" b="1" strike="noStrike" spc="-1">
                          <a:latin typeface="Arial"/>
                        </a:rPr>
                        <a:t>strengths</a:t>
                      </a:r>
                      <a:r>
                        <a:rPr lang="en-SG" sz="1600" b="0" strike="noStrike" spc="-1">
                          <a:latin typeface="Arial"/>
                        </a:rPr>
                        <a:t> (beyond the hard skills)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SG" sz="1100" b="0" strike="noStrike" spc="-1">
                          <a:latin typeface="Arial"/>
                        </a:rPr>
                        <a:t>Better understand</a:t>
                      </a:r>
                      <a:r>
                        <a:rPr lang="en-SG" sz="1100" b="1" strike="noStrike" spc="-1">
                          <a:latin typeface="Arial"/>
                        </a:rPr>
                        <a:t> work in the community</a:t>
                      </a:r>
                      <a:endParaRPr lang="en-SG" sz="11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SG" sz="1800" b="1" strike="noStrike" spc="-1">
                          <a:latin typeface="Arial"/>
                        </a:rPr>
                        <a:t>ENHANCE CV</a:t>
                      </a:r>
                      <a:endParaRPr lang="en-SG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テキスト ボックス 24"/>
          <p:cNvSpPr/>
          <p:nvPr/>
        </p:nvSpPr>
        <p:spPr>
          <a:xfrm>
            <a:off x="3340080" y="3358080"/>
            <a:ext cx="341316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ACTION THAT WILL HELP ME TO REACH MY GOAL</a:t>
            </a:r>
            <a:endParaRPr lang="en-SG" sz="1600" b="0" strike="noStrike" spc="-1">
              <a:latin typeface="Arial"/>
            </a:endParaRPr>
          </a:p>
        </p:txBody>
      </p:sp>
      <p:sp>
        <p:nvSpPr>
          <p:cNvPr id="59" name="テキスト ボックス 27"/>
          <p:cNvSpPr/>
          <p:nvPr/>
        </p:nvSpPr>
        <p:spPr>
          <a:xfrm>
            <a:off x="6843960" y="3353040"/>
            <a:ext cx="308844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</a:t>
            </a:r>
            <a:endParaRPr lang="en-SG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(REVIEW BY 31 MAY MORNING)</a:t>
            </a:r>
            <a:endParaRPr lang="en-SG" sz="1600" b="0" strike="noStrike" spc="-1">
              <a:latin typeface="Arial"/>
            </a:endParaRPr>
          </a:p>
        </p:txBody>
      </p:sp>
      <p:graphicFrame>
        <p:nvGraphicFramePr>
          <p:cNvPr id="60" name="表 24"/>
          <p:cNvGraphicFramePr/>
          <p:nvPr>
            <p:extLst>
              <p:ext uri="{D42A27DB-BD31-4B8C-83A1-F6EECF244321}">
                <p14:modId xmlns:p14="http://schemas.microsoft.com/office/powerpoint/2010/main" val="4169692482"/>
              </p:ext>
            </p:extLst>
          </p:nvPr>
        </p:nvGraphicFramePr>
        <p:xfrm>
          <a:off x="3438720" y="3985920"/>
          <a:ext cx="3202560" cy="2007360"/>
        </p:xfrm>
        <a:graphic>
          <a:graphicData uri="http://schemas.openxmlformats.org/drawingml/2006/table">
            <a:tbl>
              <a:tblPr/>
              <a:tblGrid>
                <a:gridCol w="21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SG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SG" sz="1500" b="0" strike="noStrike" spc="-1" dirty="0">
                          <a:latin typeface="Arial"/>
                        </a:rPr>
                        <a:t>My </a:t>
                      </a:r>
                      <a:r>
                        <a:rPr lang="en-SG" sz="1500" b="1" strike="noStrike" spc="-1" dirty="0">
                          <a:latin typeface="Arial"/>
                        </a:rPr>
                        <a:t>willingness</a:t>
                      </a:r>
                      <a:r>
                        <a:rPr lang="en-SG" sz="1500" b="0" strike="noStrike" spc="-1" dirty="0">
                          <a:latin typeface="Arial"/>
                        </a:rPr>
                        <a:t> &amp; </a:t>
                      </a:r>
                      <a:r>
                        <a:rPr lang="en-SG" sz="1500" b="1" strike="noStrike" spc="-1" dirty="0">
                          <a:latin typeface="Arial"/>
                        </a:rPr>
                        <a:t>participation</a:t>
                      </a:r>
                      <a:endParaRPr lang="en-SG" sz="15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SG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SG" sz="1500" b="1" strike="noStrike" spc="-1" dirty="0">
                          <a:latin typeface="Arial"/>
                        </a:rPr>
                        <a:t>PLANNING</a:t>
                      </a:r>
                      <a:r>
                        <a:rPr lang="en-SG" sz="1300" b="0" strike="noStrike" spc="-1" dirty="0">
                          <a:latin typeface="Arial"/>
                        </a:rPr>
                        <a:t> </a:t>
                      </a:r>
                      <a:r>
                        <a:rPr lang="en-SG" sz="1100" b="0" strike="noStrike" spc="-1" dirty="0">
                          <a:latin typeface="Arial"/>
                        </a:rPr>
                        <a:t>and making steps for work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SG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SG" sz="1800" b="0" strike="noStrike" spc="-1" dirty="0">
                          <a:latin typeface="Arial"/>
                        </a:rPr>
                        <a:t>Put in my </a:t>
                      </a:r>
                      <a:r>
                        <a:rPr lang="en-SG" sz="1800" b="1" strike="noStrike" spc="-1" dirty="0">
                          <a:latin typeface="Arial"/>
                        </a:rPr>
                        <a:t>effort 100%</a:t>
                      </a:r>
                      <a:endParaRPr lang="en-SG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SG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strike="noStrike" spc="-1" dirty="0">
                          <a:latin typeface="Arial"/>
                        </a:rPr>
                        <a:t>Consider the present before the future, and do what is in my power first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SG" sz="16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0" strike="noStrike" spc="-1" dirty="0">
                          <a:latin typeface="Arial"/>
                        </a:rPr>
                        <a:t>Pick up beneficial habits, such as keeping in track with the financial market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1" name="表 24"/>
          <p:cNvGraphicFramePr/>
          <p:nvPr/>
        </p:nvGraphicFramePr>
        <p:xfrm>
          <a:off x="6730200" y="3985920"/>
          <a:ext cx="3202560" cy="1828800"/>
        </p:xfrm>
        <a:graphic>
          <a:graphicData uri="http://schemas.openxmlformats.org/drawingml/2006/table">
            <a:tbl>
              <a:tblPr/>
              <a:tblGrid>
                <a:gridCol w="21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SG" sz="16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" name="テキスト ボックス 30"/>
          <p:cNvSpPr/>
          <p:nvPr/>
        </p:nvSpPr>
        <p:spPr>
          <a:xfrm>
            <a:off x="147279" y="5992562"/>
            <a:ext cx="3202200" cy="34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7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COMMENTS FROM FACILITATORS</a:t>
            </a:r>
            <a:endParaRPr lang="en-SG" sz="1700" b="0" strike="noStrike" spc="-1">
              <a:latin typeface="Arial"/>
            </a:endParaRPr>
          </a:p>
        </p:txBody>
      </p:sp>
      <p:sp>
        <p:nvSpPr>
          <p:cNvPr id="63" name="四角形: 角を丸くする 31"/>
          <p:cNvSpPr/>
          <p:nvPr/>
        </p:nvSpPr>
        <p:spPr>
          <a:xfrm>
            <a:off x="147240" y="6341006"/>
            <a:ext cx="9785160" cy="11008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" name="Picture 63"/>
          <p:cNvPicPr/>
          <p:nvPr/>
        </p:nvPicPr>
        <p:blipFill>
          <a:blip r:embed="rId4"/>
          <a:stretch/>
        </p:blipFill>
        <p:spPr>
          <a:xfrm>
            <a:off x="188640" y="1515240"/>
            <a:ext cx="1700640" cy="170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61A46C6-1831-446D-88B9-7B0D093378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E0637C-7D0E-46DE-801F-828C65D88E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4e195f-a507-483b-86fc-a5bc40f8ef28"/>
    <ds:schemaRef ds:uri="c2171985-10ab-406e-8b84-af4207f649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B22C8F-1758-4B02-9349-4111968AEE8C}">
  <ds:schemaRefs>
    <ds:schemaRef ds:uri="http://schemas.microsoft.com/office/2006/metadata/properties"/>
    <ds:schemaRef ds:uri="http://schemas.microsoft.com/office/infopath/2007/PartnerControls"/>
    <ds:schemaRef ds:uri="c2171985-10ab-406e-8b84-af4207f6493d"/>
    <ds:schemaRef ds:uri="694e195f-a507-483b-86fc-a5bc40f8ef2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173</TotalTime>
  <Words>79</Words>
  <Application>Microsoft Office PowerPoint</Application>
  <PresentationFormat>Custom</PresentationFormat>
  <Paragraphs>31</Paragraphs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Masako Yanagiya</dc:creator>
  <dc:description/>
  <cp:lastModifiedBy/>
  <cp:revision>16</cp:revision>
  <cp:lastPrinted>2023-03-11T08:24:41Z</cp:lastPrinted>
  <dcterms:created xsi:type="dcterms:W3CDTF">2023-03-05T12:25:42Z</dcterms:created>
  <dcterms:modified xsi:type="dcterms:W3CDTF">2023-03-21T08:28:33Z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PresentationFormat">
    <vt:lpwstr>ユーザー設定</vt:lpwstr>
  </property>
  <property fmtid="{D5CDD505-2E9C-101B-9397-08002B2CF9AE}" pid="4" name="Slides">
    <vt:i4>1</vt:i4>
  </property>
  <property fmtid="{D5CDD505-2E9C-101B-9397-08002B2CF9AE}" pid="5" name="MediaServiceImageTags">
    <vt:lpwstr/>
  </property>
</Properties>
</file>