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7559675" cx="10079025"/>
  <p:notesSz cx="6886575" cy="100171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ghzUDDDo/90aTfMLtk7TFIyQDB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6D17717-827D-4A5D-99BB-99DBD8653A45}">
  <a:tblStyle styleId="{76D17717-827D-4A5D-99BB-99DBD8653A4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tableStyles" Target="tableStyles.xml"/><Relationship Id="rId7" Type="http://customschemas.google.com/relationships/presentationmetadata" Target="metadata"/><Relationship Id="rId2" Type="http://schemas.openxmlformats.org/officeDocument/2006/relationships/presProps" Target="presProps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7975" y="751275"/>
            <a:ext cx="4591275" cy="375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8650" y="4758125"/>
            <a:ext cx="5509250" cy="45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8650" y="4758125"/>
            <a:ext cx="5509250" cy="45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7975" y="751275"/>
            <a:ext cx="4591275" cy="375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755928" y="1237199"/>
            <a:ext cx="8567182" cy="2631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13"/>
              <a:buFont typeface="Calibri"/>
              <a:buNone/>
              <a:defRPr sz="661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259881" y="3970582"/>
            <a:ext cx="7559279" cy="1825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/>
            </a:lvl1pPr>
            <a:lvl2pPr lvl="1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None/>
              <a:defRPr sz="2205"/>
            </a:lvl2pPr>
            <a:lvl3pPr lvl="2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None/>
              <a:defRPr sz="1983"/>
            </a:lvl3pPr>
            <a:lvl4pPr lvl="3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4pPr>
            <a:lvl5pPr lvl="4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5pPr>
            <a:lvl6pPr lvl="5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6pPr>
            <a:lvl7pPr lvl="6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7pPr>
            <a:lvl8pPr lvl="7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8pPr>
            <a:lvl9pPr lvl="8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692934" y="7006702"/>
            <a:ext cx="226778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3338683" y="7006702"/>
            <a:ext cx="3401675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7118320" y="7006702"/>
            <a:ext cx="226778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縦書きテキスト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692934" y="402484"/>
            <a:ext cx="8693170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2641247" y="64101"/>
            <a:ext cx="4796544" cy="8693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692934" y="7006702"/>
            <a:ext cx="226778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3338683" y="7006702"/>
            <a:ext cx="3401675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7118320" y="7006702"/>
            <a:ext cx="226778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5096221" y="2519076"/>
            <a:ext cx="6406475" cy="2173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686642" y="408777"/>
            <a:ext cx="6406475" cy="6393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692934" y="7006702"/>
            <a:ext cx="226778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3338683" y="7006702"/>
            <a:ext cx="3401675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7118320" y="7006702"/>
            <a:ext cx="226778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692934" y="402484"/>
            <a:ext cx="8693170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692934" y="2012414"/>
            <a:ext cx="8693170" cy="47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692934" y="7006702"/>
            <a:ext cx="226778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3338683" y="7006702"/>
            <a:ext cx="3401675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7118320" y="7006702"/>
            <a:ext cx="226778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687685" y="1884671"/>
            <a:ext cx="8693170" cy="31446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13"/>
              <a:buFont typeface="Calibri"/>
              <a:buNone/>
              <a:defRPr sz="661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687685" y="5059035"/>
            <a:ext cx="8693170" cy="1653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2205"/>
              <a:buNone/>
              <a:defRPr sz="2205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983"/>
              <a:buNone/>
              <a:defRPr sz="1983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692934" y="7006702"/>
            <a:ext cx="226778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3338683" y="7006702"/>
            <a:ext cx="3401675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7118320" y="7006702"/>
            <a:ext cx="226778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692934" y="402484"/>
            <a:ext cx="8693170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692934" y="2012414"/>
            <a:ext cx="4283591" cy="47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5102514" y="2012414"/>
            <a:ext cx="4283591" cy="47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692934" y="7006702"/>
            <a:ext cx="226778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3338683" y="7006702"/>
            <a:ext cx="3401675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7118320" y="7006702"/>
            <a:ext cx="226778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694247" y="402484"/>
            <a:ext cx="8693170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694249" y="1853171"/>
            <a:ext cx="4263905" cy="9082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b="1" sz="2646"/>
            </a:lvl1pPr>
            <a:lvl2pPr indent="-2286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None/>
              <a:defRPr b="1" sz="2205"/>
            </a:lvl2pPr>
            <a:lvl3pPr indent="-2286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None/>
              <a:defRPr b="1" sz="1983"/>
            </a:lvl3pPr>
            <a:lvl4pPr indent="-2286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4pPr>
            <a:lvl5pPr indent="-2286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694249" y="2761381"/>
            <a:ext cx="4263905" cy="4061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5102514" y="1853171"/>
            <a:ext cx="4284904" cy="9082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b="1" sz="2646"/>
            </a:lvl1pPr>
            <a:lvl2pPr indent="-2286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None/>
              <a:defRPr b="1" sz="2205"/>
            </a:lvl2pPr>
            <a:lvl3pPr indent="-2286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None/>
              <a:defRPr b="1" sz="1983"/>
            </a:lvl3pPr>
            <a:lvl4pPr indent="-2286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4pPr>
            <a:lvl5pPr indent="-2286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5102514" y="2761381"/>
            <a:ext cx="4284904" cy="4061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692934" y="7006702"/>
            <a:ext cx="226778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3338683" y="7006702"/>
            <a:ext cx="3401675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7118320" y="7006702"/>
            <a:ext cx="226778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692934" y="402484"/>
            <a:ext cx="8693170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692934" y="7006702"/>
            <a:ext cx="226778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3338683" y="7006702"/>
            <a:ext cx="3401675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7118320" y="7006702"/>
            <a:ext cx="226778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692934" y="7006702"/>
            <a:ext cx="226778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3338683" y="7006702"/>
            <a:ext cx="3401675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7118320" y="7006702"/>
            <a:ext cx="226778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コンテンツ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694248" y="503978"/>
            <a:ext cx="3250752" cy="17639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27"/>
              <a:buFont typeface="Calibri"/>
              <a:buNone/>
              <a:defRPr sz="352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4284905" y="1088457"/>
            <a:ext cx="5102513" cy="53722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2564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3527"/>
              <a:buChar char="•"/>
              <a:defRPr sz="3527"/>
            </a:lvl1pPr>
            <a:lvl2pPr indent="-424561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3086"/>
              <a:buChar char="•"/>
              <a:defRPr sz="3086"/>
            </a:lvl2pPr>
            <a:lvl3pPr indent="-39662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646"/>
              <a:buChar char="•"/>
              <a:defRPr sz="2646"/>
            </a:lvl3pPr>
            <a:lvl4pPr indent="-368617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Char char="•"/>
              <a:defRPr sz="2205"/>
            </a:lvl4pPr>
            <a:lvl5pPr indent="-368617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Char char="•"/>
              <a:defRPr sz="2205"/>
            </a:lvl5pPr>
            <a:lvl6pPr indent="-368617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Char char="•"/>
              <a:defRPr sz="2205"/>
            </a:lvl6pPr>
            <a:lvl7pPr indent="-368617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Char char="•"/>
              <a:defRPr sz="2205"/>
            </a:lvl7pPr>
            <a:lvl8pPr indent="-368617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Char char="•"/>
              <a:defRPr sz="2205"/>
            </a:lvl8pPr>
            <a:lvl9pPr indent="-368617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Char char="•"/>
              <a:defRPr sz="2205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694248" y="2267902"/>
            <a:ext cx="3250752" cy="4201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1pPr>
            <a:lvl2pPr indent="-2286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543"/>
              <a:buNone/>
              <a:defRPr sz="1543"/>
            </a:lvl2pPr>
            <a:lvl3pPr indent="-2286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3pPr>
            <a:lvl4pPr indent="-2286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4pPr>
            <a:lvl5pPr indent="-2286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692934" y="7006702"/>
            <a:ext cx="226778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3338683" y="7006702"/>
            <a:ext cx="3401675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7118320" y="7006702"/>
            <a:ext cx="226778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694248" y="503978"/>
            <a:ext cx="3250752" cy="17639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27"/>
              <a:buFont typeface="Calibri"/>
              <a:buNone/>
              <a:defRPr sz="352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4284905" y="1088457"/>
            <a:ext cx="5102513" cy="537226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694248" y="2267902"/>
            <a:ext cx="3250752" cy="4201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1pPr>
            <a:lvl2pPr indent="-2286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543"/>
              <a:buNone/>
              <a:defRPr sz="1543"/>
            </a:lvl2pPr>
            <a:lvl3pPr indent="-2286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3pPr>
            <a:lvl4pPr indent="-2286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4pPr>
            <a:lvl5pPr indent="-2286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692934" y="7006702"/>
            <a:ext cx="226778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3338683" y="7006702"/>
            <a:ext cx="3401675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7118320" y="7006702"/>
            <a:ext cx="226778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692934" y="402484"/>
            <a:ext cx="8693170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50"/>
              <a:buFont typeface="Calibri"/>
              <a:buNone/>
              <a:defRPr b="0" i="0" sz="4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692934" y="2012414"/>
            <a:ext cx="8693170" cy="47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24561" lvl="0" marL="457200" marR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3086"/>
              <a:buFont typeface="Arial"/>
              <a:buChar char="•"/>
              <a:defRPr b="0" i="0" sz="308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621" lvl="1" marL="914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646"/>
              <a:buFont typeface="Arial"/>
              <a:buChar char="•"/>
              <a:defRPr b="0" i="0" sz="264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617" lvl="2" marL="1371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Char char="•"/>
              <a:defRPr b="0" i="0" sz="22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4520" lvl="3" marL="1828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b="0" i="0" sz="19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4520" lvl="4" marL="22860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b="0" i="0" sz="19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4520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b="0" i="0" sz="19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4520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b="0" i="0" sz="19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4520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b="0" i="0" sz="19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4520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b="0" i="0" sz="19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692934" y="7006702"/>
            <a:ext cx="226778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2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3338683" y="7006702"/>
            <a:ext cx="3401675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2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7118320" y="7006702"/>
            <a:ext cx="226778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32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32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32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32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32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32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32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32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32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399138" y="1861350"/>
            <a:ext cx="6366000" cy="408600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something to do with working with data to provide solution clients/bridging communication between parties. </a:t>
            </a:r>
            <a:endParaRPr/>
          </a:p>
        </p:txBody>
      </p:sp>
      <p:pic>
        <p:nvPicPr>
          <p:cNvPr descr="ロゴ, 会社名&#10;&#10;自動的に生成された説明"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57" y="68433"/>
            <a:ext cx="1172938" cy="66490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1554461" y="162638"/>
            <a:ext cx="72780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TOMOWORK GOAL SETTING WORKSHEET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n illustration of a confident Chinese man holding a laptop." id="87" name="Google Shape;8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63251" y="211370"/>
            <a:ext cx="601833" cy="13726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2419652" y="1451048"/>
            <a:ext cx="6340947" cy="353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CAREER GOAL IN 2 YEARS</a:t>
            </a:r>
            <a:endParaRPr b="1" i="0" sz="16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205159" y="1515415"/>
            <a:ext cx="1689334" cy="1701394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7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2042470" y="1861350"/>
            <a:ext cx="1208691" cy="408488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7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endParaRPr b="1" i="0" sz="127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1" name="Google Shape;91;p1"/>
          <p:cNvGraphicFramePr/>
          <p:nvPr/>
        </p:nvGraphicFramePr>
        <p:xfrm>
          <a:off x="237569" y="8231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{76D17717-827D-4A5D-99BB-99DBD8653A45}</a:tableStyleId>
              </a:tblPr>
              <a:tblGrid>
                <a:gridCol w="1813675"/>
              </a:tblGrid>
              <a:tr h="2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endParaRPr b="1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24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WeiLing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92" name="Google Shape;92;p1"/>
          <p:cNvGraphicFramePr/>
          <p:nvPr/>
        </p:nvGraphicFramePr>
        <p:xfrm>
          <a:off x="2381950" y="8309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{76D17717-827D-4A5D-99BB-99DBD8653A45}</a:tableStyleId>
              </a:tblPr>
              <a:tblGrid>
                <a:gridCol w="2008575"/>
              </a:tblGrid>
              <a:tr h="255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INSTITUTE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</a:tr>
              <a:tr h="255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Republic Polytechnic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93" name="Google Shape;93;p1"/>
          <p:cNvGraphicFramePr/>
          <p:nvPr/>
        </p:nvGraphicFramePr>
        <p:xfrm>
          <a:off x="4617612" y="8309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{76D17717-827D-4A5D-99BB-99DBD8653A45}</a:tableStyleId>
              </a:tblPr>
              <a:tblGrid>
                <a:gridCol w="1979250"/>
              </a:tblGrid>
              <a:tr h="252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GOAL START DATE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</a:tr>
              <a:tr h="252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20 MARCH 2023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94" name="Google Shape;94;p1"/>
          <p:cNvGraphicFramePr/>
          <p:nvPr/>
        </p:nvGraphicFramePr>
        <p:xfrm>
          <a:off x="6823950" y="8377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{76D17717-827D-4A5D-99BB-99DBD8653A45}</a:tableStyleId>
              </a:tblPr>
              <a:tblGrid>
                <a:gridCol w="1979250"/>
              </a:tblGrid>
              <a:tr h="252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GOAL COMPLETION DATE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</a:tr>
              <a:tr h="252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1 JUNE 2023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descr="カメラ 単色塗りつぶし" id="95" name="Google Shape;9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7352" y="1992983"/>
            <a:ext cx="580933" cy="58093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/>
          <p:nvPr/>
        </p:nvSpPr>
        <p:spPr>
          <a:xfrm>
            <a:off x="2042469" y="2330801"/>
            <a:ext cx="1208691" cy="420660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7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endParaRPr b="1" i="0" sz="127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2042468" y="2808321"/>
            <a:ext cx="1208691" cy="408488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7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ACTIVITIES</a:t>
            </a:r>
            <a:endParaRPr b="1" i="0" sz="127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3399136" y="2355546"/>
            <a:ext cx="6365946" cy="408488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Sustainability, Social science, consumer behavior</a:t>
            </a:r>
            <a:endParaRPr/>
          </a:p>
        </p:txBody>
      </p:sp>
      <p:sp>
        <p:nvSpPr>
          <p:cNvPr id="99" name="Google Shape;99;p1"/>
          <p:cNvSpPr/>
          <p:nvPr/>
        </p:nvSpPr>
        <p:spPr>
          <a:xfrm>
            <a:off x="3399138" y="2813072"/>
            <a:ext cx="6366000" cy="408600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to volunteer tuition to pri sch kids?, want to pick up guitar/music theory, join more communities to learn about dyslexia, adhd </a:t>
            </a:r>
            <a:endParaRPr/>
          </a:p>
        </p:txBody>
      </p:sp>
      <p:sp>
        <p:nvSpPr>
          <p:cNvPr id="100" name="Google Shape;100;p1"/>
          <p:cNvSpPr txBox="1"/>
          <p:nvPr/>
        </p:nvSpPr>
        <p:spPr>
          <a:xfrm>
            <a:off x="54694" y="3358138"/>
            <a:ext cx="3413940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THINGS I WANT TO ACHIEVE FROM TAP</a:t>
            </a:r>
            <a:r>
              <a:rPr b="1"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(Please include more than 1 soft skills)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3339967" y="3358139"/>
            <a:ext cx="341394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 THAT WILL HELP ME TO REACH MY GOAL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6844063" y="3353031"/>
            <a:ext cx="308933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(REVIEW BY 31 MAY MORNING)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3" name="Google Shape;103;p1"/>
          <p:cNvGraphicFramePr/>
          <p:nvPr/>
        </p:nvGraphicFramePr>
        <p:xfrm>
          <a:off x="6730327" y="39860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{76D17717-827D-4A5D-99BB-99DBD8653A45}</a:tableStyleId>
              </a:tblPr>
              <a:tblGrid>
                <a:gridCol w="208275"/>
                <a:gridCol w="2994800"/>
              </a:tblGrid>
              <a:tr h="363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3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3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3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3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04" name="Google Shape;104;p1"/>
          <p:cNvSpPr txBox="1"/>
          <p:nvPr/>
        </p:nvSpPr>
        <p:spPr>
          <a:xfrm>
            <a:off x="136897" y="5887678"/>
            <a:ext cx="3203070" cy="353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9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 FROM FACILITATORS</a:t>
            </a:r>
            <a:endParaRPr b="1" sz="169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147408" y="6246585"/>
            <a:ext cx="9785987" cy="1101720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7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6" name="Google Shape;106;p1"/>
          <p:cNvGraphicFramePr/>
          <p:nvPr/>
        </p:nvGraphicFramePr>
        <p:xfrm>
          <a:off x="130909" y="38556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{76D17717-827D-4A5D-99BB-99DBD8653A45}</a:tableStyleId>
              </a:tblPr>
              <a:tblGrid>
                <a:gridCol w="208275"/>
                <a:gridCol w="2994800"/>
              </a:tblGrid>
              <a:tr h="363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Make network connections 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3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more independent in building structure in  my work habits (in my research, learning, task organisation)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3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confidence </a:t>
                      </a:r>
                      <a:endParaRPr sz="800"/>
                    </a:p>
                    <a:p>
                      <a:pPr indent="-279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AutoNum type="arabicPeriod"/>
                      </a:pPr>
                      <a:r>
                        <a:rPr lang="en-US" sz="800"/>
                        <a:t>in sharing ideas, more discussion/experience working in teams</a:t>
                      </a:r>
                      <a:endParaRPr sz="800"/>
                    </a:p>
                    <a:p>
                      <a:pPr indent="-279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AutoNum type="arabicPeriod"/>
                      </a:pPr>
                      <a:r>
                        <a:rPr lang="en-US" sz="800"/>
                        <a:t>in my skill set, what i can contribute that is  unique to group setting or in my own  work</a:t>
                      </a:r>
                      <a:endParaRPr sz="800"/>
                    </a:p>
                  </a:txBody>
                  <a:tcPr marT="45725" marB="45725" marR="91450" marL="91450" anchor="ctr"/>
                </a:tc>
              </a:tr>
              <a:tr h="363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Be more sure of my career choice and my strengths  (find what i like to do  that pairs nicely with my strengths )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3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Allow myself to explore and question things that that im learning more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07" name="Google Shape;107;p1"/>
          <p:cNvGraphicFramePr/>
          <p:nvPr/>
        </p:nvGraphicFramePr>
        <p:xfrm>
          <a:off x="3438868" y="39098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{76D17717-827D-4A5D-99BB-99DBD8653A45}</a:tableStyleId>
              </a:tblPr>
              <a:tblGrid>
                <a:gridCol w="208275"/>
                <a:gridCol w="2994800"/>
              </a:tblGrid>
              <a:tr h="363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initiate more conversations with other people.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3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learn from peers on what they usually do first thing when given a task/goal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3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put in effort to learn from how others construct and organise explaining their ideas.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trypractice to say anything on my mind.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3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note down what i learn about myself after end of  each day. other people’s feedback about me 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3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try to be more active asking other people questions that i don’t understand about.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 テーマ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FD57494341904DA37ED86DBD17605C" ma:contentTypeVersion="10" ma:contentTypeDescription="Create a new document." ma:contentTypeScope="" ma:versionID="fc2b777def098a76e202afd6b2a36e36">
  <xsd:schema xmlns:xsd="http://www.w3.org/2001/XMLSchema" xmlns:xs="http://www.w3.org/2001/XMLSchema" xmlns:p="http://schemas.microsoft.com/office/2006/metadata/properties" xmlns:ns2="694e195f-a507-483b-86fc-a5bc40f8ef28" xmlns:ns3="c2171985-10ab-406e-8b84-af4207f6493d" targetNamespace="http://schemas.microsoft.com/office/2006/metadata/properties" ma:root="true" ma:fieldsID="b0070cf001f5e0d6dd850b11e294ff1b" ns2:_="" ns3:_="">
    <xsd:import namespace="694e195f-a507-483b-86fc-a5bc40f8ef28"/>
    <xsd:import namespace="c2171985-10ab-406e-8b84-af4207f649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e195f-a507-483b-86fc-a5bc40f8e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7c745d6-8469-4571-9d07-1e41349427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71985-10ab-406e-8b84-af4207f649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e1b0f1-7932-41fa-b247-53377234832c}" ma:internalName="TaxCatchAll" ma:showField="CatchAllData" ma:web="c2171985-10ab-406e-8b84-af4207f649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171985-10ab-406e-8b84-af4207f6493d" xsi:nil="true"/>
    <lcf76f155ced4ddcb4097134ff3c332f xmlns="694e195f-a507-483b-86fc-a5bc40f8ef2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6B8C1C0-87C8-46EA-B2AF-7E7C4CFF6730}"/>
</file>

<file path=customXml/itemProps2.xml><?xml version="1.0" encoding="utf-8"?>
<ds:datastoreItem xmlns:ds="http://schemas.openxmlformats.org/officeDocument/2006/customXml" ds:itemID="{A3C7C539-3835-4AFD-AECC-22CFC4390197}"/>
</file>

<file path=customXml/itemProps3.xml><?xml version="1.0" encoding="utf-8"?>
<ds:datastoreItem xmlns:ds="http://schemas.openxmlformats.org/officeDocument/2006/customXml" ds:itemID="{95A1B297-0433-4EA2-B857-9B7205086F82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Masako Yanagiya</dc:creator>
  <dcterms:created xsi:type="dcterms:W3CDTF">2023-03-05T12:25:42Z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0x0101003EFD57494341904DA37ED86DBD17605C</vt:lpwstr>
  </property>
</Properties>
</file>