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/>
    <p:restoredTop sz="94577"/>
  </p:normalViewPr>
  <p:slideViewPr>
    <p:cSldViewPr snapToGrid="0" snapToObjects="1">
      <p:cViewPr varScale="1">
        <p:scale>
          <a:sx n="115" d="100"/>
          <a:sy n="11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E8C7F-A5C3-C346-AF34-AEF03C661E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6C8B8-4A1B-8942-97C4-42A89CFE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EF9-5A2D-B341-A558-82F326A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6E08D-41CA-F34E-9D13-BF2FDB9F5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29A9-79F7-8042-85A0-0D475A31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9977-52FB-AA46-8CAA-867DFF21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7656-F77C-184F-8023-0A19BC11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69CF-A31D-6549-8863-DCED7A36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8C975-49F0-D44A-94AD-AED29C4B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80D-EF65-1945-AE3A-FD2964D8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20E1-DA0D-604E-9177-8DFEBA59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14FD-93A1-C84B-B371-98DE3E4B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A83B5-A80A-4847-B5D3-1B4D52B3B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A51E1-B708-8247-A117-687C8CD2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4FFC-9A24-EB45-B252-41D47EF8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39CB-E2C3-4947-84C0-C46327A6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59BD-4323-514F-AC9A-723A9294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E3CC-13B0-474D-80CF-BEFC842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CFB7-121F-9D4A-BFB3-19813A73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3670-28A4-4145-B967-2FFD3774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4FE1-4110-1142-B71D-4D134942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96AF-0A98-7F42-9246-E5DB9CDD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E202-6538-F34F-AD86-4BAD943A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77D5-5023-3D4B-9EFB-A946A13A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3960A-9AFA-D349-8284-C49D826E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764A-ADF6-6D46-A72C-2AE58353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14D7-3051-AC4E-8D85-0BE0EE47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D326-B269-204C-BFFA-8EB12FD9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26EA-5D09-F241-9244-98755E8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A74E4-9798-944C-9C4F-A0455FB43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A15C4-7FB4-8E4D-9650-7297E8B4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237B-2C15-0542-AAD3-DDEA22B8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59A0-1848-8449-8C36-FE0EBC1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C54E-72F9-F44C-B2BE-87F0115F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65B4-8DC4-4043-BF25-F53E73184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9CA0B-2BB4-DF47-B890-24572CD7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75497-8C08-1D43-919C-6FB3D2A10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BA20-C490-C144-9B03-55E1EF5F0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06EB3-21C9-3746-89AE-49AE3234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3CD2A-1D37-9A46-9FB1-D8D83360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64EC8-49DD-B644-97A3-E2B2AE89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518-A70F-0F4A-A87F-97E2550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30B1B-2620-734E-B32C-9BF48AEE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07D3-705D-2343-A724-6CFFB0BF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B308-77DC-1948-A218-E049ADC8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44552-25D2-6E4A-9C88-93A162B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23F7D-CF6B-494A-91AE-D4A4BCFB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0316-8370-B74B-A6C7-FB71F20D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F434-4F70-4948-BC7D-605B7CAC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DCDD-A3AB-624A-AEA2-C4810BA9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A59C8-FB6E-C14A-A584-43F484462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BC21-C4B2-BA4C-BCE6-363E96B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EF88-359E-2842-B60F-DF13DCBF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909DA-6FF4-D84A-A488-21F6EF35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2CA9-FDC0-F745-93EA-E21E7F60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87FD6-0E7C-3941-8B5E-C34F4824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6D7C8-F309-0C4F-A7C8-DB4EF7BF8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51EC-863F-7E46-998D-5FDF8431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1F0C-2423-044E-8878-4EE86509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51AC7-A29F-8040-BC56-226D7BC2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0E8F0-66FA-EC44-9E64-D99B8535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4129-5F32-8342-B34A-A94694B4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2D0-963B-C042-BDAC-DD146C29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B0A7-6C8C-3A4F-AECC-F8DC6234837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BCB98-7F8C-0D48-9E89-994B0CF01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C6F2-FCB2-104D-A78B-0C33F0773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447E-C0AD-0744-A71A-F01106703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194628" y="3521399"/>
            <a:ext cx="78027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dirty="0">
                <a:latin typeface="Arial"/>
                <a:ea typeface="Arial"/>
                <a:cs typeface="Arial"/>
                <a:sym typeface="Arial"/>
              </a:rPr>
              <a:t>Talent Accelerator Programme (TAP) 2023 </a:t>
            </a:r>
            <a:br>
              <a:rPr lang="en-GB" dirty="0"/>
            </a:br>
            <a:r>
              <a:rPr lang="en-GB" sz="3200" b="1" dirty="0">
                <a:latin typeface="Arial"/>
                <a:ea typeface="Arial"/>
                <a:cs typeface="Arial"/>
                <a:sym typeface="Arial"/>
              </a:rPr>
              <a:t>Design Thinking Challenge</a:t>
            </a:r>
            <a:endParaRPr sz="3200" b="1" dirty="0"/>
          </a:p>
        </p:txBody>
      </p:sp>
      <p:pic>
        <p:nvPicPr>
          <p:cNvPr id="86" name="Google Shape;86;p1" descr="TomoW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2029" y="1770548"/>
            <a:ext cx="2987941" cy="171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Stages in the Design Thinking Process | Interaction Design Foundation  (IxDF)">
            <a:extLst>
              <a:ext uri="{FF2B5EF4-FFF2-40B4-BE49-F238E27FC236}">
                <a16:creationId xmlns:a16="http://schemas.microsoft.com/office/drawing/2014/main" id="{44FB7449-5FE5-4443-AAE6-296C171CA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8"/>
          <a:stretch/>
        </p:blipFill>
        <p:spPr bwMode="auto">
          <a:xfrm>
            <a:off x="1860549" y="0"/>
            <a:ext cx="92799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7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42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5B0F51-F784-CA40-95D3-9BBC437D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Design Challenge</a:t>
            </a:r>
          </a:p>
        </p:txBody>
      </p:sp>
      <p:sp>
        <p:nvSpPr>
          <p:cNvPr id="1037" name="Freeform: Shape 144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0A1EE0-0FC6-BF46-9375-D8BD3304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90" y="1825624"/>
            <a:ext cx="5800986" cy="487739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Imagine your group is a product design team from a global manufacturer and retailer in carry solutions, </a:t>
            </a:r>
            <a:r>
              <a:rPr lang="en-US" sz="2000" dirty="0" err="1"/>
              <a:t>Tomonite</a:t>
            </a:r>
            <a:r>
              <a:rPr lang="en-US" sz="2000" dirty="0"/>
              <a:t>. The company has multiple brands that caters to different market segments including the luxury consumer, mid-range working professionals, price concise consumer.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Your team have been tasked to design a creative solutions for the Japanese mid-level executive to help them carry their personal items with them for everyday use</a:t>
            </a:r>
            <a:r>
              <a:rPr lang="en-US" sz="2000" dirty="0"/>
              <a:t>. You will have 2.5hrs to research, interview, design, prototype and test your new solutions.  Thereafter you will be asked to pitch your new product idea.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team will have 4 minutes to pitch for their ideas &amp; prototype that is validated, which best served the needs of the target audience.</a:t>
            </a:r>
          </a:p>
        </p:txBody>
      </p:sp>
      <p:pic>
        <p:nvPicPr>
          <p:cNvPr id="1030" name="Picture 6" descr="Tumi Bags for Men - Shop Now on FARFETCH">
            <a:extLst>
              <a:ext uri="{FF2B5EF4-FFF2-40B4-BE49-F238E27FC236}">
                <a16:creationId xmlns:a16="http://schemas.microsoft.com/office/drawing/2014/main" id="{29CA9C4D-5982-474B-821E-452F5615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880072"/>
            <a:ext cx="1895328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 on Creative design">
            <a:extLst>
              <a:ext uri="{FF2B5EF4-FFF2-40B4-BE49-F238E27FC236}">
                <a16:creationId xmlns:a16="http://schemas.microsoft.com/office/drawing/2014/main" id="{DCC5DF0B-B903-B346-9540-0356B48E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9313" y="837217"/>
            <a:ext cx="2548728" cy="1866943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10 Best Tumi Luggage for Travelers [Hard &amp; Soft Cases]">
            <a:extLst>
              <a:ext uri="{FF2B5EF4-FFF2-40B4-BE49-F238E27FC236}">
                <a16:creationId xmlns:a16="http://schemas.microsoft.com/office/drawing/2014/main" id="{3416B552-D292-2E41-805B-4A08B21B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4128421"/>
            <a:ext cx="2552700" cy="154438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umi Briefcases and work bags for Women - Up to 40% off at Lyst.com">
            <a:extLst>
              <a:ext uri="{FF2B5EF4-FFF2-40B4-BE49-F238E27FC236}">
                <a16:creationId xmlns:a16="http://schemas.microsoft.com/office/drawing/2014/main" id="{4E93F35F-1AE4-D044-ABEA-8821645C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3872" y="3212688"/>
            <a:ext cx="2026738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Google Shape;86;p1" descr="TomoWork logo">
            <a:extLst>
              <a:ext uri="{FF2B5EF4-FFF2-40B4-BE49-F238E27FC236}">
                <a16:creationId xmlns:a16="http://schemas.microsoft.com/office/drawing/2014/main" id="{6A6FB6AD-D110-1249-8144-AA241C4F490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09010" y="6267886"/>
            <a:ext cx="1030543" cy="590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86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F583-6112-5B45-89EB-91CC23BC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Criteria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A12FF7-C3C2-A741-A538-265F5B2E2D63}"/>
              </a:ext>
            </a:extLst>
          </p:cNvPr>
          <p:cNvSpPr txBox="1">
            <a:spLocks/>
          </p:cNvSpPr>
          <p:nvPr/>
        </p:nvSpPr>
        <p:spPr>
          <a:xfrm>
            <a:off x="569976" y="1690687"/>
            <a:ext cx="11097768" cy="4802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Adhering to the Principals &amp; Process of Design Thinking				:	40%</a:t>
            </a:r>
          </a:p>
          <a:p>
            <a:pPr lvl="1"/>
            <a:r>
              <a:rPr lang="en-US" dirty="0"/>
              <a:t>Empathy</a:t>
            </a:r>
          </a:p>
          <a:p>
            <a:pPr lvl="1"/>
            <a:r>
              <a:rPr lang="en-US" dirty="0"/>
              <a:t>Define</a:t>
            </a:r>
          </a:p>
          <a:p>
            <a:pPr lvl="1"/>
            <a:r>
              <a:rPr lang="en-US" dirty="0"/>
              <a:t>Ideate</a:t>
            </a:r>
          </a:p>
          <a:p>
            <a:pPr lvl="1"/>
            <a:r>
              <a:rPr lang="en-US" dirty="0"/>
              <a:t>Prototype / Test</a:t>
            </a:r>
          </a:p>
          <a:p>
            <a:r>
              <a:rPr lang="en-US" dirty="0"/>
              <a:t>Solutions that address the needs of target consumer				:	30%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Sustainability (Cost included)</a:t>
            </a:r>
          </a:p>
          <a:p>
            <a:r>
              <a:rPr lang="en-US" dirty="0"/>
              <a:t>Creativity									:	20%</a:t>
            </a:r>
          </a:p>
          <a:p>
            <a:pPr lvl="1"/>
            <a:r>
              <a:rPr lang="en-US" dirty="0"/>
              <a:t>Originality</a:t>
            </a:r>
          </a:p>
          <a:p>
            <a:pPr lvl="1"/>
            <a:r>
              <a:rPr lang="en-US" dirty="0"/>
              <a:t>Innovative</a:t>
            </a:r>
          </a:p>
          <a:p>
            <a:r>
              <a:rPr lang="en-US" dirty="0"/>
              <a:t>Compelling Pitch								:	10%</a:t>
            </a:r>
          </a:p>
          <a:p>
            <a:r>
              <a:rPr lang="en-US" dirty="0"/>
              <a:t>Bonus (voting)									:	20%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overall winning team will walk away with $100 Voucher.</a:t>
            </a:r>
          </a:p>
        </p:txBody>
      </p:sp>
    </p:spTree>
    <p:extLst>
      <p:ext uri="{BB962C8B-B14F-4D97-AF65-F5344CB8AC3E}">
        <p14:creationId xmlns:p14="http://schemas.microsoft.com/office/powerpoint/2010/main" val="4704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AC4-E07B-0A4C-B4EF-4C8164BD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137A95-F819-B043-9DF2-4005DF10B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77923"/>
              </p:ext>
            </p:extLst>
          </p:nvPr>
        </p:nvGraphicFramePr>
        <p:xfrm>
          <a:off x="838200" y="1825625"/>
          <a:ext cx="1051559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56231812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756991566"/>
                    </a:ext>
                  </a:extLst>
                </a:gridCol>
                <a:gridCol w="5269989">
                  <a:extLst>
                    <a:ext uri="{9D8B030D-6E8A-4147-A177-3AD203B41FA5}">
                      <a16:colId xmlns:a16="http://schemas.microsoft.com/office/drawing/2014/main" val="51013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6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team are allowed to ask 5 questions in an open interview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6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Facilitators Lunch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to involve the facilitator during this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7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team will draw lots to determine the order of the pitch and will have 4 mins.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 will have 1 vote to vote for team other than your 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9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Announcing of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0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3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AEA581-8CAE-4F78-A97A-03C5B1C2FCE1}"/>
</file>

<file path=customXml/itemProps2.xml><?xml version="1.0" encoding="utf-8"?>
<ds:datastoreItem xmlns:ds="http://schemas.openxmlformats.org/officeDocument/2006/customXml" ds:itemID="{729D86A9-351A-4A69-8B9C-AB31A0491C16}"/>
</file>

<file path=customXml/itemProps3.xml><?xml version="1.0" encoding="utf-8"?>
<ds:datastoreItem xmlns:ds="http://schemas.openxmlformats.org/officeDocument/2006/customXml" ds:itemID="{B4F175D8-C4C0-4137-9AE5-26DDC34F894B}"/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322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Talent Accelerator Programme (TAP) 2023  Design Thinking Challenge</vt:lpstr>
      <vt:lpstr>PowerPoint Presentation</vt:lpstr>
      <vt:lpstr>Design Challenge</vt:lpstr>
      <vt:lpstr>Judging Criteria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Accelerator Programme (TAP) 2022  Design Thinking Challenge</dc:title>
  <dc:creator>William Wong</dc:creator>
  <cp:lastModifiedBy>William Wong</cp:lastModifiedBy>
  <cp:revision>8</cp:revision>
  <dcterms:created xsi:type="dcterms:W3CDTF">2022-03-20T08:45:35Z</dcterms:created>
  <dcterms:modified xsi:type="dcterms:W3CDTF">2023-03-19T08:11:48Z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