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78" r:id="rId14"/>
    <p:sldId id="279" r:id="rId15"/>
    <p:sldId id="267" r:id="rId16"/>
    <p:sldId id="276" r:id="rId17"/>
    <p:sldId id="277" r:id="rId18"/>
    <p:sldId id="271" r:id="rId19"/>
    <p:sldId id="268" r:id="rId20"/>
    <p:sldId id="266" r:id="rId21"/>
    <p:sldId id="280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86FE7-CA86-4FA4-B804-203551848B2F}" v="40" dt="2023-12-03T22:50:34.712"/>
    <p1510:client id="{708BE7DD-1EEA-D610-7A4E-E5E9429B86E0}" v="12" dt="2023-12-04T02:27:42.682"/>
    <p1510:client id="{7FCB95B3-B466-4898-95B7-BBF9DBA2A0ED}" v="155" dt="2023-12-03T23:21:44.088"/>
    <p1510:client id="{914CD405-C024-AD4E-9AC4-59FBD25E3E0C}" v="54" dt="2023-12-03T21:00:07.695"/>
    <p1510:client id="{B175E22E-F294-CE54-A084-9BD2BE17CFB1}" v="2" dt="2023-12-03T18:20:00.477"/>
    <p1510:client id="{C5243A08-7425-4473-86DD-B19BF1BD3956}" v="14" dt="2023-12-03T16:55:27.474"/>
    <p1510:client id="{E6AFD512-D11E-45A8-9BD3-86EB8206895E}" v="10" dt="2023-12-04T03:20:06.928"/>
    <p1510:client id="{F1339821-424B-43B1-AACC-31E34E045961}" v="716" dt="2023-12-04T01:58:16.902"/>
    <p1510:client id="{FA436BB1-3081-51B2-3266-DE4C54411D81}" v="348" dt="2023-12-03T20:35:44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3EE0A-79E1-41E1-98E3-0849FA7BB1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4EE878A-E4D0-42C2-BD98-7F18BAF57D77}">
      <dgm:prSet/>
      <dgm:spPr/>
      <dgm:t>
        <a:bodyPr/>
        <a:lstStyle/>
        <a:p>
          <a:pPr>
            <a:defRPr cap="all"/>
          </a:pPr>
          <a:r>
            <a:rPr lang="en-US"/>
            <a:t>Upgrade Network Infrastructure</a:t>
          </a:r>
        </a:p>
      </dgm:t>
    </dgm:pt>
    <dgm:pt modelId="{379DC953-16DB-4F11-A5CC-0BEE451A5C3A}" type="parTrans" cxnId="{95B1463D-6B08-4D1D-9C4E-B2FA41F02681}">
      <dgm:prSet/>
      <dgm:spPr/>
      <dgm:t>
        <a:bodyPr/>
        <a:lstStyle/>
        <a:p>
          <a:endParaRPr lang="en-US"/>
        </a:p>
      </dgm:t>
    </dgm:pt>
    <dgm:pt modelId="{CF5E6725-7167-4F66-BD8D-D98FDA23292A}" type="sibTrans" cxnId="{95B1463D-6B08-4D1D-9C4E-B2FA41F02681}">
      <dgm:prSet/>
      <dgm:spPr/>
      <dgm:t>
        <a:bodyPr/>
        <a:lstStyle/>
        <a:p>
          <a:endParaRPr lang="en-US"/>
        </a:p>
      </dgm:t>
    </dgm:pt>
    <dgm:pt modelId="{3ECE4751-4A4C-42A4-B042-0CA26D16827D}">
      <dgm:prSet/>
      <dgm:spPr/>
      <dgm:t>
        <a:bodyPr/>
        <a:lstStyle/>
        <a:p>
          <a:pPr>
            <a:defRPr cap="all"/>
          </a:pPr>
          <a:r>
            <a:rPr lang="en-US"/>
            <a:t>Enhance End User and System Security</a:t>
          </a:r>
        </a:p>
      </dgm:t>
    </dgm:pt>
    <dgm:pt modelId="{0B38A7E1-81AA-41D8-B931-297D75C8314B}" type="parTrans" cxnId="{25FA2A87-E633-448C-A977-A94B36507F13}">
      <dgm:prSet/>
      <dgm:spPr/>
      <dgm:t>
        <a:bodyPr/>
        <a:lstStyle/>
        <a:p>
          <a:endParaRPr lang="en-US"/>
        </a:p>
      </dgm:t>
    </dgm:pt>
    <dgm:pt modelId="{19BD8A18-58A3-4D62-BAAB-3D457E9267C9}" type="sibTrans" cxnId="{25FA2A87-E633-448C-A977-A94B36507F13}">
      <dgm:prSet/>
      <dgm:spPr/>
      <dgm:t>
        <a:bodyPr/>
        <a:lstStyle/>
        <a:p>
          <a:endParaRPr lang="en-US"/>
        </a:p>
      </dgm:t>
    </dgm:pt>
    <dgm:pt modelId="{35CD8F53-4EFC-4D6A-96F8-A09F23632FF7}" type="pres">
      <dgm:prSet presAssocID="{9AA3EE0A-79E1-41E1-98E3-0849FA7BB16C}" presName="root" presStyleCnt="0">
        <dgm:presLayoutVars>
          <dgm:dir/>
          <dgm:resizeHandles val="exact"/>
        </dgm:presLayoutVars>
      </dgm:prSet>
      <dgm:spPr/>
    </dgm:pt>
    <dgm:pt modelId="{8018667D-83CF-4525-AF8B-D28BA8B6F33B}" type="pres">
      <dgm:prSet presAssocID="{A4EE878A-E4D0-42C2-BD98-7F18BAF57D77}" presName="compNode" presStyleCnt="0"/>
      <dgm:spPr/>
    </dgm:pt>
    <dgm:pt modelId="{656610B2-50B6-4E3B-8088-E3AF81324739}" type="pres">
      <dgm:prSet presAssocID="{A4EE878A-E4D0-42C2-BD98-7F18BAF57D77}" presName="iconBgRect" presStyleLbl="bgShp" presStyleIdx="0" presStyleCnt="2"/>
      <dgm:spPr/>
    </dgm:pt>
    <dgm:pt modelId="{091EC381-CB6E-4EA0-8CBF-59E4833FF2F3}" type="pres">
      <dgm:prSet presAssocID="{A4EE878A-E4D0-42C2-BD98-7F18BAF57D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69F8566-8371-4CE4-B81D-09B19C60BC10}" type="pres">
      <dgm:prSet presAssocID="{A4EE878A-E4D0-42C2-BD98-7F18BAF57D77}" presName="spaceRect" presStyleCnt="0"/>
      <dgm:spPr/>
    </dgm:pt>
    <dgm:pt modelId="{65229D82-99C9-40EF-B52D-9D32F72A70C3}" type="pres">
      <dgm:prSet presAssocID="{A4EE878A-E4D0-42C2-BD98-7F18BAF57D77}" presName="textRect" presStyleLbl="revTx" presStyleIdx="0" presStyleCnt="2">
        <dgm:presLayoutVars>
          <dgm:chMax val="1"/>
          <dgm:chPref val="1"/>
        </dgm:presLayoutVars>
      </dgm:prSet>
      <dgm:spPr/>
    </dgm:pt>
    <dgm:pt modelId="{BA186946-48F9-4988-B4E6-958687B4B8AA}" type="pres">
      <dgm:prSet presAssocID="{CF5E6725-7167-4F66-BD8D-D98FDA23292A}" presName="sibTrans" presStyleCnt="0"/>
      <dgm:spPr/>
    </dgm:pt>
    <dgm:pt modelId="{B87E8D03-E491-45F7-95DC-F46AF7C80B0B}" type="pres">
      <dgm:prSet presAssocID="{3ECE4751-4A4C-42A4-B042-0CA26D16827D}" presName="compNode" presStyleCnt="0"/>
      <dgm:spPr/>
    </dgm:pt>
    <dgm:pt modelId="{D67CE419-7C0E-49E1-AEB9-CE63FE7889E8}" type="pres">
      <dgm:prSet presAssocID="{3ECE4751-4A4C-42A4-B042-0CA26D16827D}" presName="iconBgRect" presStyleLbl="bgShp" presStyleIdx="1" presStyleCnt="2"/>
      <dgm:spPr/>
    </dgm:pt>
    <dgm:pt modelId="{6D2076FA-CC84-4B75-A8C1-732E5EA96843}" type="pres">
      <dgm:prSet presAssocID="{3ECE4751-4A4C-42A4-B042-0CA26D1682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D97E7D1-61B3-4B9F-9F8C-BE6B5B8D651C}" type="pres">
      <dgm:prSet presAssocID="{3ECE4751-4A4C-42A4-B042-0CA26D16827D}" presName="spaceRect" presStyleCnt="0"/>
      <dgm:spPr/>
    </dgm:pt>
    <dgm:pt modelId="{3B91858E-4A32-4370-A426-47AC902C38D5}" type="pres">
      <dgm:prSet presAssocID="{3ECE4751-4A4C-42A4-B042-0CA26D1682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5B1463D-6B08-4D1D-9C4E-B2FA41F02681}" srcId="{9AA3EE0A-79E1-41E1-98E3-0849FA7BB16C}" destId="{A4EE878A-E4D0-42C2-BD98-7F18BAF57D77}" srcOrd="0" destOrd="0" parTransId="{379DC953-16DB-4F11-A5CC-0BEE451A5C3A}" sibTransId="{CF5E6725-7167-4F66-BD8D-D98FDA23292A}"/>
    <dgm:cxn modelId="{25FA2A87-E633-448C-A977-A94B36507F13}" srcId="{9AA3EE0A-79E1-41E1-98E3-0849FA7BB16C}" destId="{3ECE4751-4A4C-42A4-B042-0CA26D16827D}" srcOrd="1" destOrd="0" parTransId="{0B38A7E1-81AA-41D8-B931-297D75C8314B}" sibTransId="{19BD8A18-58A3-4D62-BAAB-3D457E9267C9}"/>
    <dgm:cxn modelId="{2144778E-942D-49F1-90BB-29C85B2271D6}" type="presOf" srcId="{9AA3EE0A-79E1-41E1-98E3-0849FA7BB16C}" destId="{35CD8F53-4EFC-4D6A-96F8-A09F23632FF7}" srcOrd="0" destOrd="0" presId="urn:microsoft.com/office/officeart/2018/5/layout/IconCircleLabelList"/>
    <dgm:cxn modelId="{558B14B8-44C1-42BF-93D3-36D07585F4B3}" type="presOf" srcId="{3ECE4751-4A4C-42A4-B042-0CA26D16827D}" destId="{3B91858E-4A32-4370-A426-47AC902C38D5}" srcOrd="0" destOrd="0" presId="urn:microsoft.com/office/officeart/2018/5/layout/IconCircleLabelList"/>
    <dgm:cxn modelId="{ACC715EC-2E07-4277-835C-775AB52222B2}" type="presOf" srcId="{A4EE878A-E4D0-42C2-BD98-7F18BAF57D77}" destId="{65229D82-99C9-40EF-B52D-9D32F72A70C3}" srcOrd="0" destOrd="0" presId="urn:microsoft.com/office/officeart/2018/5/layout/IconCircleLabelList"/>
    <dgm:cxn modelId="{D3AD26A5-8D60-4C32-B7FB-6A2189B907DB}" type="presParOf" srcId="{35CD8F53-4EFC-4D6A-96F8-A09F23632FF7}" destId="{8018667D-83CF-4525-AF8B-D28BA8B6F33B}" srcOrd="0" destOrd="0" presId="urn:microsoft.com/office/officeart/2018/5/layout/IconCircleLabelList"/>
    <dgm:cxn modelId="{4D230562-6CEA-430A-B556-9C4EA04BF863}" type="presParOf" srcId="{8018667D-83CF-4525-AF8B-D28BA8B6F33B}" destId="{656610B2-50B6-4E3B-8088-E3AF81324739}" srcOrd="0" destOrd="0" presId="urn:microsoft.com/office/officeart/2018/5/layout/IconCircleLabelList"/>
    <dgm:cxn modelId="{52F8A50E-3393-486D-BA31-DC3688640EAC}" type="presParOf" srcId="{8018667D-83CF-4525-AF8B-D28BA8B6F33B}" destId="{091EC381-CB6E-4EA0-8CBF-59E4833FF2F3}" srcOrd="1" destOrd="0" presId="urn:microsoft.com/office/officeart/2018/5/layout/IconCircleLabelList"/>
    <dgm:cxn modelId="{7A8ECD01-72D1-4246-A82C-8D8FC8E38F6B}" type="presParOf" srcId="{8018667D-83CF-4525-AF8B-D28BA8B6F33B}" destId="{269F8566-8371-4CE4-B81D-09B19C60BC10}" srcOrd="2" destOrd="0" presId="urn:microsoft.com/office/officeart/2018/5/layout/IconCircleLabelList"/>
    <dgm:cxn modelId="{CC598F40-0A82-4B7C-BA95-F2B788278BF1}" type="presParOf" srcId="{8018667D-83CF-4525-AF8B-D28BA8B6F33B}" destId="{65229D82-99C9-40EF-B52D-9D32F72A70C3}" srcOrd="3" destOrd="0" presId="urn:microsoft.com/office/officeart/2018/5/layout/IconCircleLabelList"/>
    <dgm:cxn modelId="{33289E23-9A2A-4BCC-B9CE-C4679555D33F}" type="presParOf" srcId="{35CD8F53-4EFC-4D6A-96F8-A09F23632FF7}" destId="{BA186946-48F9-4988-B4E6-958687B4B8AA}" srcOrd="1" destOrd="0" presId="urn:microsoft.com/office/officeart/2018/5/layout/IconCircleLabelList"/>
    <dgm:cxn modelId="{98A80E59-0E6D-4DEA-B68E-AA94516A45F5}" type="presParOf" srcId="{35CD8F53-4EFC-4D6A-96F8-A09F23632FF7}" destId="{B87E8D03-E491-45F7-95DC-F46AF7C80B0B}" srcOrd="2" destOrd="0" presId="urn:microsoft.com/office/officeart/2018/5/layout/IconCircleLabelList"/>
    <dgm:cxn modelId="{49A32A73-347F-40C3-B8FC-3D43B3A4AB89}" type="presParOf" srcId="{B87E8D03-E491-45F7-95DC-F46AF7C80B0B}" destId="{D67CE419-7C0E-49E1-AEB9-CE63FE7889E8}" srcOrd="0" destOrd="0" presId="urn:microsoft.com/office/officeart/2018/5/layout/IconCircleLabelList"/>
    <dgm:cxn modelId="{5F246BBA-A48D-4549-8E43-487E1DE3A9D2}" type="presParOf" srcId="{B87E8D03-E491-45F7-95DC-F46AF7C80B0B}" destId="{6D2076FA-CC84-4B75-A8C1-732E5EA96843}" srcOrd="1" destOrd="0" presId="urn:microsoft.com/office/officeart/2018/5/layout/IconCircleLabelList"/>
    <dgm:cxn modelId="{BB18DD68-A5CE-44EB-BEFA-4BE6A7A026E4}" type="presParOf" srcId="{B87E8D03-E491-45F7-95DC-F46AF7C80B0B}" destId="{4D97E7D1-61B3-4B9F-9F8C-BE6B5B8D651C}" srcOrd="2" destOrd="0" presId="urn:microsoft.com/office/officeart/2018/5/layout/IconCircleLabelList"/>
    <dgm:cxn modelId="{49F6DECB-F46A-43D0-AA9E-CAB6F70DD579}" type="presParOf" srcId="{B87E8D03-E491-45F7-95DC-F46AF7C80B0B}" destId="{3B91858E-4A32-4370-A426-47AC902C38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47AEDF-0270-4668-A9F9-303340FC413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930C7D-133E-4385-BFD3-FD43523CD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RBAC Implementation: Enhance user access control with RBAC.</a:t>
          </a:r>
        </a:p>
      </dgm:t>
    </dgm:pt>
    <dgm:pt modelId="{2A8F05AA-C808-46C5-A602-EA780CF43AF0}" type="parTrans" cxnId="{9C571F10-1387-472C-BE9D-EF1F1759DB0C}">
      <dgm:prSet/>
      <dgm:spPr/>
      <dgm:t>
        <a:bodyPr/>
        <a:lstStyle/>
        <a:p>
          <a:endParaRPr lang="en-US"/>
        </a:p>
      </dgm:t>
    </dgm:pt>
    <dgm:pt modelId="{A24235A1-E0C5-4C32-8FFE-19BEF5F3D498}" type="sibTrans" cxnId="{9C571F10-1387-472C-BE9D-EF1F1759DB0C}">
      <dgm:prSet/>
      <dgm:spPr/>
      <dgm:t>
        <a:bodyPr/>
        <a:lstStyle/>
        <a:p>
          <a:endParaRPr lang="en-US"/>
        </a:p>
      </dgm:t>
    </dgm:pt>
    <dgm:pt modelId="{C1774AB7-BAD7-46D8-9085-EA79EC0D52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Internet Entry Firewall: Place a firewall at the internet entry point.</a:t>
          </a:r>
        </a:p>
      </dgm:t>
    </dgm:pt>
    <dgm:pt modelId="{16924E30-46A3-4157-9FD0-04D88B746565}" type="parTrans" cxnId="{ED911DCE-A537-4CC7-9706-AF9DAC0D03F1}">
      <dgm:prSet/>
      <dgm:spPr/>
      <dgm:t>
        <a:bodyPr/>
        <a:lstStyle/>
        <a:p>
          <a:endParaRPr lang="en-US"/>
        </a:p>
      </dgm:t>
    </dgm:pt>
    <dgm:pt modelId="{908A73B4-A0A1-45E7-A8EE-E9074E984320}" type="sibTrans" cxnId="{ED911DCE-A537-4CC7-9706-AF9DAC0D03F1}">
      <dgm:prSet/>
      <dgm:spPr/>
      <dgm:t>
        <a:bodyPr/>
        <a:lstStyle/>
        <a:p>
          <a:endParaRPr lang="en-US"/>
        </a:p>
      </dgm:t>
    </dgm:pt>
    <dgm:pt modelId="{30D5A126-6B0F-476E-9878-66171386C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 Routing: Improve traffic routing for efficiency.</a:t>
          </a:r>
        </a:p>
      </dgm:t>
    </dgm:pt>
    <dgm:pt modelId="{EACD6E1B-1883-40BB-AFAA-65A17BFFBFDB}" type="parTrans" cxnId="{07520933-1393-4021-840B-B39488D42A03}">
      <dgm:prSet/>
      <dgm:spPr/>
      <dgm:t>
        <a:bodyPr/>
        <a:lstStyle/>
        <a:p>
          <a:endParaRPr lang="en-US"/>
        </a:p>
      </dgm:t>
    </dgm:pt>
    <dgm:pt modelId="{6C88E076-F2A8-4407-B330-B326826E8699}" type="sibTrans" cxnId="{07520933-1393-4021-840B-B39488D42A03}">
      <dgm:prSet/>
      <dgm:spPr/>
      <dgm:t>
        <a:bodyPr/>
        <a:lstStyle/>
        <a:p>
          <a:endParaRPr lang="en-US"/>
        </a:p>
      </dgm:t>
    </dgm:pt>
    <dgm:pt modelId="{78AEE308-410E-44E7-8768-B83C87294D96}" type="pres">
      <dgm:prSet presAssocID="{F447AEDF-0270-4668-A9F9-303340FC4139}" presName="root" presStyleCnt="0">
        <dgm:presLayoutVars>
          <dgm:dir/>
          <dgm:resizeHandles val="exact"/>
        </dgm:presLayoutVars>
      </dgm:prSet>
      <dgm:spPr/>
    </dgm:pt>
    <dgm:pt modelId="{6AEEA812-1D92-43BC-9898-849B19782CC7}" type="pres">
      <dgm:prSet presAssocID="{F5930C7D-133E-4385-BFD3-FD43523CDE15}" presName="compNode" presStyleCnt="0"/>
      <dgm:spPr/>
    </dgm:pt>
    <dgm:pt modelId="{87946DA6-7011-4A50-A8EC-5790873B1EB5}" type="pres">
      <dgm:prSet presAssocID="{F5930C7D-133E-4385-BFD3-FD43523CDE15}" presName="bgRect" presStyleLbl="bgShp" presStyleIdx="0" presStyleCnt="3"/>
      <dgm:spPr/>
    </dgm:pt>
    <dgm:pt modelId="{599949F8-E95C-4DBC-82BB-F77F376BADBD}" type="pres">
      <dgm:prSet presAssocID="{F5930C7D-133E-4385-BFD3-FD43523CDE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04AAB9D-14AF-4C5A-9C43-2D42DFB0619B}" type="pres">
      <dgm:prSet presAssocID="{F5930C7D-133E-4385-BFD3-FD43523CDE15}" presName="spaceRect" presStyleCnt="0"/>
      <dgm:spPr/>
    </dgm:pt>
    <dgm:pt modelId="{3A0F98B0-C291-4326-AB94-393938EDBEA8}" type="pres">
      <dgm:prSet presAssocID="{F5930C7D-133E-4385-BFD3-FD43523CDE15}" presName="parTx" presStyleLbl="revTx" presStyleIdx="0" presStyleCnt="3">
        <dgm:presLayoutVars>
          <dgm:chMax val="0"/>
          <dgm:chPref val="0"/>
        </dgm:presLayoutVars>
      </dgm:prSet>
      <dgm:spPr/>
    </dgm:pt>
    <dgm:pt modelId="{FCB4E93E-380F-42B0-A6EB-2839065AB499}" type="pres">
      <dgm:prSet presAssocID="{A24235A1-E0C5-4C32-8FFE-19BEF5F3D498}" presName="sibTrans" presStyleCnt="0"/>
      <dgm:spPr/>
    </dgm:pt>
    <dgm:pt modelId="{FFED09B2-7A40-4C67-8BD5-336754BED4BF}" type="pres">
      <dgm:prSet presAssocID="{C1774AB7-BAD7-46D8-9085-EA79EC0D5265}" presName="compNode" presStyleCnt="0"/>
      <dgm:spPr/>
    </dgm:pt>
    <dgm:pt modelId="{F1C14836-B7C6-41C4-96E4-0878EC7AA8BB}" type="pres">
      <dgm:prSet presAssocID="{C1774AB7-BAD7-46D8-9085-EA79EC0D5265}" presName="bgRect" presStyleLbl="bgShp" presStyleIdx="1" presStyleCnt="3"/>
      <dgm:spPr/>
    </dgm:pt>
    <dgm:pt modelId="{B47F9C49-B97C-49E3-832F-426826FD5A15}" type="pres">
      <dgm:prSet presAssocID="{C1774AB7-BAD7-46D8-9085-EA79EC0D52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9B892CB-2938-4C34-A1EC-7CFDE89A04C2}" type="pres">
      <dgm:prSet presAssocID="{C1774AB7-BAD7-46D8-9085-EA79EC0D5265}" presName="spaceRect" presStyleCnt="0"/>
      <dgm:spPr/>
    </dgm:pt>
    <dgm:pt modelId="{E8C67D4A-0140-4945-8680-3AB44DE3D431}" type="pres">
      <dgm:prSet presAssocID="{C1774AB7-BAD7-46D8-9085-EA79EC0D5265}" presName="parTx" presStyleLbl="revTx" presStyleIdx="1" presStyleCnt="3">
        <dgm:presLayoutVars>
          <dgm:chMax val="0"/>
          <dgm:chPref val="0"/>
        </dgm:presLayoutVars>
      </dgm:prSet>
      <dgm:spPr/>
    </dgm:pt>
    <dgm:pt modelId="{A23244E5-6452-48BB-B826-79C14FFEBDE0}" type="pres">
      <dgm:prSet presAssocID="{908A73B4-A0A1-45E7-A8EE-E9074E984320}" presName="sibTrans" presStyleCnt="0"/>
      <dgm:spPr/>
    </dgm:pt>
    <dgm:pt modelId="{9B7EAC6E-34F0-4F25-A90C-537D4FF2D4FD}" type="pres">
      <dgm:prSet presAssocID="{30D5A126-6B0F-476E-9878-66171386C426}" presName="compNode" presStyleCnt="0"/>
      <dgm:spPr/>
    </dgm:pt>
    <dgm:pt modelId="{C48F0C99-4EBA-48A2-A309-DC81107A3C9C}" type="pres">
      <dgm:prSet presAssocID="{30D5A126-6B0F-476E-9878-66171386C426}" presName="bgRect" presStyleLbl="bgShp" presStyleIdx="2" presStyleCnt="3"/>
      <dgm:spPr/>
    </dgm:pt>
    <dgm:pt modelId="{1E849648-0CBD-47AC-B550-FD95B009E6F4}" type="pres">
      <dgm:prSet presAssocID="{30D5A126-6B0F-476E-9878-66171386C4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8C3C25E2-E52B-42B4-81BE-635933F866D5}" type="pres">
      <dgm:prSet presAssocID="{30D5A126-6B0F-476E-9878-66171386C426}" presName="spaceRect" presStyleCnt="0"/>
      <dgm:spPr/>
    </dgm:pt>
    <dgm:pt modelId="{9EA318AA-C471-49DD-952A-84F4D3B9243D}" type="pres">
      <dgm:prSet presAssocID="{30D5A126-6B0F-476E-9878-66171386C4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571F10-1387-472C-BE9D-EF1F1759DB0C}" srcId="{F447AEDF-0270-4668-A9F9-303340FC4139}" destId="{F5930C7D-133E-4385-BFD3-FD43523CDE15}" srcOrd="0" destOrd="0" parTransId="{2A8F05AA-C808-46C5-A602-EA780CF43AF0}" sibTransId="{A24235A1-E0C5-4C32-8FFE-19BEF5F3D498}"/>
    <dgm:cxn modelId="{52647532-5FC9-4B09-AB5E-ED5E95689B00}" type="presOf" srcId="{F5930C7D-133E-4385-BFD3-FD43523CDE15}" destId="{3A0F98B0-C291-4326-AB94-393938EDBEA8}" srcOrd="0" destOrd="0" presId="urn:microsoft.com/office/officeart/2018/2/layout/IconVerticalSolidList"/>
    <dgm:cxn modelId="{07520933-1393-4021-840B-B39488D42A03}" srcId="{F447AEDF-0270-4668-A9F9-303340FC4139}" destId="{30D5A126-6B0F-476E-9878-66171386C426}" srcOrd="2" destOrd="0" parTransId="{EACD6E1B-1883-40BB-AFAA-65A17BFFBFDB}" sibTransId="{6C88E076-F2A8-4407-B330-B326826E8699}"/>
    <dgm:cxn modelId="{5C69F862-D179-46FD-BD63-6BBA1495351A}" type="presOf" srcId="{C1774AB7-BAD7-46D8-9085-EA79EC0D5265}" destId="{E8C67D4A-0140-4945-8680-3AB44DE3D431}" srcOrd="0" destOrd="0" presId="urn:microsoft.com/office/officeart/2018/2/layout/IconVerticalSolidList"/>
    <dgm:cxn modelId="{631B468F-1205-4C12-B54F-BCAC9FBD01D1}" type="presOf" srcId="{30D5A126-6B0F-476E-9878-66171386C426}" destId="{9EA318AA-C471-49DD-952A-84F4D3B9243D}" srcOrd="0" destOrd="0" presId="urn:microsoft.com/office/officeart/2018/2/layout/IconVerticalSolidList"/>
    <dgm:cxn modelId="{ED911DCE-A537-4CC7-9706-AF9DAC0D03F1}" srcId="{F447AEDF-0270-4668-A9F9-303340FC4139}" destId="{C1774AB7-BAD7-46D8-9085-EA79EC0D5265}" srcOrd="1" destOrd="0" parTransId="{16924E30-46A3-4157-9FD0-04D88B746565}" sibTransId="{908A73B4-A0A1-45E7-A8EE-E9074E984320}"/>
    <dgm:cxn modelId="{601290DD-63C7-4AAA-9F3C-A579D4E117F3}" type="presOf" srcId="{F447AEDF-0270-4668-A9F9-303340FC4139}" destId="{78AEE308-410E-44E7-8768-B83C87294D96}" srcOrd="0" destOrd="0" presId="urn:microsoft.com/office/officeart/2018/2/layout/IconVerticalSolidList"/>
    <dgm:cxn modelId="{359F9323-7B72-4E8E-926F-2EBB948251CD}" type="presParOf" srcId="{78AEE308-410E-44E7-8768-B83C87294D96}" destId="{6AEEA812-1D92-43BC-9898-849B19782CC7}" srcOrd="0" destOrd="0" presId="urn:microsoft.com/office/officeart/2018/2/layout/IconVerticalSolidList"/>
    <dgm:cxn modelId="{09C3F16F-F62C-4725-BB6B-8A1DABC93F15}" type="presParOf" srcId="{6AEEA812-1D92-43BC-9898-849B19782CC7}" destId="{87946DA6-7011-4A50-A8EC-5790873B1EB5}" srcOrd="0" destOrd="0" presId="urn:microsoft.com/office/officeart/2018/2/layout/IconVerticalSolidList"/>
    <dgm:cxn modelId="{B491248B-3304-46A3-9233-CBE7592BCC96}" type="presParOf" srcId="{6AEEA812-1D92-43BC-9898-849B19782CC7}" destId="{599949F8-E95C-4DBC-82BB-F77F376BADBD}" srcOrd="1" destOrd="0" presId="urn:microsoft.com/office/officeart/2018/2/layout/IconVerticalSolidList"/>
    <dgm:cxn modelId="{6EDBF4B2-EFA4-4BFA-AAB4-FD957D75F04E}" type="presParOf" srcId="{6AEEA812-1D92-43BC-9898-849B19782CC7}" destId="{204AAB9D-14AF-4C5A-9C43-2D42DFB0619B}" srcOrd="2" destOrd="0" presId="urn:microsoft.com/office/officeart/2018/2/layout/IconVerticalSolidList"/>
    <dgm:cxn modelId="{7663431E-E584-4FEE-AC95-0BF583ABC3A0}" type="presParOf" srcId="{6AEEA812-1D92-43BC-9898-849B19782CC7}" destId="{3A0F98B0-C291-4326-AB94-393938EDBEA8}" srcOrd="3" destOrd="0" presId="urn:microsoft.com/office/officeart/2018/2/layout/IconVerticalSolidList"/>
    <dgm:cxn modelId="{E794AE8A-E319-4AE8-A33C-9A18C558D973}" type="presParOf" srcId="{78AEE308-410E-44E7-8768-B83C87294D96}" destId="{FCB4E93E-380F-42B0-A6EB-2839065AB499}" srcOrd="1" destOrd="0" presId="urn:microsoft.com/office/officeart/2018/2/layout/IconVerticalSolidList"/>
    <dgm:cxn modelId="{1C2FF301-1A07-4525-959A-433B1AD2AF72}" type="presParOf" srcId="{78AEE308-410E-44E7-8768-B83C87294D96}" destId="{FFED09B2-7A40-4C67-8BD5-336754BED4BF}" srcOrd="2" destOrd="0" presId="urn:microsoft.com/office/officeart/2018/2/layout/IconVerticalSolidList"/>
    <dgm:cxn modelId="{F7AB041B-FC9E-42F7-B2CB-3212A9251D80}" type="presParOf" srcId="{FFED09B2-7A40-4C67-8BD5-336754BED4BF}" destId="{F1C14836-B7C6-41C4-96E4-0878EC7AA8BB}" srcOrd="0" destOrd="0" presId="urn:microsoft.com/office/officeart/2018/2/layout/IconVerticalSolidList"/>
    <dgm:cxn modelId="{4274AE9D-F1CB-4044-AF45-1A02EDD51A21}" type="presParOf" srcId="{FFED09B2-7A40-4C67-8BD5-336754BED4BF}" destId="{B47F9C49-B97C-49E3-832F-426826FD5A15}" srcOrd="1" destOrd="0" presId="urn:microsoft.com/office/officeart/2018/2/layout/IconVerticalSolidList"/>
    <dgm:cxn modelId="{AFFB08B3-642C-46A8-B931-3F66023E1914}" type="presParOf" srcId="{FFED09B2-7A40-4C67-8BD5-336754BED4BF}" destId="{C9B892CB-2938-4C34-A1EC-7CFDE89A04C2}" srcOrd="2" destOrd="0" presId="urn:microsoft.com/office/officeart/2018/2/layout/IconVerticalSolidList"/>
    <dgm:cxn modelId="{CBCF9C79-D900-4D19-A05A-C463E986AC50}" type="presParOf" srcId="{FFED09B2-7A40-4C67-8BD5-336754BED4BF}" destId="{E8C67D4A-0140-4945-8680-3AB44DE3D431}" srcOrd="3" destOrd="0" presId="urn:microsoft.com/office/officeart/2018/2/layout/IconVerticalSolidList"/>
    <dgm:cxn modelId="{FC0EDC11-3673-45B2-9C09-63691919D7ED}" type="presParOf" srcId="{78AEE308-410E-44E7-8768-B83C87294D96}" destId="{A23244E5-6452-48BB-B826-79C14FFEBDE0}" srcOrd="3" destOrd="0" presId="urn:microsoft.com/office/officeart/2018/2/layout/IconVerticalSolidList"/>
    <dgm:cxn modelId="{63867B9D-75FD-4976-9D6B-42B34E7CB938}" type="presParOf" srcId="{78AEE308-410E-44E7-8768-B83C87294D96}" destId="{9B7EAC6E-34F0-4F25-A90C-537D4FF2D4FD}" srcOrd="4" destOrd="0" presId="urn:microsoft.com/office/officeart/2018/2/layout/IconVerticalSolidList"/>
    <dgm:cxn modelId="{7E89F30E-13E3-4F11-AD33-F3FA9343E792}" type="presParOf" srcId="{9B7EAC6E-34F0-4F25-A90C-537D4FF2D4FD}" destId="{C48F0C99-4EBA-48A2-A309-DC81107A3C9C}" srcOrd="0" destOrd="0" presId="urn:microsoft.com/office/officeart/2018/2/layout/IconVerticalSolidList"/>
    <dgm:cxn modelId="{72814F86-8443-41FE-801E-31B25105686A}" type="presParOf" srcId="{9B7EAC6E-34F0-4F25-A90C-537D4FF2D4FD}" destId="{1E849648-0CBD-47AC-B550-FD95B009E6F4}" srcOrd="1" destOrd="0" presId="urn:microsoft.com/office/officeart/2018/2/layout/IconVerticalSolidList"/>
    <dgm:cxn modelId="{E4F47394-E272-4829-9EC5-AA51F5DE26BC}" type="presParOf" srcId="{9B7EAC6E-34F0-4F25-A90C-537D4FF2D4FD}" destId="{8C3C25E2-E52B-42B4-81BE-635933F866D5}" srcOrd="2" destOrd="0" presId="urn:microsoft.com/office/officeart/2018/2/layout/IconVerticalSolidList"/>
    <dgm:cxn modelId="{AA700757-C2D1-4F34-9417-F88C6D9BEC93}" type="presParOf" srcId="{9B7EAC6E-34F0-4F25-A90C-537D4FF2D4FD}" destId="{9EA318AA-C471-49DD-952A-84F4D3B924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53BA75-DA82-422F-8DF9-C67463AE1E79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695C59-3AC1-4B7A-9255-316F2608966C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Initial Phase </a:t>
          </a:r>
          <a:endParaRPr lang="en-US"/>
        </a:p>
      </dgm:t>
    </dgm:pt>
    <dgm:pt modelId="{BD676197-4A3A-4225-B7DC-16091A705ABA}" type="parTrans" cxnId="{5C960B27-76B2-49A2-B40E-E646D5F25E69}">
      <dgm:prSet/>
      <dgm:spPr/>
      <dgm:t>
        <a:bodyPr/>
        <a:lstStyle/>
        <a:p>
          <a:endParaRPr lang="en-US"/>
        </a:p>
      </dgm:t>
    </dgm:pt>
    <dgm:pt modelId="{04012CEF-851F-4BF5-9C21-76E13420CF74}" type="sibTrans" cxnId="{5C960B27-76B2-49A2-B40E-E646D5F25E69}">
      <dgm:prSet/>
      <dgm:spPr/>
      <dgm:t>
        <a:bodyPr/>
        <a:lstStyle/>
        <a:p>
          <a:endParaRPr lang="en-US"/>
        </a:p>
      </dgm:t>
    </dgm:pt>
    <dgm:pt modelId="{7C0EC454-35A1-45E8-8B18-852D2607C788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 Upgrade to 10 Gbit Connections</a:t>
          </a:r>
          <a:endParaRPr lang="en-US"/>
        </a:p>
      </dgm:t>
    </dgm:pt>
    <dgm:pt modelId="{5230CBBB-5286-4E0A-B285-84CEAA2B8716}" type="parTrans" cxnId="{496E096B-CA61-45E0-AAAA-AE15A46207D7}">
      <dgm:prSet/>
      <dgm:spPr/>
      <dgm:t>
        <a:bodyPr/>
        <a:lstStyle/>
        <a:p>
          <a:endParaRPr lang="en-US"/>
        </a:p>
      </dgm:t>
    </dgm:pt>
    <dgm:pt modelId="{F335F7CE-0474-4FE9-AEB8-2958EA172249}" type="sibTrans" cxnId="{496E096B-CA61-45E0-AAAA-AE15A46207D7}">
      <dgm:prSet/>
      <dgm:spPr/>
      <dgm:t>
        <a:bodyPr/>
        <a:lstStyle/>
        <a:p>
          <a:endParaRPr lang="en-US"/>
        </a:p>
      </dgm:t>
    </dgm:pt>
    <dgm:pt modelId="{E4A5D4CF-A59E-4F88-BF58-B05C8763B213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Phase II</a:t>
          </a:r>
          <a:endParaRPr lang="en-US"/>
        </a:p>
      </dgm:t>
    </dgm:pt>
    <dgm:pt modelId="{8D557BF8-F823-4171-853C-299E2390EEBC}" type="parTrans" cxnId="{367272BC-36BD-4B30-A23F-72EAD40424B3}">
      <dgm:prSet/>
      <dgm:spPr/>
      <dgm:t>
        <a:bodyPr/>
        <a:lstStyle/>
        <a:p>
          <a:endParaRPr lang="en-US"/>
        </a:p>
      </dgm:t>
    </dgm:pt>
    <dgm:pt modelId="{665B2B9C-6BF5-4235-8C4F-9D6DB47EBEB8}" type="sibTrans" cxnId="{367272BC-36BD-4B30-A23F-72EAD40424B3}">
      <dgm:prSet/>
      <dgm:spPr/>
      <dgm:t>
        <a:bodyPr/>
        <a:lstStyle/>
        <a:p>
          <a:endParaRPr lang="en-US"/>
        </a:p>
      </dgm:t>
    </dgm:pt>
    <dgm:pt modelId="{9395A114-E6CF-4498-9ABB-24D421BDC69C}">
      <dgm:prSet phldrT="[Text]" phldr="0"/>
      <dgm:spPr/>
      <dgm:t>
        <a:bodyPr/>
        <a:lstStyle/>
        <a:p>
          <a:r>
            <a:rPr lang="en-US" b="0">
              <a:latin typeface="Calibri Light" panose="020F0302020204030204"/>
            </a:rPr>
            <a:t>MPLS to ELAN Transition</a:t>
          </a:r>
          <a:endParaRPr lang="en-US" b="0"/>
        </a:p>
      </dgm:t>
    </dgm:pt>
    <dgm:pt modelId="{F3A711C6-FAEE-46C0-AAC9-CECCF42025AB}" type="parTrans" cxnId="{C69274FD-D1AD-4EE4-8F64-2A6B07EF4946}">
      <dgm:prSet/>
      <dgm:spPr/>
      <dgm:t>
        <a:bodyPr/>
        <a:lstStyle/>
        <a:p>
          <a:endParaRPr lang="en-US"/>
        </a:p>
      </dgm:t>
    </dgm:pt>
    <dgm:pt modelId="{498D2E3E-3239-4FA0-B340-9C3DB1AC3B15}" type="sibTrans" cxnId="{C69274FD-D1AD-4EE4-8F64-2A6B07EF4946}">
      <dgm:prSet/>
      <dgm:spPr/>
      <dgm:t>
        <a:bodyPr/>
        <a:lstStyle/>
        <a:p>
          <a:endParaRPr lang="en-US"/>
        </a:p>
      </dgm:t>
    </dgm:pt>
    <dgm:pt modelId="{A415B68F-19B4-42B3-ABB6-C0B9ECC354AF}">
      <dgm:prSet phldrT="[Text]" phldr="0"/>
      <dgm:spPr/>
      <dgm:t>
        <a:bodyPr/>
        <a:lstStyle/>
        <a:p>
          <a:pPr>
            <a:defRPr b="1"/>
          </a:pPr>
          <a:r>
            <a:rPr lang="en-US" b="1">
              <a:latin typeface="Calibri Light" panose="020F0302020204030204"/>
            </a:rPr>
            <a:t>Phase III</a:t>
          </a:r>
          <a:endParaRPr lang="en-US" b="1"/>
        </a:p>
      </dgm:t>
    </dgm:pt>
    <dgm:pt modelId="{403D28BE-166A-4304-AD69-BE92952C9276}" type="parTrans" cxnId="{D63980FB-57E8-458E-8A52-61B63F715469}">
      <dgm:prSet/>
      <dgm:spPr/>
      <dgm:t>
        <a:bodyPr/>
        <a:lstStyle/>
        <a:p>
          <a:endParaRPr lang="en-US"/>
        </a:p>
      </dgm:t>
    </dgm:pt>
    <dgm:pt modelId="{D7B8033D-0105-45A4-87FF-7EB35ABF533D}" type="sibTrans" cxnId="{D63980FB-57E8-458E-8A52-61B63F715469}">
      <dgm:prSet/>
      <dgm:spPr/>
      <dgm:t>
        <a:bodyPr/>
        <a:lstStyle/>
        <a:p>
          <a:endParaRPr lang="en-US"/>
        </a:p>
      </dgm:t>
    </dgm:pt>
    <dgm:pt modelId="{7A3AC2C1-0C3A-4E74-A8CF-CF6F5FCA71D2}">
      <dgm:prSet phldrT="[Text]" phldr="0"/>
      <dgm:spPr/>
      <dgm:t>
        <a:bodyPr/>
        <a:lstStyle/>
        <a:p>
          <a:r>
            <a:rPr lang="en-US" b="0">
              <a:latin typeface="Calibri Light" panose="020F0302020204030204"/>
            </a:rPr>
            <a:t>Cisco to Fortinet Transition</a:t>
          </a:r>
          <a:endParaRPr lang="en-US" b="0"/>
        </a:p>
      </dgm:t>
    </dgm:pt>
    <dgm:pt modelId="{4E9BA722-E233-4A2C-A1B2-1AB960E92CCB}" type="parTrans" cxnId="{2A27C2BC-BF63-49D0-B9C5-ABA51542453B}">
      <dgm:prSet/>
      <dgm:spPr/>
      <dgm:t>
        <a:bodyPr/>
        <a:lstStyle/>
        <a:p>
          <a:endParaRPr lang="en-US"/>
        </a:p>
      </dgm:t>
    </dgm:pt>
    <dgm:pt modelId="{933EBEC4-EA02-4E3C-9266-B2AEEF0077EF}" type="sibTrans" cxnId="{2A27C2BC-BF63-49D0-B9C5-ABA51542453B}">
      <dgm:prSet/>
      <dgm:spPr/>
      <dgm:t>
        <a:bodyPr/>
        <a:lstStyle/>
        <a:p>
          <a:endParaRPr lang="en-US"/>
        </a:p>
      </dgm:t>
    </dgm:pt>
    <dgm:pt modelId="{59E0032A-AE87-4D62-B5D9-D98E50B48EDB}">
      <dgm:prSet phldr="0"/>
      <dgm:spPr/>
      <dgm:t>
        <a:bodyPr/>
        <a:lstStyle/>
        <a:p>
          <a:pPr>
            <a:defRPr b="1"/>
          </a:pPr>
          <a:r>
            <a:rPr lang="en-US" b="1">
              <a:latin typeface="Calibri Light" panose="020F0302020204030204"/>
            </a:rPr>
            <a:t>Final Phase</a:t>
          </a:r>
        </a:p>
      </dgm:t>
    </dgm:pt>
    <dgm:pt modelId="{677BEBBE-5EDC-4BC8-B087-5AEAF160AD25}" type="parTrans" cxnId="{F73A92B6-085E-4AE7-9A71-E2857DBA295D}">
      <dgm:prSet/>
      <dgm:spPr/>
      <dgm:t>
        <a:bodyPr/>
        <a:lstStyle/>
        <a:p>
          <a:endParaRPr lang="en-US"/>
        </a:p>
      </dgm:t>
    </dgm:pt>
    <dgm:pt modelId="{C89E16DA-5362-41C0-9527-94FF3182BD28}" type="sibTrans" cxnId="{F73A92B6-085E-4AE7-9A71-E2857DBA295D}">
      <dgm:prSet/>
      <dgm:spPr/>
      <dgm:t>
        <a:bodyPr/>
        <a:lstStyle/>
        <a:p>
          <a:endParaRPr lang="en-US"/>
        </a:p>
      </dgm:t>
    </dgm:pt>
    <dgm:pt modelId="{58E12B7A-913D-4A47-A595-FAA98AFB4F37}">
      <dgm:prSet phldr="0"/>
      <dgm:spPr/>
      <dgm:t>
        <a:bodyPr/>
        <a:lstStyle/>
        <a:p>
          <a:r>
            <a:rPr lang="en-US" b="0">
              <a:latin typeface="Calibri Light" panose="020F0302020204030204"/>
            </a:rPr>
            <a:t>Implement Security Awareness &amp; Upgrade Observation</a:t>
          </a:r>
        </a:p>
      </dgm:t>
    </dgm:pt>
    <dgm:pt modelId="{C222FCC6-4823-4E6D-9C29-AC8AE4D9F980}" type="parTrans" cxnId="{6FDD669D-1169-479B-BD73-806150BBB44D}">
      <dgm:prSet/>
      <dgm:spPr/>
      <dgm:t>
        <a:bodyPr/>
        <a:lstStyle/>
        <a:p>
          <a:endParaRPr lang="en-US"/>
        </a:p>
      </dgm:t>
    </dgm:pt>
    <dgm:pt modelId="{2A619A41-F923-41B1-8B3B-2F497760C0F5}" type="sibTrans" cxnId="{6FDD669D-1169-479B-BD73-806150BBB44D}">
      <dgm:prSet/>
      <dgm:spPr/>
      <dgm:t>
        <a:bodyPr/>
        <a:lstStyle/>
        <a:p>
          <a:endParaRPr lang="en-US"/>
        </a:p>
      </dgm:t>
    </dgm:pt>
    <dgm:pt modelId="{A8A56909-99E2-4ACE-9625-9AB15DDCCB5D}">
      <dgm:prSet phldr="0"/>
      <dgm:spPr/>
      <dgm:t>
        <a:bodyPr/>
        <a:lstStyle/>
        <a:p>
          <a:r>
            <a:rPr lang="en-US" b="0">
              <a:latin typeface="Calibri Light" panose="020F0302020204030204"/>
            </a:rPr>
            <a:t>Approx. 2 months</a:t>
          </a:r>
        </a:p>
      </dgm:t>
    </dgm:pt>
    <dgm:pt modelId="{AEF8730A-16B1-4244-A42D-22E661671218}" type="parTrans" cxnId="{42D2837D-91A9-42AC-BC02-10C047EF95F1}">
      <dgm:prSet/>
      <dgm:spPr/>
      <dgm:t>
        <a:bodyPr/>
        <a:lstStyle/>
        <a:p>
          <a:endParaRPr lang="en-US"/>
        </a:p>
      </dgm:t>
    </dgm:pt>
    <dgm:pt modelId="{A0706C95-24F3-48D5-B747-A50DCA6982B6}" type="sibTrans" cxnId="{42D2837D-91A9-42AC-BC02-10C047EF95F1}">
      <dgm:prSet/>
      <dgm:spPr/>
      <dgm:t>
        <a:bodyPr/>
        <a:lstStyle/>
        <a:p>
          <a:endParaRPr lang="en-US"/>
        </a:p>
      </dgm:t>
    </dgm:pt>
    <dgm:pt modelId="{3DD53135-39C2-472B-BDB7-14DD43EABE2E}">
      <dgm:prSet phldr="0"/>
      <dgm:spPr/>
      <dgm:t>
        <a:bodyPr/>
        <a:lstStyle/>
        <a:p>
          <a:r>
            <a:rPr lang="en-US" b="0">
              <a:latin typeface="Calibri Light" panose="020F0302020204030204"/>
            </a:rPr>
            <a:t>Approx. 3 months</a:t>
          </a:r>
        </a:p>
      </dgm:t>
    </dgm:pt>
    <dgm:pt modelId="{CB0DB788-A887-485C-8307-BC0D67B2370A}" type="parTrans" cxnId="{4D2F1393-3DA7-4B33-9CC9-F0E01226554F}">
      <dgm:prSet/>
      <dgm:spPr/>
      <dgm:t>
        <a:bodyPr/>
        <a:lstStyle/>
        <a:p>
          <a:endParaRPr lang="en-US"/>
        </a:p>
      </dgm:t>
    </dgm:pt>
    <dgm:pt modelId="{E822C80B-3A1B-48E4-83D6-02487DDDA368}" type="sibTrans" cxnId="{4D2F1393-3DA7-4B33-9CC9-F0E01226554F}">
      <dgm:prSet/>
      <dgm:spPr/>
      <dgm:t>
        <a:bodyPr/>
        <a:lstStyle/>
        <a:p>
          <a:endParaRPr lang="en-US"/>
        </a:p>
      </dgm:t>
    </dgm:pt>
    <dgm:pt modelId="{679B3624-9357-4A3B-A2AE-E017B025DE71}">
      <dgm:prSet phldr="0"/>
      <dgm:spPr/>
      <dgm:t>
        <a:bodyPr/>
        <a:lstStyle/>
        <a:p>
          <a:r>
            <a:rPr lang="en-US" b="0">
              <a:latin typeface="Calibri Light" panose="020F0302020204030204"/>
            </a:rPr>
            <a:t>Approx. 3 months</a:t>
          </a:r>
        </a:p>
      </dgm:t>
    </dgm:pt>
    <dgm:pt modelId="{614235CE-2F67-4A93-A58F-99C132433989}" type="parTrans" cxnId="{593C10A9-BE73-4496-9259-2F0FFEE9AE0E}">
      <dgm:prSet/>
      <dgm:spPr/>
      <dgm:t>
        <a:bodyPr/>
        <a:lstStyle/>
        <a:p>
          <a:endParaRPr lang="en-US"/>
        </a:p>
      </dgm:t>
    </dgm:pt>
    <dgm:pt modelId="{7EB68487-FD1A-4F12-9E9D-92A345A2A61F}" type="sibTrans" cxnId="{593C10A9-BE73-4496-9259-2F0FFEE9AE0E}">
      <dgm:prSet/>
      <dgm:spPr/>
      <dgm:t>
        <a:bodyPr/>
        <a:lstStyle/>
        <a:p>
          <a:endParaRPr lang="en-US"/>
        </a:p>
      </dgm:t>
    </dgm:pt>
    <dgm:pt modelId="{4982238C-F50E-4F9F-BBB6-9B144BE7A9C4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Approx. 2 months</a:t>
          </a:r>
        </a:p>
      </dgm:t>
    </dgm:pt>
    <dgm:pt modelId="{C3A18E6B-015C-4333-9A9E-FD698A7AD9CE}" type="parTrans" cxnId="{F8166B08-7FB8-449F-8364-204E56690191}">
      <dgm:prSet/>
      <dgm:spPr/>
      <dgm:t>
        <a:bodyPr/>
        <a:lstStyle/>
        <a:p>
          <a:endParaRPr lang="en-US"/>
        </a:p>
      </dgm:t>
    </dgm:pt>
    <dgm:pt modelId="{D39EA795-FD23-40AA-B2D1-780EC8EF37BE}" type="sibTrans" cxnId="{F8166B08-7FB8-449F-8364-204E56690191}">
      <dgm:prSet/>
      <dgm:spPr/>
      <dgm:t>
        <a:bodyPr/>
        <a:lstStyle/>
        <a:p>
          <a:endParaRPr lang="en-US"/>
        </a:p>
      </dgm:t>
    </dgm:pt>
    <dgm:pt modelId="{4B956212-695C-4F79-BC0B-67A9860EA180}" type="pres">
      <dgm:prSet presAssocID="{3353BA75-DA82-422F-8DF9-C67463AE1E79}" presName="root" presStyleCnt="0">
        <dgm:presLayoutVars>
          <dgm:chMax/>
          <dgm:chPref/>
          <dgm:animLvl val="lvl"/>
        </dgm:presLayoutVars>
      </dgm:prSet>
      <dgm:spPr/>
    </dgm:pt>
    <dgm:pt modelId="{0E5A1E76-9C7E-4004-87CD-2D9B75093C05}" type="pres">
      <dgm:prSet presAssocID="{3353BA75-DA82-422F-8DF9-C67463AE1E79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AE20FDA6-6A69-45DF-95BA-DE9BB8DBDB49}" type="pres">
      <dgm:prSet presAssocID="{3353BA75-DA82-422F-8DF9-C67463AE1E79}" presName="nodes" presStyleCnt="0">
        <dgm:presLayoutVars>
          <dgm:chMax/>
          <dgm:chPref/>
          <dgm:animLvl val="lvl"/>
        </dgm:presLayoutVars>
      </dgm:prSet>
      <dgm:spPr/>
    </dgm:pt>
    <dgm:pt modelId="{06588E74-A692-45AB-A41D-E81C138D82AB}" type="pres">
      <dgm:prSet presAssocID="{CE695C59-3AC1-4B7A-9255-316F2608966C}" presName="composite" presStyleCnt="0"/>
      <dgm:spPr/>
    </dgm:pt>
    <dgm:pt modelId="{7A0F6860-BBFB-4662-B73C-8961EDAA2A8A}" type="pres">
      <dgm:prSet presAssocID="{CE695C59-3AC1-4B7A-9255-316F2608966C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48EBC29-DFD2-486C-A2AF-37E6132ED617}" type="pres">
      <dgm:prSet presAssocID="{CE695C59-3AC1-4B7A-9255-316F2608966C}" presName="DropPinPlaceHolder" presStyleCnt="0"/>
      <dgm:spPr/>
    </dgm:pt>
    <dgm:pt modelId="{12D0661C-E674-4DC8-9F00-4DB421A01649}" type="pres">
      <dgm:prSet presAssocID="{CE695C59-3AC1-4B7A-9255-316F2608966C}" presName="DropPin" presStyleLbl="alignNode1" presStyleIdx="0" presStyleCnt="4"/>
      <dgm:spPr/>
    </dgm:pt>
    <dgm:pt modelId="{EB8E787A-06FB-4B3F-90D2-E08969064116}" type="pres">
      <dgm:prSet presAssocID="{CE695C59-3AC1-4B7A-9255-316F2608966C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0DD726E-B643-4400-B54B-09567793E88E}" type="pres">
      <dgm:prSet presAssocID="{CE695C59-3AC1-4B7A-9255-316F2608966C}" presName="L2TextContainer" presStyleLbl="revTx" presStyleIdx="0" presStyleCnt="8">
        <dgm:presLayoutVars>
          <dgm:bulletEnabled val="1"/>
        </dgm:presLayoutVars>
      </dgm:prSet>
      <dgm:spPr/>
    </dgm:pt>
    <dgm:pt modelId="{F56D7F6A-ACA7-4950-9B03-2C27CF1E122C}" type="pres">
      <dgm:prSet presAssocID="{CE695C59-3AC1-4B7A-9255-316F2608966C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5F097CF0-BB94-4A4E-A27E-B66070468B52}" type="pres">
      <dgm:prSet presAssocID="{CE695C59-3AC1-4B7A-9255-316F2608966C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3C74AFC-789C-44E4-BF7D-60F6BB73C681}" type="pres">
      <dgm:prSet presAssocID="{CE695C59-3AC1-4B7A-9255-316F2608966C}" presName="EmptyPlaceHolder" presStyleCnt="0"/>
      <dgm:spPr/>
    </dgm:pt>
    <dgm:pt modelId="{1DBF5B8F-2712-435E-A29D-78870C687A2F}" type="pres">
      <dgm:prSet presAssocID="{04012CEF-851F-4BF5-9C21-76E13420CF74}" presName="spaceBetweenRectangles" presStyleCnt="0"/>
      <dgm:spPr/>
    </dgm:pt>
    <dgm:pt modelId="{CDBC9EF1-DF65-439C-9D90-783D63CB252A}" type="pres">
      <dgm:prSet presAssocID="{E4A5D4CF-A59E-4F88-BF58-B05C8763B213}" presName="composite" presStyleCnt="0"/>
      <dgm:spPr/>
    </dgm:pt>
    <dgm:pt modelId="{1078BA4B-5BB3-4D45-82DA-6CF41D711F99}" type="pres">
      <dgm:prSet presAssocID="{E4A5D4CF-A59E-4F88-BF58-B05C8763B213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5DE4E40-6B18-4527-8554-2F6B8D3A3D8D}" type="pres">
      <dgm:prSet presAssocID="{E4A5D4CF-A59E-4F88-BF58-B05C8763B213}" presName="DropPinPlaceHolder" presStyleCnt="0"/>
      <dgm:spPr/>
    </dgm:pt>
    <dgm:pt modelId="{C88A3CC3-A535-4E34-AF5D-FF458FDFB967}" type="pres">
      <dgm:prSet presAssocID="{E4A5D4CF-A59E-4F88-BF58-B05C8763B213}" presName="DropPin" presStyleLbl="alignNode1" presStyleIdx="1" presStyleCnt="4"/>
      <dgm:spPr/>
    </dgm:pt>
    <dgm:pt modelId="{78BF1865-0B74-4C57-B8F3-548552785E2C}" type="pres">
      <dgm:prSet presAssocID="{E4A5D4CF-A59E-4F88-BF58-B05C8763B213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AEB36AB-7A0E-4046-9EAE-90194F5E26B8}" type="pres">
      <dgm:prSet presAssocID="{E4A5D4CF-A59E-4F88-BF58-B05C8763B213}" presName="L2TextContainer" presStyleLbl="revTx" presStyleIdx="2" presStyleCnt="8">
        <dgm:presLayoutVars>
          <dgm:bulletEnabled val="1"/>
        </dgm:presLayoutVars>
      </dgm:prSet>
      <dgm:spPr/>
    </dgm:pt>
    <dgm:pt modelId="{3D446B27-AE7C-4107-B9D4-54D323864110}" type="pres">
      <dgm:prSet presAssocID="{E4A5D4CF-A59E-4F88-BF58-B05C8763B213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DFC0DF97-CE82-4BDF-8A8C-59E68F4765FB}" type="pres">
      <dgm:prSet presAssocID="{E4A5D4CF-A59E-4F88-BF58-B05C8763B213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C19D385-143C-4701-8262-90E187B2E52E}" type="pres">
      <dgm:prSet presAssocID="{E4A5D4CF-A59E-4F88-BF58-B05C8763B213}" presName="EmptyPlaceHolder" presStyleCnt="0"/>
      <dgm:spPr/>
    </dgm:pt>
    <dgm:pt modelId="{C48D6DDF-AB98-4CB2-B256-EC4661E900B2}" type="pres">
      <dgm:prSet presAssocID="{665B2B9C-6BF5-4235-8C4F-9D6DB47EBEB8}" presName="spaceBetweenRectangles" presStyleCnt="0"/>
      <dgm:spPr/>
    </dgm:pt>
    <dgm:pt modelId="{1936BE5C-DD9C-4EB1-A7C3-0396CEAAF93C}" type="pres">
      <dgm:prSet presAssocID="{A415B68F-19B4-42B3-ABB6-C0B9ECC354AF}" presName="composite" presStyleCnt="0"/>
      <dgm:spPr/>
    </dgm:pt>
    <dgm:pt modelId="{1498AF7D-6E1D-445B-82B2-A0378B65114B}" type="pres">
      <dgm:prSet presAssocID="{A415B68F-19B4-42B3-ABB6-C0B9ECC354AF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296F8E3-ACF9-4CBA-B0CC-B929433B1F90}" type="pres">
      <dgm:prSet presAssocID="{A415B68F-19B4-42B3-ABB6-C0B9ECC354AF}" presName="DropPinPlaceHolder" presStyleCnt="0"/>
      <dgm:spPr/>
    </dgm:pt>
    <dgm:pt modelId="{AF6B34E1-38C0-47D9-90F2-DE44991226C0}" type="pres">
      <dgm:prSet presAssocID="{A415B68F-19B4-42B3-ABB6-C0B9ECC354AF}" presName="DropPin" presStyleLbl="alignNode1" presStyleIdx="2" presStyleCnt="4"/>
      <dgm:spPr/>
    </dgm:pt>
    <dgm:pt modelId="{0D625754-6561-4E7B-BA6D-B48319373F50}" type="pres">
      <dgm:prSet presAssocID="{A415B68F-19B4-42B3-ABB6-C0B9ECC354AF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F580EE7-BBD4-4B28-8B82-7159A88A724D}" type="pres">
      <dgm:prSet presAssocID="{A415B68F-19B4-42B3-ABB6-C0B9ECC354AF}" presName="L2TextContainer" presStyleLbl="revTx" presStyleIdx="4" presStyleCnt="8">
        <dgm:presLayoutVars>
          <dgm:bulletEnabled val="1"/>
        </dgm:presLayoutVars>
      </dgm:prSet>
      <dgm:spPr/>
    </dgm:pt>
    <dgm:pt modelId="{1A897C81-8288-46AA-85CD-2ED8B2739BE6}" type="pres">
      <dgm:prSet presAssocID="{A415B68F-19B4-42B3-ABB6-C0B9ECC354AF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A40547BA-0356-4E90-B738-85AD10B92B7F}" type="pres">
      <dgm:prSet presAssocID="{A415B68F-19B4-42B3-ABB6-C0B9ECC354AF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9BBB64C-FC91-467D-BD9F-F6228A2FB246}" type="pres">
      <dgm:prSet presAssocID="{A415B68F-19B4-42B3-ABB6-C0B9ECC354AF}" presName="EmptyPlaceHolder" presStyleCnt="0"/>
      <dgm:spPr/>
    </dgm:pt>
    <dgm:pt modelId="{5A87290A-C78F-4A88-A7C6-70D31608CAFA}" type="pres">
      <dgm:prSet presAssocID="{D7B8033D-0105-45A4-87FF-7EB35ABF533D}" presName="spaceBetweenRectangles" presStyleCnt="0"/>
      <dgm:spPr/>
    </dgm:pt>
    <dgm:pt modelId="{5A37758A-6FBC-4B09-9869-DD8FFC5CB684}" type="pres">
      <dgm:prSet presAssocID="{59E0032A-AE87-4D62-B5D9-D98E50B48EDB}" presName="composite" presStyleCnt="0"/>
      <dgm:spPr/>
    </dgm:pt>
    <dgm:pt modelId="{87931790-397B-496A-8AA2-F358FE847336}" type="pres">
      <dgm:prSet presAssocID="{59E0032A-AE87-4D62-B5D9-D98E50B48EDB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B4C77C0-F8B4-4B75-AD2A-FB333DC092F9}" type="pres">
      <dgm:prSet presAssocID="{59E0032A-AE87-4D62-B5D9-D98E50B48EDB}" presName="DropPinPlaceHolder" presStyleCnt="0"/>
      <dgm:spPr/>
    </dgm:pt>
    <dgm:pt modelId="{E41FC999-B1F5-4518-89E0-E22CB7745158}" type="pres">
      <dgm:prSet presAssocID="{59E0032A-AE87-4D62-B5D9-D98E50B48EDB}" presName="DropPin" presStyleLbl="alignNode1" presStyleIdx="3" presStyleCnt="4"/>
      <dgm:spPr/>
    </dgm:pt>
    <dgm:pt modelId="{E7DDFB57-4928-44DE-862D-83CB29CBECE8}" type="pres">
      <dgm:prSet presAssocID="{59E0032A-AE87-4D62-B5D9-D98E50B48EDB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0592681-7BA4-472D-8930-7E9619952FA4}" type="pres">
      <dgm:prSet presAssocID="{59E0032A-AE87-4D62-B5D9-D98E50B48EDB}" presName="L2TextContainer" presStyleLbl="revTx" presStyleIdx="6" presStyleCnt="8">
        <dgm:presLayoutVars>
          <dgm:bulletEnabled val="1"/>
        </dgm:presLayoutVars>
      </dgm:prSet>
      <dgm:spPr/>
    </dgm:pt>
    <dgm:pt modelId="{8557A89C-319F-405C-81F4-9DE2FE1E61AB}" type="pres">
      <dgm:prSet presAssocID="{59E0032A-AE87-4D62-B5D9-D98E50B48EDB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ABA0934D-F5E6-4684-B041-2AA840C21B10}" type="pres">
      <dgm:prSet presAssocID="{59E0032A-AE87-4D62-B5D9-D98E50B48EDB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9BC5AE9-B7BB-4673-8073-0CB85165D446}" type="pres">
      <dgm:prSet presAssocID="{59E0032A-AE87-4D62-B5D9-D98E50B48EDB}" presName="EmptyPlaceHolder" presStyleCnt="0"/>
      <dgm:spPr/>
    </dgm:pt>
  </dgm:ptLst>
  <dgm:cxnLst>
    <dgm:cxn modelId="{99EFA606-6C74-4E02-84AF-5FF0EB70E575}" type="presOf" srcId="{A415B68F-19B4-42B3-ABB6-C0B9ECC354AF}" destId="{1A897C81-8288-46AA-85CD-2ED8B2739BE6}" srcOrd="0" destOrd="0" presId="urn:microsoft.com/office/officeart/2017/3/layout/DropPinTimeline"/>
    <dgm:cxn modelId="{F8166B08-7FB8-449F-8364-204E56690191}" srcId="{59E0032A-AE87-4D62-B5D9-D98E50B48EDB}" destId="{4982238C-F50E-4F9F-BBB6-9B144BE7A9C4}" srcOrd="1" destOrd="0" parTransId="{C3A18E6B-015C-4333-9A9E-FD698A7AD9CE}" sibTransId="{D39EA795-FD23-40AA-B2D1-780EC8EF37BE}"/>
    <dgm:cxn modelId="{94DC2012-1670-46F2-8651-C6B8BEB017CD}" type="presOf" srcId="{4982238C-F50E-4F9F-BBB6-9B144BE7A9C4}" destId="{A0592681-7BA4-472D-8930-7E9619952FA4}" srcOrd="0" destOrd="1" presId="urn:microsoft.com/office/officeart/2017/3/layout/DropPinTimeline"/>
    <dgm:cxn modelId="{5C960B27-76B2-49A2-B40E-E646D5F25E69}" srcId="{3353BA75-DA82-422F-8DF9-C67463AE1E79}" destId="{CE695C59-3AC1-4B7A-9255-316F2608966C}" srcOrd="0" destOrd="0" parTransId="{BD676197-4A3A-4225-B7DC-16091A705ABA}" sibTransId="{04012CEF-851F-4BF5-9C21-76E13420CF74}"/>
    <dgm:cxn modelId="{B3A1D72F-F556-467E-9246-399473B51BD2}" type="presOf" srcId="{7C0EC454-35A1-45E8-8B18-852D2607C788}" destId="{40DD726E-B643-4400-B54B-09567793E88E}" srcOrd="0" destOrd="0" presId="urn:microsoft.com/office/officeart/2017/3/layout/DropPinTimeline"/>
    <dgm:cxn modelId="{684D093B-2856-402B-85BA-576D6E4503B4}" type="presOf" srcId="{9395A114-E6CF-4498-9ABB-24D421BDC69C}" destId="{2AEB36AB-7A0E-4046-9EAE-90194F5E26B8}" srcOrd="0" destOrd="0" presId="urn:microsoft.com/office/officeart/2017/3/layout/DropPinTimeline"/>
    <dgm:cxn modelId="{D53E945D-A257-450C-B8FE-CBE50C59DB94}" type="presOf" srcId="{59E0032A-AE87-4D62-B5D9-D98E50B48EDB}" destId="{8557A89C-319F-405C-81F4-9DE2FE1E61AB}" srcOrd="0" destOrd="0" presId="urn:microsoft.com/office/officeart/2017/3/layout/DropPinTimeline"/>
    <dgm:cxn modelId="{496E096B-CA61-45E0-AAAA-AE15A46207D7}" srcId="{CE695C59-3AC1-4B7A-9255-316F2608966C}" destId="{7C0EC454-35A1-45E8-8B18-852D2607C788}" srcOrd="0" destOrd="0" parTransId="{5230CBBB-5286-4E0A-B285-84CEAA2B8716}" sibTransId="{F335F7CE-0474-4FE9-AEB8-2958EA172249}"/>
    <dgm:cxn modelId="{BA396E6B-0A36-42EE-A899-427F0ED454D8}" type="presOf" srcId="{CE695C59-3AC1-4B7A-9255-316F2608966C}" destId="{F56D7F6A-ACA7-4950-9B03-2C27CF1E122C}" srcOrd="0" destOrd="0" presId="urn:microsoft.com/office/officeart/2017/3/layout/DropPinTimeline"/>
    <dgm:cxn modelId="{A32D1175-F7E4-4405-93FD-1F67539B4480}" type="presOf" srcId="{A8A56909-99E2-4ACE-9625-9AB15DDCCB5D}" destId="{40DD726E-B643-4400-B54B-09567793E88E}" srcOrd="0" destOrd="1" presId="urn:microsoft.com/office/officeart/2017/3/layout/DropPinTimeline"/>
    <dgm:cxn modelId="{42D2837D-91A9-42AC-BC02-10C047EF95F1}" srcId="{CE695C59-3AC1-4B7A-9255-316F2608966C}" destId="{A8A56909-99E2-4ACE-9625-9AB15DDCCB5D}" srcOrd="1" destOrd="0" parTransId="{AEF8730A-16B1-4244-A42D-22E661671218}" sibTransId="{A0706C95-24F3-48D5-B747-A50DCA6982B6}"/>
    <dgm:cxn modelId="{E347A882-42AF-4A67-B701-392375B91225}" type="presOf" srcId="{3DD53135-39C2-472B-BDB7-14DD43EABE2E}" destId="{2AEB36AB-7A0E-4046-9EAE-90194F5E26B8}" srcOrd="0" destOrd="1" presId="urn:microsoft.com/office/officeart/2017/3/layout/DropPinTimeline"/>
    <dgm:cxn modelId="{4B691590-46B0-42B2-84EF-23B45A511EE2}" type="presOf" srcId="{3353BA75-DA82-422F-8DF9-C67463AE1E79}" destId="{4B956212-695C-4F79-BC0B-67A9860EA180}" srcOrd="0" destOrd="0" presId="urn:microsoft.com/office/officeart/2017/3/layout/DropPinTimeline"/>
    <dgm:cxn modelId="{4D2F1393-3DA7-4B33-9CC9-F0E01226554F}" srcId="{E4A5D4CF-A59E-4F88-BF58-B05C8763B213}" destId="{3DD53135-39C2-472B-BDB7-14DD43EABE2E}" srcOrd="1" destOrd="0" parTransId="{CB0DB788-A887-485C-8307-BC0D67B2370A}" sibTransId="{E822C80B-3A1B-48E4-83D6-02487DDDA368}"/>
    <dgm:cxn modelId="{6FDD669D-1169-479B-BD73-806150BBB44D}" srcId="{59E0032A-AE87-4D62-B5D9-D98E50B48EDB}" destId="{58E12B7A-913D-4A47-A595-FAA98AFB4F37}" srcOrd="0" destOrd="0" parTransId="{C222FCC6-4823-4E6D-9C29-AC8AE4D9F980}" sibTransId="{2A619A41-F923-41B1-8B3B-2F497760C0F5}"/>
    <dgm:cxn modelId="{593C10A9-BE73-4496-9259-2F0FFEE9AE0E}" srcId="{A415B68F-19B4-42B3-ABB6-C0B9ECC354AF}" destId="{679B3624-9357-4A3B-A2AE-E017B025DE71}" srcOrd="1" destOrd="0" parTransId="{614235CE-2F67-4A93-A58F-99C132433989}" sibTransId="{7EB68487-FD1A-4F12-9E9D-92A345A2A61F}"/>
    <dgm:cxn modelId="{D74AFCAE-217B-425F-8DAF-C28BD523F854}" type="presOf" srcId="{7A3AC2C1-0C3A-4E74-A8CF-CF6F5FCA71D2}" destId="{BF580EE7-BBD4-4B28-8B82-7159A88A724D}" srcOrd="0" destOrd="0" presId="urn:microsoft.com/office/officeart/2017/3/layout/DropPinTimeline"/>
    <dgm:cxn modelId="{F73A92B6-085E-4AE7-9A71-E2857DBA295D}" srcId="{3353BA75-DA82-422F-8DF9-C67463AE1E79}" destId="{59E0032A-AE87-4D62-B5D9-D98E50B48EDB}" srcOrd="3" destOrd="0" parTransId="{677BEBBE-5EDC-4BC8-B087-5AEAF160AD25}" sibTransId="{C89E16DA-5362-41C0-9527-94FF3182BD28}"/>
    <dgm:cxn modelId="{367272BC-36BD-4B30-A23F-72EAD40424B3}" srcId="{3353BA75-DA82-422F-8DF9-C67463AE1E79}" destId="{E4A5D4CF-A59E-4F88-BF58-B05C8763B213}" srcOrd="1" destOrd="0" parTransId="{8D557BF8-F823-4171-853C-299E2390EEBC}" sibTransId="{665B2B9C-6BF5-4235-8C4F-9D6DB47EBEB8}"/>
    <dgm:cxn modelId="{2A27C2BC-BF63-49D0-B9C5-ABA51542453B}" srcId="{A415B68F-19B4-42B3-ABB6-C0B9ECC354AF}" destId="{7A3AC2C1-0C3A-4E74-A8CF-CF6F5FCA71D2}" srcOrd="0" destOrd="0" parTransId="{4E9BA722-E233-4A2C-A1B2-1AB960E92CCB}" sibTransId="{933EBEC4-EA02-4E3C-9266-B2AEEF0077EF}"/>
    <dgm:cxn modelId="{2BCD14CD-8A19-4693-A536-659AB27B1098}" type="presOf" srcId="{58E12B7A-913D-4A47-A595-FAA98AFB4F37}" destId="{A0592681-7BA4-472D-8930-7E9619952FA4}" srcOrd="0" destOrd="0" presId="urn:microsoft.com/office/officeart/2017/3/layout/DropPinTimeline"/>
    <dgm:cxn modelId="{58F761D5-CA9B-4694-9758-CC5CADC4CDC0}" type="presOf" srcId="{E4A5D4CF-A59E-4F88-BF58-B05C8763B213}" destId="{3D446B27-AE7C-4107-B9D4-54D323864110}" srcOrd="0" destOrd="0" presId="urn:microsoft.com/office/officeart/2017/3/layout/DropPinTimeline"/>
    <dgm:cxn modelId="{5116DEFA-D0D6-4D45-9CDE-A480938C2BFE}" type="presOf" srcId="{679B3624-9357-4A3B-A2AE-E017B025DE71}" destId="{BF580EE7-BBD4-4B28-8B82-7159A88A724D}" srcOrd="0" destOrd="1" presId="urn:microsoft.com/office/officeart/2017/3/layout/DropPinTimeline"/>
    <dgm:cxn modelId="{D63980FB-57E8-458E-8A52-61B63F715469}" srcId="{3353BA75-DA82-422F-8DF9-C67463AE1E79}" destId="{A415B68F-19B4-42B3-ABB6-C0B9ECC354AF}" srcOrd="2" destOrd="0" parTransId="{403D28BE-166A-4304-AD69-BE92952C9276}" sibTransId="{D7B8033D-0105-45A4-87FF-7EB35ABF533D}"/>
    <dgm:cxn modelId="{C69274FD-D1AD-4EE4-8F64-2A6B07EF4946}" srcId="{E4A5D4CF-A59E-4F88-BF58-B05C8763B213}" destId="{9395A114-E6CF-4498-9ABB-24D421BDC69C}" srcOrd="0" destOrd="0" parTransId="{F3A711C6-FAEE-46C0-AAC9-CECCF42025AB}" sibTransId="{498D2E3E-3239-4FA0-B340-9C3DB1AC3B15}"/>
    <dgm:cxn modelId="{7B508A65-98F2-45C2-AD3C-EF982F0F71EA}" type="presParOf" srcId="{4B956212-695C-4F79-BC0B-67A9860EA180}" destId="{0E5A1E76-9C7E-4004-87CD-2D9B75093C05}" srcOrd="0" destOrd="0" presId="urn:microsoft.com/office/officeart/2017/3/layout/DropPinTimeline"/>
    <dgm:cxn modelId="{6AB3F8AA-D7A8-4CF7-82B3-02F883C6164B}" type="presParOf" srcId="{4B956212-695C-4F79-BC0B-67A9860EA180}" destId="{AE20FDA6-6A69-45DF-95BA-DE9BB8DBDB49}" srcOrd="1" destOrd="0" presId="urn:microsoft.com/office/officeart/2017/3/layout/DropPinTimeline"/>
    <dgm:cxn modelId="{872099D6-CFD9-4D29-A583-991DAF9BD906}" type="presParOf" srcId="{AE20FDA6-6A69-45DF-95BA-DE9BB8DBDB49}" destId="{06588E74-A692-45AB-A41D-E81C138D82AB}" srcOrd="0" destOrd="0" presId="urn:microsoft.com/office/officeart/2017/3/layout/DropPinTimeline"/>
    <dgm:cxn modelId="{C997F524-4F06-4114-B56C-45E3FB24AC2E}" type="presParOf" srcId="{06588E74-A692-45AB-A41D-E81C138D82AB}" destId="{7A0F6860-BBFB-4662-B73C-8961EDAA2A8A}" srcOrd="0" destOrd="0" presId="urn:microsoft.com/office/officeart/2017/3/layout/DropPinTimeline"/>
    <dgm:cxn modelId="{85B4CDCD-C553-4965-96AA-B72496DD337E}" type="presParOf" srcId="{06588E74-A692-45AB-A41D-E81C138D82AB}" destId="{448EBC29-DFD2-486C-A2AF-37E6132ED617}" srcOrd="1" destOrd="0" presId="urn:microsoft.com/office/officeart/2017/3/layout/DropPinTimeline"/>
    <dgm:cxn modelId="{B70FBA41-A025-453F-98DF-A639439F16AC}" type="presParOf" srcId="{448EBC29-DFD2-486C-A2AF-37E6132ED617}" destId="{12D0661C-E674-4DC8-9F00-4DB421A01649}" srcOrd="0" destOrd="0" presId="urn:microsoft.com/office/officeart/2017/3/layout/DropPinTimeline"/>
    <dgm:cxn modelId="{F583BFC8-318A-4E36-B8A4-CB6B098A75F9}" type="presParOf" srcId="{448EBC29-DFD2-486C-A2AF-37E6132ED617}" destId="{EB8E787A-06FB-4B3F-90D2-E08969064116}" srcOrd="1" destOrd="0" presId="urn:microsoft.com/office/officeart/2017/3/layout/DropPinTimeline"/>
    <dgm:cxn modelId="{B6787E21-AE93-4F4E-BB32-A9197A246B5C}" type="presParOf" srcId="{06588E74-A692-45AB-A41D-E81C138D82AB}" destId="{40DD726E-B643-4400-B54B-09567793E88E}" srcOrd="2" destOrd="0" presId="urn:microsoft.com/office/officeart/2017/3/layout/DropPinTimeline"/>
    <dgm:cxn modelId="{03A4D630-72FB-4080-BDDF-D147B28EB9D2}" type="presParOf" srcId="{06588E74-A692-45AB-A41D-E81C138D82AB}" destId="{F56D7F6A-ACA7-4950-9B03-2C27CF1E122C}" srcOrd="3" destOrd="0" presId="urn:microsoft.com/office/officeart/2017/3/layout/DropPinTimeline"/>
    <dgm:cxn modelId="{D86CAC79-975B-4CD0-97B4-1F51146BED7C}" type="presParOf" srcId="{06588E74-A692-45AB-A41D-E81C138D82AB}" destId="{5F097CF0-BB94-4A4E-A27E-B66070468B52}" srcOrd="4" destOrd="0" presId="urn:microsoft.com/office/officeart/2017/3/layout/DropPinTimeline"/>
    <dgm:cxn modelId="{294DFC62-6F5E-4627-86DA-2C1CA50CCC1C}" type="presParOf" srcId="{06588E74-A692-45AB-A41D-E81C138D82AB}" destId="{83C74AFC-789C-44E4-BF7D-60F6BB73C681}" srcOrd="5" destOrd="0" presId="urn:microsoft.com/office/officeart/2017/3/layout/DropPinTimeline"/>
    <dgm:cxn modelId="{A4524DF5-A5AF-47EA-9627-1C679D23739D}" type="presParOf" srcId="{AE20FDA6-6A69-45DF-95BA-DE9BB8DBDB49}" destId="{1DBF5B8F-2712-435E-A29D-78870C687A2F}" srcOrd="1" destOrd="0" presId="urn:microsoft.com/office/officeart/2017/3/layout/DropPinTimeline"/>
    <dgm:cxn modelId="{C6B9B997-4332-4AC4-B43E-A1117959A95C}" type="presParOf" srcId="{AE20FDA6-6A69-45DF-95BA-DE9BB8DBDB49}" destId="{CDBC9EF1-DF65-439C-9D90-783D63CB252A}" srcOrd="2" destOrd="0" presId="urn:microsoft.com/office/officeart/2017/3/layout/DropPinTimeline"/>
    <dgm:cxn modelId="{6983AADB-B3D9-421A-A0BD-DDFA1EF42E4F}" type="presParOf" srcId="{CDBC9EF1-DF65-439C-9D90-783D63CB252A}" destId="{1078BA4B-5BB3-4D45-82DA-6CF41D711F99}" srcOrd="0" destOrd="0" presId="urn:microsoft.com/office/officeart/2017/3/layout/DropPinTimeline"/>
    <dgm:cxn modelId="{BAB9DBC3-748D-4FB8-8615-0F36096F872C}" type="presParOf" srcId="{CDBC9EF1-DF65-439C-9D90-783D63CB252A}" destId="{15DE4E40-6B18-4527-8554-2F6B8D3A3D8D}" srcOrd="1" destOrd="0" presId="urn:microsoft.com/office/officeart/2017/3/layout/DropPinTimeline"/>
    <dgm:cxn modelId="{079AA6B9-EC41-446E-A11C-FEFB1887DDD2}" type="presParOf" srcId="{15DE4E40-6B18-4527-8554-2F6B8D3A3D8D}" destId="{C88A3CC3-A535-4E34-AF5D-FF458FDFB967}" srcOrd="0" destOrd="0" presId="urn:microsoft.com/office/officeart/2017/3/layout/DropPinTimeline"/>
    <dgm:cxn modelId="{FD251DDA-392F-4DC5-A425-6D81C027B23A}" type="presParOf" srcId="{15DE4E40-6B18-4527-8554-2F6B8D3A3D8D}" destId="{78BF1865-0B74-4C57-B8F3-548552785E2C}" srcOrd="1" destOrd="0" presId="urn:microsoft.com/office/officeart/2017/3/layout/DropPinTimeline"/>
    <dgm:cxn modelId="{38D56F9D-F6B3-430D-B481-CFA56C664B86}" type="presParOf" srcId="{CDBC9EF1-DF65-439C-9D90-783D63CB252A}" destId="{2AEB36AB-7A0E-4046-9EAE-90194F5E26B8}" srcOrd="2" destOrd="0" presId="urn:microsoft.com/office/officeart/2017/3/layout/DropPinTimeline"/>
    <dgm:cxn modelId="{794268ED-0268-430C-9C32-D60181FAD818}" type="presParOf" srcId="{CDBC9EF1-DF65-439C-9D90-783D63CB252A}" destId="{3D446B27-AE7C-4107-B9D4-54D323864110}" srcOrd="3" destOrd="0" presId="urn:microsoft.com/office/officeart/2017/3/layout/DropPinTimeline"/>
    <dgm:cxn modelId="{DA5888BC-6EF2-4DDB-B1E2-4E3805986EF5}" type="presParOf" srcId="{CDBC9EF1-DF65-439C-9D90-783D63CB252A}" destId="{DFC0DF97-CE82-4BDF-8A8C-59E68F4765FB}" srcOrd="4" destOrd="0" presId="urn:microsoft.com/office/officeart/2017/3/layout/DropPinTimeline"/>
    <dgm:cxn modelId="{38932476-C040-4C7B-AB65-BD7A625D08BC}" type="presParOf" srcId="{CDBC9EF1-DF65-439C-9D90-783D63CB252A}" destId="{4C19D385-143C-4701-8262-90E187B2E52E}" srcOrd="5" destOrd="0" presId="urn:microsoft.com/office/officeart/2017/3/layout/DropPinTimeline"/>
    <dgm:cxn modelId="{1EA87193-4D8E-4C63-8EBD-23ED7D688307}" type="presParOf" srcId="{AE20FDA6-6A69-45DF-95BA-DE9BB8DBDB49}" destId="{C48D6DDF-AB98-4CB2-B256-EC4661E900B2}" srcOrd="3" destOrd="0" presId="urn:microsoft.com/office/officeart/2017/3/layout/DropPinTimeline"/>
    <dgm:cxn modelId="{032C2F90-93EA-46C1-B6E2-7988AEA00592}" type="presParOf" srcId="{AE20FDA6-6A69-45DF-95BA-DE9BB8DBDB49}" destId="{1936BE5C-DD9C-4EB1-A7C3-0396CEAAF93C}" srcOrd="4" destOrd="0" presId="urn:microsoft.com/office/officeart/2017/3/layout/DropPinTimeline"/>
    <dgm:cxn modelId="{04FCBD5A-BB15-46BF-9362-761C4A3AEE8B}" type="presParOf" srcId="{1936BE5C-DD9C-4EB1-A7C3-0396CEAAF93C}" destId="{1498AF7D-6E1D-445B-82B2-A0378B65114B}" srcOrd="0" destOrd="0" presId="urn:microsoft.com/office/officeart/2017/3/layout/DropPinTimeline"/>
    <dgm:cxn modelId="{69C644B2-A395-47DE-8803-CE25E529EA4D}" type="presParOf" srcId="{1936BE5C-DD9C-4EB1-A7C3-0396CEAAF93C}" destId="{C296F8E3-ACF9-4CBA-B0CC-B929433B1F90}" srcOrd="1" destOrd="0" presId="urn:microsoft.com/office/officeart/2017/3/layout/DropPinTimeline"/>
    <dgm:cxn modelId="{8554648A-57DD-4B97-9A02-17F00878B6FF}" type="presParOf" srcId="{C296F8E3-ACF9-4CBA-B0CC-B929433B1F90}" destId="{AF6B34E1-38C0-47D9-90F2-DE44991226C0}" srcOrd="0" destOrd="0" presId="urn:microsoft.com/office/officeart/2017/3/layout/DropPinTimeline"/>
    <dgm:cxn modelId="{AAB506E0-DDE9-4C30-844E-EC4762FC0815}" type="presParOf" srcId="{C296F8E3-ACF9-4CBA-B0CC-B929433B1F90}" destId="{0D625754-6561-4E7B-BA6D-B48319373F50}" srcOrd="1" destOrd="0" presId="urn:microsoft.com/office/officeart/2017/3/layout/DropPinTimeline"/>
    <dgm:cxn modelId="{ED8A1261-1376-4F5E-B761-9BBC4965CF7E}" type="presParOf" srcId="{1936BE5C-DD9C-4EB1-A7C3-0396CEAAF93C}" destId="{BF580EE7-BBD4-4B28-8B82-7159A88A724D}" srcOrd="2" destOrd="0" presId="urn:microsoft.com/office/officeart/2017/3/layout/DropPinTimeline"/>
    <dgm:cxn modelId="{76CF7A6C-9CCF-43AF-BAD3-2851C1932D2B}" type="presParOf" srcId="{1936BE5C-DD9C-4EB1-A7C3-0396CEAAF93C}" destId="{1A897C81-8288-46AA-85CD-2ED8B2739BE6}" srcOrd="3" destOrd="0" presId="urn:microsoft.com/office/officeart/2017/3/layout/DropPinTimeline"/>
    <dgm:cxn modelId="{B101F2B1-FE1C-472F-AEFC-5EDEAA792E1D}" type="presParOf" srcId="{1936BE5C-DD9C-4EB1-A7C3-0396CEAAF93C}" destId="{A40547BA-0356-4E90-B738-85AD10B92B7F}" srcOrd="4" destOrd="0" presId="urn:microsoft.com/office/officeart/2017/3/layout/DropPinTimeline"/>
    <dgm:cxn modelId="{2A080450-BDAC-4969-9804-76B5F9AD94FB}" type="presParOf" srcId="{1936BE5C-DD9C-4EB1-A7C3-0396CEAAF93C}" destId="{39BBB64C-FC91-467D-BD9F-F6228A2FB246}" srcOrd="5" destOrd="0" presId="urn:microsoft.com/office/officeart/2017/3/layout/DropPinTimeline"/>
    <dgm:cxn modelId="{9D2A8D36-DE35-4FE5-AAE9-AC49566FEE77}" type="presParOf" srcId="{AE20FDA6-6A69-45DF-95BA-DE9BB8DBDB49}" destId="{5A87290A-C78F-4A88-A7C6-70D31608CAFA}" srcOrd="5" destOrd="0" presId="urn:microsoft.com/office/officeart/2017/3/layout/DropPinTimeline"/>
    <dgm:cxn modelId="{4F8AF82A-B544-4805-8FA6-A795DE6BF2CE}" type="presParOf" srcId="{AE20FDA6-6A69-45DF-95BA-DE9BB8DBDB49}" destId="{5A37758A-6FBC-4B09-9869-DD8FFC5CB684}" srcOrd="6" destOrd="0" presId="urn:microsoft.com/office/officeart/2017/3/layout/DropPinTimeline"/>
    <dgm:cxn modelId="{64E07AE3-651D-482A-971F-615F8C0C689C}" type="presParOf" srcId="{5A37758A-6FBC-4B09-9869-DD8FFC5CB684}" destId="{87931790-397B-496A-8AA2-F358FE847336}" srcOrd="0" destOrd="0" presId="urn:microsoft.com/office/officeart/2017/3/layout/DropPinTimeline"/>
    <dgm:cxn modelId="{B3FE77F5-66EF-4B25-A933-A04847EF6B17}" type="presParOf" srcId="{5A37758A-6FBC-4B09-9869-DD8FFC5CB684}" destId="{EB4C77C0-F8B4-4B75-AD2A-FB333DC092F9}" srcOrd="1" destOrd="0" presId="urn:microsoft.com/office/officeart/2017/3/layout/DropPinTimeline"/>
    <dgm:cxn modelId="{794187CD-DC74-4034-B41D-5E95591E4F14}" type="presParOf" srcId="{EB4C77C0-F8B4-4B75-AD2A-FB333DC092F9}" destId="{E41FC999-B1F5-4518-89E0-E22CB7745158}" srcOrd="0" destOrd="0" presId="urn:microsoft.com/office/officeart/2017/3/layout/DropPinTimeline"/>
    <dgm:cxn modelId="{B68DAB86-4D80-43BE-AA02-9942F810169A}" type="presParOf" srcId="{EB4C77C0-F8B4-4B75-AD2A-FB333DC092F9}" destId="{E7DDFB57-4928-44DE-862D-83CB29CBECE8}" srcOrd="1" destOrd="0" presId="urn:microsoft.com/office/officeart/2017/3/layout/DropPinTimeline"/>
    <dgm:cxn modelId="{13E6818C-2AC2-49A5-8928-AEB5C39D97FE}" type="presParOf" srcId="{5A37758A-6FBC-4B09-9869-DD8FFC5CB684}" destId="{A0592681-7BA4-472D-8930-7E9619952FA4}" srcOrd="2" destOrd="0" presId="urn:microsoft.com/office/officeart/2017/3/layout/DropPinTimeline"/>
    <dgm:cxn modelId="{136BD105-2F15-4CC5-9F1C-D8E88C9A3748}" type="presParOf" srcId="{5A37758A-6FBC-4B09-9869-DD8FFC5CB684}" destId="{8557A89C-319F-405C-81F4-9DE2FE1E61AB}" srcOrd="3" destOrd="0" presId="urn:microsoft.com/office/officeart/2017/3/layout/DropPinTimeline"/>
    <dgm:cxn modelId="{F4BAE1CE-9B3B-44F9-BB04-A08AF80B8022}" type="presParOf" srcId="{5A37758A-6FBC-4B09-9869-DD8FFC5CB684}" destId="{ABA0934D-F5E6-4684-B041-2AA840C21B10}" srcOrd="4" destOrd="0" presId="urn:microsoft.com/office/officeart/2017/3/layout/DropPinTimeline"/>
    <dgm:cxn modelId="{C8FB17C6-EC9F-4DCC-993A-2693AD86013B}" type="presParOf" srcId="{5A37758A-6FBC-4B09-9869-DD8FFC5CB684}" destId="{49BC5AE9-B7BB-4673-8073-0CB85165D44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610B2-50B6-4E3B-8088-E3AF81324739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EC381-CB6E-4EA0-8CBF-59E4833FF2F3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29D82-99C9-40EF-B52D-9D32F72A70C3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Upgrade Network Infrastructure</a:t>
          </a:r>
        </a:p>
      </dsp:txBody>
      <dsp:txXfrm>
        <a:off x="1548914" y="3176402"/>
        <a:ext cx="3600000" cy="720000"/>
      </dsp:txXfrm>
    </dsp:sp>
    <dsp:sp modelId="{D67CE419-7C0E-49E1-AEB9-CE63FE7889E8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076FA-CC84-4B75-A8C1-732E5EA96843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1858E-4A32-4370-A426-47AC902C38D5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Enhance End User and System Security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46DA6-7011-4A50-A8EC-5790873B1EB5}">
      <dsp:nvSpPr>
        <dsp:cNvPr id="0" name=""/>
        <dsp:cNvSpPr/>
      </dsp:nvSpPr>
      <dsp:spPr>
        <a:xfrm>
          <a:off x="0" y="606"/>
          <a:ext cx="5183188" cy="1420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949F8-E95C-4DBC-82BB-F77F376BADBD}">
      <dsp:nvSpPr>
        <dsp:cNvPr id="0" name=""/>
        <dsp:cNvSpPr/>
      </dsp:nvSpPr>
      <dsp:spPr>
        <a:xfrm>
          <a:off x="429627" y="320164"/>
          <a:ext cx="781140" cy="781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F98B0-C291-4326-AB94-393938EDBEA8}">
      <dsp:nvSpPr>
        <dsp:cNvPr id="0" name=""/>
        <dsp:cNvSpPr/>
      </dsp:nvSpPr>
      <dsp:spPr>
        <a:xfrm>
          <a:off x="1640394" y="606"/>
          <a:ext cx="3542793" cy="142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310" tIns="150310" rIns="150310" bIns="15031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RBAC Implementation: Enhance user access control with RBAC.</a:t>
          </a:r>
        </a:p>
      </dsp:txBody>
      <dsp:txXfrm>
        <a:off x="1640394" y="606"/>
        <a:ext cx="3542793" cy="1420254"/>
      </dsp:txXfrm>
    </dsp:sp>
    <dsp:sp modelId="{F1C14836-B7C6-41C4-96E4-0878EC7AA8BB}">
      <dsp:nvSpPr>
        <dsp:cNvPr id="0" name=""/>
        <dsp:cNvSpPr/>
      </dsp:nvSpPr>
      <dsp:spPr>
        <a:xfrm>
          <a:off x="0" y="1775925"/>
          <a:ext cx="5183188" cy="1420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F9C49-B97C-49E3-832F-426826FD5A15}">
      <dsp:nvSpPr>
        <dsp:cNvPr id="0" name=""/>
        <dsp:cNvSpPr/>
      </dsp:nvSpPr>
      <dsp:spPr>
        <a:xfrm>
          <a:off x="429627" y="2095482"/>
          <a:ext cx="781140" cy="781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67D4A-0140-4945-8680-3AB44DE3D431}">
      <dsp:nvSpPr>
        <dsp:cNvPr id="0" name=""/>
        <dsp:cNvSpPr/>
      </dsp:nvSpPr>
      <dsp:spPr>
        <a:xfrm>
          <a:off x="1640394" y="1775925"/>
          <a:ext cx="3542793" cy="142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310" tIns="150310" rIns="150310" bIns="15031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Internet Entry Firewall: Place a firewall at the internet entry point.</a:t>
          </a:r>
        </a:p>
      </dsp:txBody>
      <dsp:txXfrm>
        <a:off x="1640394" y="1775925"/>
        <a:ext cx="3542793" cy="1420254"/>
      </dsp:txXfrm>
    </dsp:sp>
    <dsp:sp modelId="{C48F0C99-4EBA-48A2-A309-DC81107A3C9C}">
      <dsp:nvSpPr>
        <dsp:cNvPr id="0" name=""/>
        <dsp:cNvSpPr/>
      </dsp:nvSpPr>
      <dsp:spPr>
        <a:xfrm>
          <a:off x="0" y="3551243"/>
          <a:ext cx="5183188" cy="1420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49648-0CBD-47AC-B550-FD95B009E6F4}">
      <dsp:nvSpPr>
        <dsp:cNvPr id="0" name=""/>
        <dsp:cNvSpPr/>
      </dsp:nvSpPr>
      <dsp:spPr>
        <a:xfrm>
          <a:off x="429627" y="3870800"/>
          <a:ext cx="781140" cy="781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318AA-C471-49DD-952A-84F4D3B9243D}">
      <dsp:nvSpPr>
        <dsp:cNvPr id="0" name=""/>
        <dsp:cNvSpPr/>
      </dsp:nvSpPr>
      <dsp:spPr>
        <a:xfrm>
          <a:off x="1640394" y="3551243"/>
          <a:ext cx="3542793" cy="142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310" tIns="150310" rIns="150310" bIns="15031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Optimize Routing: Improve traffic routing for efficiency.</a:t>
          </a:r>
        </a:p>
      </dsp:txBody>
      <dsp:txXfrm>
        <a:off x="1640394" y="3551243"/>
        <a:ext cx="3542793" cy="1420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A1E76-9C7E-4004-87CD-2D9B75093C05}">
      <dsp:nvSpPr>
        <dsp:cNvPr id="0" name=""/>
        <dsp:cNvSpPr/>
      </dsp:nvSpPr>
      <dsp:spPr>
        <a:xfrm>
          <a:off x="0" y="2047314"/>
          <a:ext cx="663388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0661C-E674-4DC8-9F00-4DB421A01649}">
      <dsp:nvSpPr>
        <dsp:cNvPr id="0" name=""/>
        <dsp:cNvSpPr/>
      </dsp:nvSpPr>
      <dsp:spPr>
        <a:xfrm rot="8100000">
          <a:off x="65567" y="471825"/>
          <a:ext cx="301115" cy="30111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E787A-06FB-4B3F-90D2-E08969064116}">
      <dsp:nvSpPr>
        <dsp:cNvPr id="0" name=""/>
        <dsp:cNvSpPr/>
      </dsp:nvSpPr>
      <dsp:spPr>
        <a:xfrm>
          <a:off x="99018" y="505277"/>
          <a:ext cx="234212" cy="2342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D726E-B643-4400-B54B-09567793E88E}">
      <dsp:nvSpPr>
        <dsp:cNvPr id="0" name=""/>
        <dsp:cNvSpPr/>
      </dsp:nvSpPr>
      <dsp:spPr>
        <a:xfrm>
          <a:off x="429045" y="835304"/>
          <a:ext cx="2207974" cy="121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 Upgrade to 10 Gbit Connections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alibri Light" panose="020F0302020204030204"/>
            </a:rPr>
            <a:t>Approx. 2 months</a:t>
          </a:r>
        </a:p>
      </dsp:txBody>
      <dsp:txXfrm>
        <a:off x="429045" y="835304"/>
        <a:ext cx="2207974" cy="1212010"/>
      </dsp:txXfrm>
    </dsp:sp>
    <dsp:sp modelId="{F56D7F6A-ACA7-4950-9B03-2C27CF1E122C}">
      <dsp:nvSpPr>
        <dsp:cNvPr id="0" name=""/>
        <dsp:cNvSpPr/>
      </dsp:nvSpPr>
      <dsp:spPr>
        <a:xfrm>
          <a:off x="429045" y="409462"/>
          <a:ext cx="2207974" cy="42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Calibri Light" panose="020F0302020204030204"/>
            </a:rPr>
            <a:t>Initial Phase </a:t>
          </a:r>
          <a:endParaRPr lang="en-US" sz="2000" kern="1200"/>
        </a:p>
      </dsp:txBody>
      <dsp:txXfrm>
        <a:off x="429045" y="409462"/>
        <a:ext cx="2207974" cy="425841"/>
      </dsp:txXfrm>
    </dsp:sp>
    <dsp:sp modelId="{5F097CF0-BB94-4A4E-A27E-B66070468B52}">
      <dsp:nvSpPr>
        <dsp:cNvPr id="0" name=""/>
        <dsp:cNvSpPr/>
      </dsp:nvSpPr>
      <dsp:spPr>
        <a:xfrm>
          <a:off x="216125" y="835304"/>
          <a:ext cx="0" cy="121201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F6860-BBFB-4662-B73C-8961EDAA2A8A}">
      <dsp:nvSpPr>
        <dsp:cNvPr id="0" name=""/>
        <dsp:cNvSpPr/>
      </dsp:nvSpPr>
      <dsp:spPr>
        <a:xfrm>
          <a:off x="176576" y="2008988"/>
          <a:ext cx="76651" cy="76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A3CC3-A535-4E34-AF5D-FF458FDFB967}">
      <dsp:nvSpPr>
        <dsp:cNvPr id="0" name=""/>
        <dsp:cNvSpPr/>
      </dsp:nvSpPr>
      <dsp:spPr>
        <a:xfrm rot="18900000">
          <a:off x="1387988" y="3321687"/>
          <a:ext cx="301115" cy="30111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F1865-0B74-4C57-B8F3-548552785E2C}">
      <dsp:nvSpPr>
        <dsp:cNvPr id="0" name=""/>
        <dsp:cNvSpPr/>
      </dsp:nvSpPr>
      <dsp:spPr>
        <a:xfrm>
          <a:off x="1421439" y="3355139"/>
          <a:ext cx="234212" cy="2342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B36AB-7A0E-4046-9EAE-90194F5E26B8}">
      <dsp:nvSpPr>
        <dsp:cNvPr id="0" name=""/>
        <dsp:cNvSpPr/>
      </dsp:nvSpPr>
      <dsp:spPr>
        <a:xfrm>
          <a:off x="1751466" y="2047314"/>
          <a:ext cx="2207974" cy="121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alibri Light" panose="020F0302020204030204"/>
            </a:rPr>
            <a:t>MPLS to ELAN Transition</a:t>
          </a:r>
          <a:endParaRPr lang="en-US" sz="1500" b="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alibri Light" panose="020F0302020204030204"/>
            </a:rPr>
            <a:t>Approx. 3 months</a:t>
          </a:r>
        </a:p>
      </dsp:txBody>
      <dsp:txXfrm>
        <a:off x="1751466" y="2047314"/>
        <a:ext cx="2207974" cy="1212010"/>
      </dsp:txXfrm>
    </dsp:sp>
    <dsp:sp modelId="{3D446B27-AE7C-4107-B9D4-54D323864110}">
      <dsp:nvSpPr>
        <dsp:cNvPr id="0" name=""/>
        <dsp:cNvSpPr/>
      </dsp:nvSpPr>
      <dsp:spPr>
        <a:xfrm>
          <a:off x="1751466" y="3259324"/>
          <a:ext cx="2207974" cy="42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Calibri Light" panose="020F0302020204030204"/>
            </a:rPr>
            <a:t>Phase II</a:t>
          </a:r>
          <a:endParaRPr lang="en-US" sz="2000" kern="1200"/>
        </a:p>
      </dsp:txBody>
      <dsp:txXfrm>
        <a:off x="1751466" y="3259324"/>
        <a:ext cx="2207974" cy="425841"/>
      </dsp:txXfrm>
    </dsp:sp>
    <dsp:sp modelId="{DFC0DF97-CE82-4BDF-8A8C-59E68F4765FB}">
      <dsp:nvSpPr>
        <dsp:cNvPr id="0" name=""/>
        <dsp:cNvSpPr/>
      </dsp:nvSpPr>
      <dsp:spPr>
        <a:xfrm>
          <a:off x="1538545" y="2047314"/>
          <a:ext cx="0" cy="121201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8BA4B-5BB3-4D45-82DA-6CF41D711F99}">
      <dsp:nvSpPr>
        <dsp:cNvPr id="0" name=""/>
        <dsp:cNvSpPr/>
      </dsp:nvSpPr>
      <dsp:spPr>
        <a:xfrm>
          <a:off x="1498997" y="2008988"/>
          <a:ext cx="76651" cy="76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B34E1-38C0-47D9-90F2-DE44991226C0}">
      <dsp:nvSpPr>
        <dsp:cNvPr id="0" name=""/>
        <dsp:cNvSpPr/>
      </dsp:nvSpPr>
      <dsp:spPr>
        <a:xfrm rot="8100000">
          <a:off x="2710409" y="471825"/>
          <a:ext cx="301115" cy="30111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25754-6561-4E7B-BA6D-B48319373F50}">
      <dsp:nvSpPr>
        <dsp:cNvPr id="0" name=""/>
        <dsp:cNvSpPr/>
      </dsp:nvSpPr>
      <dsp:spPr>
        <a:xfrm>
          <a:off x="2743860" y="505277"/>
          <a:ext cx="234212" cy="2342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80EE7-BBD4-4B28-8B82-7159A88A724D}">
      <dsp:nvSpPr>
        <dsp:cNvPr id="0" name=""/>
        <dsp:cNvSpPr/>
      </dsp:nvSpPr>
      <dsp:spPr>
        <a:xfrm>
          <a:off x="3073887" y="835304"/>
          <a:ext cx="2207974" cy="121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alibri Light" panose="020F0302020204030204"/>
            </a:rPr>
            <a:t>Cisco to Fortinet Transition</a:t>
          </a:r>
          <a:endParaRPr lang="en-US" sz="1500" b="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alibri Light" panose="020F0302020204030204"/>
            </a:rPr>
            <a:t>Approx. 3 months</a:t>
          </a:r>
        </a:p>
      </dsp:txBody>
      <dsp:txXfrm>
        <a:off x="3073887" y="835304"/>
        <a:ext cx="2207974" cy="1212010"/>
      </dsp:txXfrm>
    </dsp:sp>
    <dsp:sp modelId="{1A897C81-8288-46AA-85CD-2ED8B2739BE6}">
      <dsp:nvSpPr>
        <dsp:cNvPr id="0" name=""/>
        <dsp:cNvSpPr/>
      </dsp:nvSpPr>
      <dsp:spPr>
        <a:xfrm>
          <a:off x="3073887" y="409462"/>
          <a:ext cx="2207974" cy="42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 Light" panose="020F0302020204030204"/>
            </a:rPr>
            <a:t>Phase III</a:t>
          </a:r>
          <a:endParaRPr lang="en-US" sz="2000" b="1" kern="1200"/>
        </a:p>
      </dsp:txBody>
      <dsp:txXfrm>
        <a:off x="3073887" y="409462"/>
        <a:ext cx="2207974" cy="425841"/>
      </dsp:txXfrm>
    </dsp:sp>
    <dsp:sp modelId="{A40547BA-0356-4E90-B738-85AD10B92B7F}">
      <dsp:nvSpPr>
        <dsp:cNvPr id="0" name=""/>
        <dsp:cNvSpPr/>
      </dsp:nvSpPr>
      <dsp:spPr>
        <a:xfrm>
          <a:off x="2860966" y="835304"/>
          <a:ext cx="0" cy="121201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AF7D-6E1D-445B-82B2-A0378B65114B}">
      <dsp:nvSpPr>
        <dsp:cNvPr id="0" name=""/>
        <dsp:cNvSpPr/>
      </dsp:nvSpPr>
      <dsp:spPr>
        <a:xfrm>
          <a:off x="2821418" y="2008988"/>
          <a:ext cx="76651" cy="76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C999-B1F5-4518-89E0-E22CB7745158}">
      <dsp:nvSpPr>
        <dsp:cNvPr id="0" name=""/>
        <dsp:cNvSpPr/>
      </dsp:nvSpPr>
      <dsp:spPr>
        <a:xfrm rot="18900000">
          <a:off x="4032830" y="3321687"/>
          <a:ext cx="301115" cy="30111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DFB57-4928-44DE-862D-83CB29CBECE8}">
      <dsp:nvSpPr>
        <dsp:cNvPr id="0" name=""/>
        <dsp:cNvSpPr/>
      </dsp:nvSpPr>
      <dsp:spPr>
        <a:xfrm>
          <a:off x="4066281" y="3355139"/>
          <a:ext cx="234212" cy="2342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92681-7BA4-472D-8930-7E9619952FA4}">
      <dsp:nvSpPr>
        <dsp:cNvPr id="0" name=""/>
        <dsp:cNvSpPr/>
      </dsp:nvSpPr>
      <dsp:spPr>
        <a:xfrm>
          <a:off x="4396308" y="2047314"/>
          <a:ext cx="2207974" cy="121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alibri Light" panose="020F0302020204030204"/>
            </a:rPr>
            <a:t>Implement Security Awareness &amp; Upgrade Observation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alibri Light" panose="020F0302020204030204"/>
            </a:rPr>
            <a:t>Approx. 2 months</a:t>
          </a:r>
        </a:p>
      </dsp:txBody>
      <dsp:txXfrm>
        <a:off x="4396308" y="2047314"/>
        <a:ext cx="2207974" cy="1212010"/>
      </dsp:txXfrm>
    </dsp:sp>
    <dsp:sp modelId="{8557A89C-319F-405C-81F4-9DE2FE1E61AB}">
      <dsp:nvSpPr>
        <dsp:cNvPr id="0" name=""/>
        <dsp:cNvSpPr/>
      </dsp:nvSpPr>
      <dsp:spPr>
        <a:xfrm>
          <a:off x="4396308" y="3259324"/>
          <a:ext cx="2207974" cy="42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 Light" panose="020F0302020204030204"/>
            </a:rPr>
            <a:t>Final Phase</a:t>
          </a:r>
        </a:p>
      </dsp:txBody>
      <dsp:txXfrm>
        <a:off x="4396308" y="3259324"/>
        <a:ext cx="2207974" cy="425841"/>
      </dsp:txXfrm>
    </dsp:sp>
    <dsp:sp modelId="{ABA0934D-F5E6-4684-B041-2AA840C21B10}">
      <dsp:nvSpPr>
        <dsp:cNvPr id="0" name=""/>
        <dsp:cNvSpPr/>
      </dsp:nvSpPr>
      <dsp:spPr>
        <a:xfrm>
          <a:off x="4183387" y="2047314"/>
          <a:ext cx="0" cy="121201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31790-397B-496A-8AA2-F358FE847336}">
      <dsp:nvSpPr>
        <dsp:cNvPr id="0" name=""/>
        <dsp:cNvSpPr/>
      </dsp:nvSpPr>
      <dsp:spPr>
        <a:xfrm>
          <a:off x="4143839" y="2008988"/>
          <a:ext cx="76651" cy="76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198C-6868-451B-B126-42EFD01A6A0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057B2-E036-4468-AF9A-B16185CF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Sprawling campus across the Village of Pinehurst, 4 hotels and 5 clubhouses.</a:t>
            </a:r>
          </a:p>
          <a:p>
            <a:r>
              <a:rPr lang="en-US"/>
              <a:t>Existing fiber backbone, lots of 1G fiber looking to replace with 10G</a:t>
            </a:r>
          </a:p>
          <a:p>
            <a:r>
              <a:rPr lang="en-US"/>
              <a:t>Need a new firewall to meet the demands of switch management and intrusion detection features</a:t>
            </a:r>
          </a:p>
          <a:p>
            <a:r>
              <a:rPr lang="en-US"/>
              <a:t>Lacking a privileged access management solution. Currently use spreadsheets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057B2-E036-4468-AF9A-B16185CF5B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2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cs typeface="Calibri Light"/>
              </a:rPr>
              <a:t>Company X</a:t>
            </a:r>
            <a:endParaRPr lang="en-US" sz="5400" dirty="0"/>
          </a:p>
        </p:txBody>
      </p:sp>
      <p:sp>
        <p:nvSpPr>
          <p:cNvPr id="4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olf club and a ball on a tee">
            <a:extLst>
              <a:ext uri="{FF2B5EF4-FFF2-40B4-BE49-F238E27FC236}">
                <a16:creationId xmlns:a16="http://schemas.microsoft.com/office/drawing/2014/main" id="{AD5B5279-F412-CE8B-73CF-374742095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36" y="1309686"/>
            <a:ext cx="6748631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63CD9-F816-0DBA-C533-B64C4093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Needs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24DE-FA50-D4D4-43CD-08D962EB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4 hotels, 5 clubhouses across Company X’s area</a:t>
            </a:r>
          </a:p>
          <a:p>
            <a:r>
              <a:rPr lang="en-US" sz="2000" dirty="0"/>
              <a:t>Fiber backbone comprised of 10G and 1G fiber</a:t>
            </a:r>
          </a:p>
          <a:p>
            <a:r>
              <a:rPr lang="en-US" sz="2000" dirty="0"/>
              <a:t>Needs new firewalls to meet network demands</a:t>
            </a:r>
          </a:p>
          <a:p>
            <a:r>
              <a:rPr lang="en-US" sz="2000" dirty="0"/>
              <a:t>Looking to replace 1G fiber with 10G fiber</a:t>
            </a:r>
          </a:p>
          <a:p>
            <a:r>
              <a:rPr lang="en-US" sz="2000" dirty="0"/>
              <a:t>Lacking PAM solution</a:t>
            </a:r>
          </a:p>
        </p:txBody>
      </p:sp>
    </p:spTree>
    <p:extLst>
      <p:ext uri="{BB962C8B-B14F-4D97-AF65-F5344CB8AC3E}">
        <p14:creationId xmlns:p14="http://schemas.microsoft.com/office/powerpoint/2010/main" val="25091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7"/>
    </mc:Choice>
    <mc:Fallback xmlns="">
      <p:transition spd="slow" advTm="256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C4C0-14B2-F5A7-7BA3-FC90003E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20A3-9277-C660-36B8-81A9A767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Host of the 2024 US Open Golf Championship</a:t>
            </a:r>
          </a:p>
          <a:p>
            <a:r>
              <a:rPr lang="en-US" sz="2000"/>
              <a:t>Open to financial, reputation, productivity and legal risks</a:t>
            </a:r>
          </a:p>
          <a:p>
            <a:r>
              <a:rPr lang="en-US" sz="2000"/>
              <a:t>Need to mitigate threats such as:</a:t>
            </a:r>
          </a:p>
          <a:p>
            <a:pPr lvl="1"/>
            <a:r>
              <a:rPr lang="en-US" sz="1600"/>
              <a:t>Firewall: capacity and capability</a:t>
            </a:r>
          </a:p>
          <a:p>
            <a:pPr lvl="1"/>
            <a:r>
              <a:rPr lang="en-US" sz="1600" err="1"/>
              <a:t>VisualOne</a:t>
            </a:r>
            <a:r>
              <a:rPr lang="en-US" sz="1600"/>
              <a:t>: running on legacy code and single point of failure</a:t>
            </a:r>
          </a:p>
          <a:p>
            <a:pPr lvl="1"/>
            <a:r>
              <a:rPr lang="en-US" sz="1600"/>
              <a:t>Employees: Liability for data exposure and malware</a:t>
            </a:r>
          </a:p>
          <a:p>
            <a:pPr lvl="1"/>
            <a:r>
              <a:rPr lang="en-US" sz="1600"/>
              <a:t>Malware: risk to business operations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918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34"/>
    </mc:Choice>
    <mc:Fallback xmlns="">
      <p:transition spd="slow" advTm="5013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7E41F-C96B-0485-4B17-06DC7641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GAP </a:t>
            </a:r>
            <a:br>
              <a:rPr lang="en-US" sz="4600">
                <a:cs typeface="Calibri Light"/>
              </a:rPr>
            </a:br>
            <a:r>
              <a:rPr lang="en-US" sz="4600"/>
              <a:t>ANALYSIS</a:t>
            </a:r>
            <a:endParaRPr lang="en-US" sz="4600" kern="1200">
              <a:latin typeface="+mj-lt"/>
              <a:cs typeface="Calibri Light"/>
            </a:endParaRP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F33B-5B60-5F1B-EDCE-BE361E38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200" dirty="0">
                <a:cs typeface="Calibri"/>
              </a:rPr>
              <a:t>WHERE COMPANY X RESORT IS AT NOW: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cs typeface="Calibri"/>
              </a:rPr>
              <a:t>1 Gigabit Connections </a:t>
            </a:r>
            <a:endParaRPr lang="en-US" sz="1200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cs typeface="Calibri"/>
              </a:rPr>
              <a:t>Cisco Equipment</a:t>
            </a:r>
            <a:endParaRPr lang="en-US" sz="1200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cs typeface="Calibri"/>
              </a:rPr>
              <a:t>Lacks RBAC, NAC, and PAM</a:t>
            </a:r>
            <a:endParaRPr lang="en-US" sz="1200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cs typeface="Calibri"/>
              </a:rPr>
              <a:t>Limited KnowBe4 security awareness</a:t>
            </a:r>
            <a:endParaRPr lang="en-US" sz="1200" dirty="0">
              <a:ea typeface="Calibri"/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WHERE COMAPNY X RESORT NEEDS TO BE:</a:t>
            </a:r>
            <a:endParaRPr lang="en-US" sz="1200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cs typeface="Calibri"/>
              </a:rPr>
              <a:t>10 Gigabit Connections</a:t>
            </a:r>
            <a:endParaRPr lang="en-US" sz="1200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cs typeface="Calibri"/>
              </a:rPr>
              <a:t>Fortinet Equipment</a:t>
            </a:r>
            <a:endParaRPr lang="en-US" sz="1200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cs typeface="Calibri"/>
              </a:rPr>
              <a:t>RBAC, NAC, and PAM</a:t>
            </a:r>
            <a:endParaRPr lang="en-US" sz="1200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cs typeface="Calibri"/>
              </a:rPr>
              <a:t>Heightened security awareness via KnowBe4 and Arctic Wolf</a:t>
            </a:r>
            <a:endParaRPr lang="en-US" sz="1200" dirty="0">
              <a:ea typeface="Calibri"/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HOW TO BRIDGE THE GAP?</a:t>
            </a:r>
            <a:endParaRPr lang="en-US" sz="1200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ea typeface="Calibri"/>
                <a:cs typeface="Calibri"/>
              </a:rPr>
              <a:t>Beginning upgrade connections at main site then remote/satellite locations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cs typeface="Calibri"/>
              </a:rPr>
              <a:t>We recommend transitioning to </a:t>
            </a:r>
            <a:r>
              <a:rPr lang="en-US" sz="1200" dirty="0" err="1">
                <a:cs typeface="Calibri"/>
              </a:rPr>
              <a:t>FortiNAC</a:t>
            </a:r>
            <a:r>
              <a:rPr lang="en-US" sz="1200" dirty="0">
                <a:cs typeface="Calibri"/>
              </a:rPr>
              <a:t> and </a:t>
            </a:r>
            <a:r>
              <a:rPr lang="en-US" sz="1200" dirty="0" err="1">
                <a:cs typeface="Calibri"/>
              </a:rPr>
              <a:t>FortiPAM</a:t>
            </a:r>
            <a:endParaRPr lang="en-US" sz="1200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cs typeface="Calibri"/>
              </a:rPr>
              <a:t>Utilizing more of KnowBe4's educational content rather than focused on phishing</a:t>
            </a:r>
            <a:endParaRPr lang="en-US" sz="1200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cs typeface="Calibri"/>
              </a:rPr>
              <a:t>Expand on Arctic Wolf training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ea typeface="Calibri"/>
                <a:cs typeface="Calibri"/>
              </a:rPr>
              <a:t>Implementing security awareness </a:t>
            </a:r>
          </a:p>
        </p:txBody>
      </p:sp>
      <p:pic>
        <p:nvPicPr>
          <p:cNvPr id="5" name="Picture 4" descr="A person holding a piece of a puzzle&#10;&#10;Description automatically generated">
            <a:extLst>
              <a:ext uri="{FF2B5EF4-FFF2-40B4-BE49-F238E27FC236}">
                <a16:creationId xmlns:a16="http://schemas.microsoft.com/office/drawing/2014/main" id="{5E71E1D9-21D1-1D7E-1846-FA1943AB9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60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7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6305F-F9DB-49D8-1143-A674050D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GAP ANALYSIS: </a:t>
            </a:r>
            <a:r>
              <a:rPr lang="en-US" sz="3200" dirty="0">
                <a:solidFill>
                  <a:schemeClr val="bg1"/>
                </a:solidFill>
              </a:rPr>
              <a:t>SECURITY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AWARENESS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/IMPLEMENTATIONS</a:t>
            </a:r>
          </a:p>
        </p:txBody>
      </p:sp>
      <p:pic>
        <p:nvPicPr>
          <p:cNvPr id="4" name="Content Placeholder 3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94CD2326-4859-0657-1167-5E742F092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23046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6305F-F9DB-49D8-1143-A674050D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GAP ANALYSIS: </a:t>
            </a:r>
            <a:r>
              <a:rPr lang="en-US" sz="3200">
                <a:solidFill>
                  <a:schemeClr val="bg1"/>
                </a:solidFill>
              </a:rPr>
              <a:t>UPGRADE CONNECTIONS AT MAIN/REMOTE LOCATIONS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CE3DFF-5644-FAFF-552D-047F544F3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743"/>
            <a:ext cx="10515600" cy="4239101"/>
          </a:xfrm>
        </p:spPr>
      </p:pic>
    </p:spTree>
    <p:extLst>
      <p:ext uri="{BB962C8B-B14F-4D97-AF65-F5344CB8AC3E}">
        <p14:creationId xmlns:p14="http://schemas.microsoft.com/office/powerpoint/2010/main" val="229955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577C7-7A95-AC06-0332-5243AA5A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SWOT ANALYSIS</a:t>
            </a:r>
            <a:endParaRPr 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25E688-5241-5F77-676C-BF9823898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301826"/>
              </p:ext>
            </p:extLst>
          </p:nvPr>
        </p:nvGraphicFramePr>
        <p:xfrm>
          <a:off x="1380226" y="1538376"/>
          <a:ext cx="9200274" cy="543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277">
                  <a:extLst>
                    <a:ext uri="{9D8B030D-6E8A-4147-A177-3AD203B41FA5}">
                      <a16:colId xmlns:a16="http://schemas.microsoft.com/office/drawing/2014/main" val="3939803075"/>
                    </a:ext>
                  </a:extLst>
                </a:gridCol>
                <a:gridCol w="4574997">
                  <a:extLst>
                    <a:ext uri="{9D8B030D-6E8A-4147-A177-3AD203B41FA5}">
                      <a16:colId xmlns:a16="http://schemas.microsoft.com/office/drawing/2014/main" val="3173732576"/>
                    </a:ext>
                  </a:extLst>
                </a:gridCol>
              </a:tblGrid>
              <a:tr h="579106"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Strengths </a:t>
                      </a:r>
                    </a:p>
                    <a:p>
                      <a:pPr algn="l" rtl="0" fontAlgn="base"/>
                      <a:endParaRPr lang="en-US" sz="14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7" marR="78287" marT="39143" marB="391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Weaknesses </a:t>
                      </a:r>
                    </a:p>
                  </a:txBody>
                  <a:tcPr marL="78287" marR="78287" marT="39143" marB="391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14279"/>
                  </a:ext>
                </a:extLst>
              </a:tr>
              <a:tr h="1765573"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Strong business architecture and competitive advantage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Environmental sustainability practices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Well-structured framework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Large number of amenities/accommodations for customers to guarantee returning guests and ensure profitability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Utilization of MFA and RDP </a:t>
                      </a: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</a:txBody>
                  <a:tcPr marL="78287" marR="78287" marT="39143" marB="391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Outdated equipment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Limited IT governance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Narrow security training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Lack of NAC, RBAC, and PAM </a:t>
                      </a: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</a:txBody>
                  <a:tcPr marL="78287" marR="78287" marT="39143" marB="391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12601"/>
                  </a:ext>
                </a:extLst>
              </a:tr>
              <a:tr h="579106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/>
                        </a:rPr>
                        <a:t>Opportunities 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</a:txBody>
                  <a:tcPr marL="78287" marR="78287" marT="39143" marB="391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/>
                        </a:rPr>
                        <a:t>Threats </a:t>
                      </a:r>
                    </a:p>
                  </a:txBody>
                  <a:tcPr marL="78287" marR="78287" marT="39143" marB="391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36070"/>
                  </a:ext>
                </a:extLst>
              </a:tr>
              <a:tr h="1935069"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More reliable network connections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Heightened security awareness via Arctic Wolf and KnowBe4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Implementation of NAC, RBAC, PAM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IT governance expansion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Utilization of EDR/MDR/SIEM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Upgraded firewalls and switches to facilitate the conversion from MPLS to ELAN </a:t>
                      </a: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</a:txBody>
                  <a:tcPr marL="78287" marR="78287" marT="39143" marB="391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Security breaches: phishing, malware, ransomware, social engineering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Unauthorized access to restricted material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Data loss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Natural Disasters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Theft  </a:t>
                      </a:r>
                    </a:p>
                  </a:txBody>
                  <a:tcPr marL="78287" marR="78287" marT="39143" marB="391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828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62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7E41F-C96B-0485-4B17-06DC7641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Migration Plan</a:t>
            </a:r>
            <a:endParaRPr lang="en-US" sz="40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F33B-5B60-5F1B-EDCE-BE361E38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612" y="638307"/>
            <a:ext cx="6520997" cy="14441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Phase I: Upgrade Connections</a:t>
            </a:r>
          </a:p>
          <a:p>
            <a:r>
              <a:rPr lang="en-US">
                <a:ea typeface="Calibri"/>
                <a:cs typeface="Calibri"/>
              </a:rPr>
              <a:t>Phase II: Transition from MPLS to ELAN</a:t>
            </a:r>
          </a:p>
          <a:p>
            <a:r>
              <a:rPr lang="en-US">
                <a:ea typeface="Calibri"/>
                <a:cs typeface="Calibri"/>
              </a:rPr>
              <a:t>Phase III: Cisco to Fortinet Transition</a:t>
            </a:r>
          </a:p>
          <a:p>
            <a:r>
              <a:rPr lang="en-US">
                <a:ea typeface="Calibri"/>
                <a:cs typeface="Calibri"/>
              </a:rPr>
              <a:t>Phase IV: Security Awareness</a:t>
            </a:r>
          </a:p>
        </p:txBody>
      </p:sp>
      <p:graphicFrame>
        <p:nvGraphicFramePr>
          <p:cNvPr id="248" name="Diagram 247">
            <a:extLst>
              <a:ext uri="{FF2B5EF4-FFF2-40B4-BE49-F238E27FC236}">
                <a16:creationId xmlns:a16="http://schemas.microsoft.com/office/drawing/2014/main" id="{2A4C2A83-6A36-EEDB-026C-3802A7110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017152"/>
              </p:ext>
            </p:extLst>
          </p:nvPr>
        </p:nvGraphicFramePr>
        <p:xfrm>
          <a:off x="4706470" y="2390215"/>
          <a:ext cx="6633882" cy="4094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119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15E63-FED6-EFFC-5037-E8E21209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Enterprise Architecture</a:t>
            </a:r>
            <a:br>
              <a:rPr lang="en-US" sz="4000">
                <a:solidFill>
                  <a:srgbClr val="FFFFFF"/>
                </a:solidFill>
                <a:cs typeface="Calibri Light"/>
              </a:rPr>
            </a:br>
            <a:r>
              <a:rPr lang="en-US" sz="4000">
                <a:solidFill>
                  <a:srgbClr val="FFFFFF"/>
                </a:solidFill>
              </a:rPr>
              <a:t>Revised</a:t>
            </a:r>
            <a:endParaRPr lang="en-US" sz="40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CBCF32C3-FA2E-5612-EAAB-0CA683BD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901" y="1210927"/>
            <a:ext cx="6122487" cy="446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48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2C6DC-4076-694D-6C3A-4F628D07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Physical Network Diagram (Revised)</a:t>
            </a:r>
          </a:p>
        </p:txBody>
      </p:sp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CABE62F3-1D68-CDCE-2ED3-C1ACC5C35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142854"/>
            <a:ext cx="6554788" cy="4559592"/>
          </a:xfrm>
        </p:spPr>
      </p:pic>
    </p:spTree>
    <p:extLst>
      <p:ext uri="{BB962C8B-B14F-4D97-AF65-F5344CB8AC3E}">
        <p14:creationId xmlns:p14="http://schemas.microsoft.com/office/powerpoint/2010/main" val="87559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1"/>
    </mc:Choice>
    <mc:Fallback xmlns="">
      <p:transition spd="slow" advTm="11441"/>
    </mc:Fallback>
  </mc:AlternateContent>
  <p:extLst>
    <p:ext uri="{3A86A75C-4F4B-4683-9AE1-C65F6400EC91}">
      <p14:laserTraceLst xmlns:p14="http://schemas.microsoft.com/office/powerpoint/2010/main">
        <p14:tracePtLst>
          <p14:tracePt t="483" x="7412038" y="1931988"/>
          <p14:tracePt t="3216" x="7412038" y="1941513"/>
          <p14:tracePt t="3222" x="7412038" y="1951038"/>
          <p14:tracePt t="3227" x="7412038" y="1960563"/>
          <p14:tracePt t="3231" x="7412038" y="1970088"/>
          <p14:tracePt t="3235" x="7412038" y="1979613"/>
          <p14:tracePt t="3240" x="7412038" y="1990725"/>
          <p14:tracePt t="3241" x="7412038" y="2000250"/>
          <p14:tracePt t="3246" x="7412038" y="2009775"/>
          <p14:tracePt t="3247" x="7412038" y="2019300"/>
          <p14:tracePt t="3248" x="7412038" y="2028825"/>
          <p14:tracePt t="3253" x="7412038" y="2038350"/>
          <p14:tracePt t="3254" x="7412038" y="2047875"/>
          <p14:tracePt t="3258" x="7412038" y="2068513"/>
          <p14:tracePt t="3265" x="7412038" y="2087563"/>
          <p14:tracePt t="3265" x="7412038" y="2097088"/>
          <p14:tracePt t="3271" x="7412038" y="2116138"/>
          <p14:tracePt t="3277" x="7412038" y="2146300"/>
          <p14:tracePt t="3283" x="7412038" y="2165350"/>
          <p14:tracePt t="3284" x="7412038" y="2174875"/>
          <p14:tracePt t="3289" x="7412038" y="2195513"/>
          <p14:tracePt t="3295" x="7412038" y="2224088"/>
          <p14:tracePt t="3302" x="7412038" y="2254250"/>
          <p14:tracePt t="3307" x="7412038" y="2273300"/>
          <p14:tracePt t="3313" x="7412038" y="2292350"/>
          <p14:tracePt t="3319" x="7412038" y="2311400"/>
          <p14:tracePt t="3325" x="7423150" y="2322513"/>
          <p14:tracePt t="3332" x="7423150" y="2332038"/>
          <p14:tracePt t="3343" x="7423150" y="2351088"/>
          <p14:tracePt t="3356" x="7423150" y="2360613"/>
          <p14:tracePt t="3360" x="7432675" y="2360613"/>
          <p14:tracePt t="3520" x="7432675" y="2370138"/>
          <p14:tracePt t="3535" x="7432675" y="2379663"/>
          <p14:tracePt t="3539" x="7432675" y="2390775"/>
          <p14:tracePt t="3547" x="7432675" y="2400300"/>
          <p14:tracePt t="3553" x="7432675" y="2409825"/>
          <p14:tracePt t="3559" x="7432675" y="2419350"/>
          <p14:tracePt t="3561" x="7432675" y="2428875"/>
          <p14:tracePt t="3568" x="7432675" y="2438400"/>
          <p14:tracePt t="3574" x="7432675" y="2447925"/>
          <p14:tracePt t="3581" x="7432675" y="2459038"/>
          <p14:tracePt t="3586" x="7432675" y="2468563"/>
          <p14:tracePt t="3596" x="7432675" y="2478088"/>
          <p14:tracePt t="3610" x="7432675" y="2487613"/>
          <p14:tracePt t="3769" x="7442200" y="2487613"/>
          <p14:tracePt t="3773" x="7451725" y="2487613"/>
          <p14:tracePt t="3777" x="7461250" y="2487613"/>
          <p14:tracePt t="3780" x="7470775" y="2487613"/>
          <p14:tracePt t="3786" x="7491413" y="2478088"/>
          <p14:tracePt t="3787" x="7500938" y="2478088"/>
          <p14:tracePt t="3792" x="7529513" y="2478088"/>
          <p14:tracePt t="3798" x="7559675" y="2468563"/>
          <p14:tracePt t="3799" x="7569200" y="2468563"/>
          <p14:tracePt t="3800" x="7578725" y="2459038"/>
          <p14:tracePt t="3801" x="7588250" y="2459038"/>
          <p14:tracePt t="3804" x="7607300" y="2459038"/>
          <p14:tracePt t="3810" x="7656513" y="2447925"/>
          <p14:tracePt t="3811" x="7675563" y="2447925"/>
          <p14:tracePt t="3816" x="7724775" y="2438400"/>
          <p14:tracePt t="3817" x="7734300" y="2438400"/>
          <p14:tracePt t="3818" x="7743825" y="2438400"/>
          <p14:tracePt t="3819" x="7753350" y="2438400"/>
          <p14:tracePt t="3820" x="7773988" y="2438400"/>
          <p14:tracePt t="3822" x="7793038" y="2438400"/>
          <p14:tracePt t="3823" x="7812088" y="2438400"/>
          <p14:tracePt t="3824" x="7821613" y="2438400"/>
          <p14:tracePt t="3829" x="7861300" y="2438400"/>
          <p14:tracePt t="3835" x="7948613" y="2428875"/>
          <p14:tracePt t="3836" x="7959725" y="2428875"/>
          <p14:tracePt t="3837" x="7978775" y="2428875"/>
          <p14:tracePt t="3838" x="7988300" y="2428875"/>
          <p14:tracePt t="3840" x="8016875" y="2428875"/>
          <p14:tracePt t="3841" x="8027988" y="2428875"/>
          <p14:tracePt t="3842" x="8037513" y="2428875"/>
          <p14:tracePt t="3843" x="8047038" y="2428875"/>
          <p14:tracePt t="3844" x="8066088" y="2428875"/>
          <p14:tracePt t="3845" x="8075613" y="2428875"/>
          <p14:tracePt t="3846" x="8085138" y="2428875"/>
          <p14:tracePt t="3847" x="8105775" y="2428875"/>
          <p14:tracePt t="3848" x="8115300" y="2428875"/>
          <p14:tracePt t="3850" x="8134350" y="2428875"/>
          <p14:tracePt t="3852" x="8153400" y="2428875"/>
          <p14:tracePt t="3853" x="8164513" y="2428875"/>
          <p14:tracePt t="3854" x="8183563" y="2428875"/>
          <p14:tracePt t="3859" x="8232775" y="2428875"/>
          <p14:tracePt t="3859" x="8242300" y="2428875"/>
          <p14:tracePt t="3860" x="8251825" y="2428875"/>
          <p14:tracePt t="3861" x="8261350" y="2428875"/>
          <p14:tracePt t="3862" x="8270875" y="2428875"/>
          <p14:tracePt t="3863" x="8280400" y="2438400"/>
          <p14:tracePt t="3865" x="8310563" y="2438400"/>
          <p14:tracePt t="3866" x="8320088" y="2438400"/>
          <p14:tracePt t="3867" x="8329613" y="2438400"/>
          <p14:tracePt t="3868" x="8339138" y="2447925"/>
          <p14:tracePt t="3869" x="8348663" y="2447925"/>
          <p14:tracePt t="3870" x="8369300" y="2447925"/>
          <p14:tracePt t="3873" x="8397875" y="2447925"/>
          <p14:tracePt t="3874" x="8407400" y="2447925"/>
          <p14:tracePt t="3875" x="8416925" y="2447925"/>
          <p14:tracePt t="3877" x="8426450" y="2459038"/>
          <p14:tracePt t="3878" x="8447088" y="2459038"/>
          <p14:tracePt t="3883" x="8494713" y="2468563"/>
          <p14:tracePt t="3884" x="8505825" y="2468563"/>
          <p14:tracePt t="3889" x="8543925" y="2478088"/>
          <p14:tracePt t="3890" x="8553450" y="2478088"/>
          <p14:tracePt t="3891" x="8562975" y="2478088"/>
          <p14:tracePt t="3895" x="8593138" y="2478088"/>
          <p14:tracePt t="3896" x="8602663" y="2478088"/>
          <p14:tracePt t="3901" x="8631238" y="2487613"/>
          <p14:tracePt t="3902" x="8642350" y="2487613"/>
          <p14:tracePt t="3908" x="8680450" y="2487613"/>
          <p14:tracePt t="3913" x="8699500" y="2487613"/>
          <p14:tracePt t="3914" x="8710613" y="2487613"/>
          <p14:tracePt t="3919" x="8729663" y="2487613"/>
          <p14:tracePt t="3926" x="8758238" y="2487613"/>
          <p14:tracePt t="3932" x="8778875" y="2487613"/>
          <p14:tracePt t="3938" x="8788400" y="2487613"/>
          <p14:tracePt t="3950" x="8797925" y="2487613"/>
          <p14:tracePt t="4183" x="8797925" y="2478088"/>
          <p14:tracePt t="4185" x="8807450" y="2478088"/>
          <p14:tracePt t="4188" x="8807450" y="2468563"/>
          <p14:tracePt t="4193" x="8816975" y="2459038"/>
          <p14:tracePt t="4198" x="8816975" y="2438400"/>
          <p14:tracePt t="4204" x="8816975" y="2419350"/>
          <p14:tracePt t="4210" x="8826500" y="2400300"/>
          <p14:tracePt t="4223" x="8836025" y="2341563"/>
          <p14:tracePt t="4228" x="8847138" y="2311400"/>
          <p14:tracePt t="4229" x="8847138" y="2301875"/>
          <p14:tracePt t="4234" x="8856663" y="2282825"/>
          <p14:tracePt t="4235" x="8856663" y="2273300"/>
          <p14:tracePt t="4236" x="8856663" y="2263775"/>
          <p14:tracePt t="4237" x="8856663" y="2254250"/>
          <p14:tracePt t="4240" x="8856663" y="2243138"/>
          <p14:tracePt t="4241" x="8866188" y="2233613"/>
          <p14:tracePt t="4242" x="8866188" y="2224088"/>
          <p14:tracePt t="4247" x="8866188" y="2195513"/>
          <p14:tracePt t="4253" x="8875713" y="2165350"/>
          <p14:tracePt t="4253" x="8875713" y="2155825"/>
          <p14:tracePt t="4259" x="8885238" y="2136775"/>
          <p14:tracePt t="4259" x="8885238" y="2127250"/>
          <p14:tracePt t="4260" x="8885238" y="2116138"/>
          <p14:tracePt t="4265" x="8885238" y="2097088"/>
          <p14:tracePt t="4265" x="8894763" y="2097088"/>
          <p14:tracePt t="4266" x="8894763" y="2087563"/>
          <p14:tracePt t="4271" x="8894763" y="2068513"/>
          <p14:tracePt t="4277" x="8904288" y="2038350"/>
          <p14:tracePt t="4278" x="8904288" y="2028825"/>
          <p14:tracePt t="4283" x="8904288" y="2009775"/>
          <p14:tracePt t="4289" x="8904288" y="1979613"/>
          <p14:tracePt t="4295" x="8904288" y="1960563"/>
          <p14:tracePt t="4301" x="8904288" y="1941513"/>
          <p14:tracePt t="4307" x="8904288" y="1931988"/>
          <p14:tracePt t="4313" x="8904288" y="1911350"/>
          <p14:tracePt t="4319" x="8904288" y="1901825"/>
          <p14:tracePt t="4320" x="8904288" y="1892300"/>
          <p14:tracePt t="4326" x="8904288" y="1882775"/>
          <p14:tracePt t="4332" x="8894763" y="1873250"/>
          <p14:tracePt t="4337" x="8894763" y="1863725"/>
          <p14:tracePt t="4350" x="8875713" y="1854200"/>
          <p14:tracePt t="4356" x="8866188" y="1854200"/>
          <p14:tracePt t="4362" x="8866188" y="1843088"/>
          <p14:tracePt t="4368" x="8856663" y="1843088"/>
          <p14:tracePt t="4369" x="8856663" y="1833563"/>
          <p14:tracePt t="4374" x="8847138" y="1833563"/>
          <p14:tracePt t="4380" x="8836025" y="1833563"/>
          <p14:tracePt t="4386" x="8826500" y="1833563"/>
          <p14:tracePt t="4392" x="8816975" y="1833563"/>
          <p14:tracePt t="4398" x="8797925" y="1833563"/>
          <p14:tracePt t="4404" x="8778875" y="1833563"/>
          <p14:tracePt t="4410" x="8739188" y="1833563"/>
          <p14:tracePt t="4416" x="8710613" y="1833563"/>
          <p14:tracePt t="4417" x="8699500" y="1833563"/>
          <p14:tracePt t="4418" x="8689975" y="1833563"/>
          <p14:tracePt t="4419" x="8680450" y="1833563"/>
          <p14:tracePt t="4422" x="8661400" y="1833563"/>
          <p14:tracePt t="4424" x="8651875" y="1833563"/>
          <p14:tracePt t="4425" x="8642350" y="1833563"/>
          <p14:tracePt t="4429" x="8593138" y="1833563"/>
          <p14:tracePt t="4434" x="8553450" y="1843088"/>
          <p14:tracePt t="4435" x="8543925" y="1843088"/>
          <p14:tracePt t="4436" x="8534400" y="1843088"/>
          <p14:tracePt t="4437" x="8515350" y="1843088"/>
          <p14:tracePt t="4440" x="8485188" y="1843088"/>
          <p14:tracePt t="4446" x="8416925" y="1843088"/>
          <p14:tracePt t="4447" x="8407400" y="1854200"/>
          <p14:tracePt t="4450" x="8388350" y="1854200"/>
          <p14:tracePt t="4452" x="8348663" y="1854200"/>
          <p14:tracePt t="4453" x="8339138" y="1854200"/>
          <p14:tracePt t="4454" x="8329613" y="1863725"/>
          <p14:tracePt t="4455" x="8310563" y="1863725"/>
          <p14:tracePt t="4456" x="8301038" y="1863725"/>
          <p14:tracePt t="4457" x="8280400" y="1863725"/>
          <p14:tracePt t="4460" x="8242300" y="1863725"/>
          <p14:tracePt t="4465" x="8193088" y="1863725"/>
          <p14:tracePt t="4465" x="8183563" y="1863725"/>
          <p14:tracePt t="4466" x="8174038" y="1863725"/>
          <p14:tracePt t="4467" x="8153400" y="1863725"/>
          <p14:tracePt t="4468" x="8143875" y="1863725"/>
          <p14:tracePt t="4469" x="8134350" y="1863725"/>
          <p14:tracePt t="4470" x="8124825" y="1863725"/>
          <p14:tracePt t="4471" x="8096250" y="1863725"/>
          <p14:tracePt t="4472" x="8085138" y="1863725"/>
          <p14:tracePt t="4473" x="8075613" y="1863725"/>
          <p14:tracePt t="4474" x="8056563" y="1873250"/>
          <p14:tracePt t="4475" x="8047038" y="1873250"/>
          <p14:tracePt t="4476" x="8037513" y="1873250"/>
          <p14:tracePt t="4477" x="8027988" y="1873250"/>
          <p14:tracePt t="4478" x="8007350" y="1873250"/>
          <p14:tracePt t="4479" x="7988300" y="1873250"/>
          <p14:tracePt t="4480" x="7978775" y="1873250"/>
          <p14:tracePt t="4481" x="7969250" y="1873250"/>
          <p14:tracePt t="4482" x="7948613" y="1873250"/>
          <p14:tracePt t="4483" x="7939088" y="1873250"/>
          <p14:tracePt t="4484" x="7929563" y="1873250"/>
          <p14:tracePt t="4485" x="7920038" y="1873250"/>
          <p14:tracePt t="4486" x="7889875" y="1873250"/>
          <p14:tracePt t="4488" x="7880350" y="1873250"/>
          <p14:tracePt t="4490" x="7851775" y="1873250"/>
          <p14:tracePt t="4491" x="7842250" y="1873250"/>
          <p14:tracePt t="4492" x="7832725" y="1873250"/>
          <p14:tracePt t="4494" x="7812088" y="1873250"/>
          <p14:tracePt t="4495" x="7802563" y="1873250"/>
          <p14:tracePt t="4496" x="7793038" y="1873250"/>
          <p14:tracePt t="4497" x="7773988" y="1873250"/>
          <p14:tracePt t="4498" x="7764463" y="1873250"/>
          <p14:tracePt t="4500" x="7753350" y="1873250"/>
          <p14:tracePt t="4501" x="7734300" y="1873250"/>
          <p14:tracePt t="4503" x="7724775" y="1873250"/>
          <p14:tracePt t="4504" x="7705725" y="1873250"/>
          <p14:tracePt t="4507" x="7685088" y="1873250"/>
          <p14:tracePt t="4509" x="7666038" y="1873250"/>
          <p14:tracePt t="4511" x="7656513" y="1873250"/>
          <p14:tracePt t="4514" x="7637463" y="1873250"/>
          <p14:tracePt t="4520" x="7607300" y="1873250"/>
          <p14:tracePt t="4525" x="7588250" y="1863725"/>
          <p14:tracePt t="4531" x="7569200" y="1863725"/>
          <p14:tracePt t="4538" x="7559675" y="1863725"/>
          <p14:tracePt t="4696" x="7548563" y="1863725"/>
          <p14:tracePt t="4719" x="7539038" y="1863725"/>
          <p14:tracePt t="4728" x="7529513" y="1863725"/>
          <p14:tracePt t="4747" x="7519988" y="1863725"/>
          <p14:tracePt t="4767" x="7510463" y="1863725"/>
          <p14:tracePt t="4797" x="7500938" y="1863725"/>
          <p14:tracePt t="4825" x="7491413" y="1863725"/>
          <p14:tracePt t="4837" x="7480300" y="1863725"/>
          <p14:tracePt t="4846" x="7470775" y="1863725"/>
          <p14:tracePt t="4857" x="7461250" y="1863725"/>
          <p14:tracePt t="4866" x="7451725" y="1863725"/>
          <p14:tracePt t="4902" x="7442200" y="1863725"/>
          <p14:tracePt t="4947" x="7432675" y="1863725"/>
          <p14:tracePt t="5289" x="7423150" y="1863725"/>
          <p14:tracePt t="5301" x="7412038" y="1863725"/>
          <p14:tracePt t="5316" x="7402513" y="1863725"/>
          <p14:tracePt t="5331" x="7392988" y="1863725"/>
          <p14:tracePt t="5347" x="7383463" y="1863725"/>
          <p14:tracePt t="5360" x="7373938" y="1863725"/>
          <p14:tracePt t="5397" x="7364413" y="1863725"/>
          <p14:tracePt t="5416" x="7354888" y="1863725"/>
          <p14:tracePt t="5423" x="7354888" y="1873250"/>
          <p14:tracePt t="5432" x="7343775" y="1873250"/>
          <p14:tracePt t="5441" x="7343775" y="1882775"/>
          <p14:tracePt t="5444" x="7334250" y="1882775"/>
          <p14:tracePt t="5459" x="7334250" y="1892300"/>
          <p14:tracePt t="10156" x="7324725" y="1892300"/>
          <p14:tracePt t="10164" x="7315200" y="1882775"/>
          <p14:tracePt t="10167" x="7315200" y="1873250"/>
          <p14:tracePt t="10168" x="7305675" y="1873250"/>
          <p14:tracePt t="10169" x="7305675" y="1863725"/>
          <p14:tracePt t="10170" x="7296150" y="1863725"/>
          <p14:tracePt t="10172" x="7286625" y="1843088"/>
          <p14:tracePt t="10173" x="7286625" y="1833563"/>
          <p14:tracePt t="10175" x="7265988" y="1814513"/>
          <p14:tracePt t="10176" x="7265988" y="1804988"/>
          <p14:tracePt t="10178" x="7256463" y="1774825"/>
          <p14:tracePt t="10180" x="7227888" y="1736725"/>
          <p14:tracePt t="10186" x="7169150" y="1609725"/>
          <p14:tracePt t="10187" x="7159625" y="1590675"/>
          <p14:tracePt t="10188" x="7138988" y="1560513"/>
          <p14:tracePt t="10189" x="7138988" y="1541463"/>
          <p14:tracePt t="10192" x="7100888" y="1443038"/>
          <p14:tracePt t="10193" x="7081838" y="1414463"/>
          <p14:tracePt t="10194" x="7061200" y="1374775"/>
          <p14:tracePt t="10195" x="7051675" y="1346200"/>
          <p14:tracePt t="10196" x="7042150" y="1306513"/>
          <p14:tracePt t="10197" x="7023100" y="1268413"/>
          <p14:tracePt t="10198" x="7002463" y="1228725"/>
          <p14:tracePt t="10199" x="6992938" y="1181100"/>
          <p14:tracePt t="10200" x="6973888" y="1141413"/>
          <p14:tracePt t="10203" x="6945313" y="1054100"/>
          <p14:tracePt t="10203" x="6924675" y="1023938"/>
          <p14:tracePt t="10206" x="6877050" y="868363"/>
          <p14:tracePt t="10207" x="6856413" y="819150"/>
          <p14:tracePt t="10208" x="6837363" y="781050"/>
          <p14:tracePt t="10210" x="6827838" y="722313"/>
          <p14:tracePt t="10211" x="6797675" y="633413"/>
          <p14:tracePt t="10212" x="6778625" y="576263"/>
          <p14:tracePt t="10213" x="6769100" y="536575"/>
          <p14:tracePt t="10214" x="6750050" y="468313"/>
          <p14:tracePt t="10215" x="6729413" y="409575"/>
          <p14:tracePt t="10216" x="6710363" y="371475"/>
          <p14:tracePt t="10217" x="6700838" y="312738"/>
          <p14:tracePt t="10218" x="6681788" y="263525"/>
          <p14:tracePt t="10219" x="6670675" y="214313"/>
          <p14:tracePt t="10220" x="6651625" y="155575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71CC0-0D13-9B6B-6788-1E5F78BB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Detailed Budget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DFFBA2-CDD4-827D-0263-44223B6BF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9" y="2143125"/>
            <a:ext cx="12025217" cy="3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1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3B2B8-2445-3BB6-F801-7C8001FA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3B545-93A7-E755-59C0-6C51529B0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9529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34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71CC0-0D13-9B6B-6788-1E5F78BB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Detailed Budget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6E113-6443-93D6-2CCF-A2A67559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" y="2163160"/>
            <a:ext cx="12052293" cy="38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5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1AF82-5CA9-5599-7661-1022A1BC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156F-FE9D-1EE6-5477-2E30C118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14" y="2085975"/>
            <a:ext cx="7153475" cy="41826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Company x was founded in 1895</a:t>
            </a:r>
          </a:p>
          <a:p>
            <a:r>
              <a:rPr lang="en-US" sz="2000" dirty="0">
                <a:cs typeface="Calibri"/>
              </a:rPr>
              <a:t>Hosted 4 PGA Major Championships and a Ryder Cup</a:t>
            </a:r>
          </a:p>
          <a:p>
            <a:r>
              <a:rPr lang="en-US" sz="2000" dirty="0">
                <a:cs typeface="Calibri"/>
              </a:rPr>
              <a:t>Today Company x has 10 18-hole Golf Courses, 4 Hotels, and a Spa.</a:t>
            </a:r>
          </a:p>
          <a:p>
            <a:r>
              <a:rPr lang="en-US" sz="2000" dirty="0">
                <a:ea typeface="+mn-lt"/>
                <a:cs typeface="Calibri"/>
              </a:rPr>
              <a:t>Preparing to Host US Open in 2024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pic>
        <p:nvPicPr>
          <p:cNvPr id="5" name="Picture 4" descr="Golf ball on grass">
            <a:extLst>
              <a:ext uri="{FF2B5EF4-FFF2-40B4-BE49-F238E27FC236}">
                <a16:creationId xmlns:a16="http://schemas.microsoft.com/office/drawing/2014/main" id="{603DC1A8-98D2-C97C-FA42-A63D0120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16" t="-1" r="19113" b="-1"/>
          <a:stretch/>
        </p:blipFill>
        <p:spPr>
          <a:xfrm>
            <a:off x="8058149" y="-10886"/>
            <a:ext cx="4133851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26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95775-C70C-1ADF-5760-6E309E53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62" y="223783"/>
            <a:ext cx="9909952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IT Governance Structure</a:t>
            </a: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28D385AC-AF42-51C8-56DD-E2CDF052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03" y="1515624"/>
            <a:ext cx="4523146" cy="37069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5085F6-014D-EFB0-6C3E-33B1468E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89" y="1957182"/>
            <a:ext cx="5767186" cy="3971753"/>
          </a:xfrm>
        </p:spPr>
        <p:txBody>
          <a:bodyPr anchor="t">
            <a:normAutofit/>
          </a:bodyPr>
          <a:lstStyle/>
          <a:p>
            <a:r>
              <a:rPr lang="en-US" sz="2000" dirty="0">
                <a:cs typeface="Calibri" panose="020F0502020204030204"/>
              </a:rPr>
              <a:t>Company X does not currently implement a strict IT Governance Structure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The following entities determine if Company X’s information technology is being used efficiently and effectively to execute the corporation's operational goals:</a:t>
            </a:r>
          </a:p>
          <a:p>
            <a:pPr lvl="1"/>
            <a:r>
              <a:rPr lang="en-US" sz="1600" dirty="0">
                <a:cs typeface="Calibri" panose="020F0502020204030204"/>
              </a:rPr>
              <a:t>Director of IT, </a:t>
            </a:r>
            <a:r>
              <a:rPr lang="en-US" sz="1600" dirty="0">
                <a:latin typeface="Calibri"/>
                <a:cs typeface="Calibri"/>
              </a:rPr>
              <a:t>oversees</a:t>
            </a:r>
            <a:r>
              <a:rPr lang="en-US" sz="1600" dirty="0">
                <a:cs typeface="Calibri" panose="020F0502020204030204"/>
              </a:rPr>
              <a:t> the entire IT department</a:t>
            </a:r>
            <a:endParaRPr lang="en-US" sz="1600" dirty="0">
              <a:ea typeface="Calibri"/>
              <a:cs typeface="Calibri" panose="020F0502020204030204"/>
            </a:endParaRPr>
          </a:p>
          <a:p>
            <a:pPr lvl="1"/>
            <a:r>
              <a:rPr lang="en-US" sz="1600" dirty="0">
                <a:cs typeface="Calibri" panose="020F0502020204030204"/>
              </a:rPr>
              <a:t>Second layer of structure consists of 3 managers</a:t>
            </a:r>
            <a:endParaRPr lang="en-US" sz="1600" dirty="0">
              <a:ea typeface="Calibri"/>
              <a:cs typeface="Calibri"/>
            </a:endParaRPr>
          </a:p>
          <a:p>
            <a:pPr lvl="2"/>
            <a:r>
              <a:rPr lang="en-US" sz="1200" dirty="0">
                <a:ea typeface="Calibri"/>
                <a:cs typeface="Calibri"/>
              </a:rPr>
              <a:t>Directory Services Manager, Applications Manager, and an Infrastructure/Projects Manager</a:t>
            </a:r>
          </a:p>
          <a:p>
            <a:pPr lvl="1"/>
            <a:r>
              <a:rPr lang="en-US" sz="1600" dirty="0">
                <a:ea typeface="Calibri"/>
                <a:cs typeface="Calibri"/>
              </a:rPr>
              <a:t>Third tier of structure consists of 3 engineers</a:t>
            </a:r>
          </a:p>
          <a:p>
            <a:pPr lvl="2"/>
            <a:r>
              <a:rPr lang="en-US" sz="1200" dirty="0">
                <a:ea typeface="Calibri"/>
                <a:cs typeface="Calibri"/>
              </a:rPr>
              <a:t>2 Applications Engineers and 1 Security Engineer</a:t>
            </a:r>
          </a:p>
          <a:p>
            <a:pPr lvl="1"/>
            <a:r>
              <a:rPr lang="en-US" sz="1600" dirty="0">
                <a:ea typeface="Calibri"/>
                <a:cs typeface="Calibri"/>
              </a:rPr>
              <a:t>Last tier of structure consists of 4 technicians</a:t>
            </a:r>
          </a:p>
          <a:p>
            <a:pPr lvl="2"/>
            <a:r>
              <a:rPr lang="en-US" sz="1200" dirty="0">
                <a:ea typeface="Calibri"/>
                <a:cs typeface="Calibri"/>
              </a:rPr>
              <a:t>1 Network Technician and 3 Helpdesk Technicians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15E63-FED6-EFFC-5037-E8E21209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Enterprise Architecture</a:t>
            </a:r>
          </a:p>
        </p:txBody>
      </p:sp>
      <p:pic>
        <p:nvPicPr>
          <p:cNvPr id="4" name="Content Placeholder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84C074D2-B0E8-25AF-5136-126C41601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5288" y="755258"/>
            <a:ext cx="7225748" cy="53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3543F-794B-8975-7AFF-84B2BFF2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AC94-4ACB-77B8-6AC9-9B1FD11D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147" y="1961779"/>
            <a:ext cx="9724031" cy="41380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Goal is to provide an analysis for Company X by assessing how to execute upgrades and improvements to current on-site facility connections to reach maximum connectivity and security goals.</a:t>
            </a:r>
          </a:p>
          <a:p>
            <a:r>
              <a:rPr lang="en-US" sz="2000" dirty="0">
                <a:ea typeface="Calibri"/>
                <a:cs typeface="Calibri"/>
              </a:rPr>
              <a:t>We will address how the company will implement transitioning from a packet forwarding system (MPLS) to a more modern grouping technology (E-LAN).</a:t>
            </a:r>
          </a:p>
          <a:p>
            <a:r>
              <a:rPr lang="en-US" sz="2000" dirty="0">
                <a:ea typeface="Calibri"/>
                <a:cs typeface="Calibri"/>
              </a:rPr>
              <a:t>Focuses: </a:t>
            </a:r>
          </a:p>
          <a:p>
            <a:pPr lvl="1"/>
            <a:r>
              <a:rPr lang="en-US" sz="1600" dirty="0">
                <a:ea typeface="Calibri"/>
                <a:cs typeface="Calibri"/>
              </a:rPr>
              <a:t>Systems security, awareness training, muti-factor authentication, mobile device management solutions, and email security.</a:t>
            </a:r>
          </a:p>
          <a:p>
            <a:r>
              <a:rPr lang="en-US" sz="2000" dirty="0">
                <a:ea typeface="Calibri"/>
                <a:cs typeface="Calibri"/>
              </a:rPr>
              <a:t>After analysis we will use findings to conduct a risk assessment, needs assessment, gap analysis, and a SWOT analysis further along the project.</a:t>
            </a:r>
          </a:p>
          <a:p>
            <a:r>
              <a:rPr lang="en-US" sz="2000" dirty="0">
                <a:ea typeface="Calibri"/>
                <a:cs typeface="Calibri"/>
              </a:rPr>
              <a:t>All findings and recommendations for improvements and solutions will be supported with documentation.</a:t>
            </a:r>
          </a:p>
          <a:p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60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7E41F-C96B-0485-4B17-06DC7641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Network - Logical</a:t>
            </a:r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5B8D4C03-3BC6-C0F5-F29F-E13DA9740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78830"/>
            <a:ext cx="7225748" cy="53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CD57-5D2A-A23B-D9F9-BA637975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Network – Physical</a:t>
            </a:r>
          </a:p>
        </p:txBody>
      </p:sp>
      <p:pic>
        <p:nvPicPr>
          <p:cNvPr id="5" name="Content Placeholder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BD1C9650-84BE-2CE5-6E75-F66FAD89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918053"/>
            <a:ext cx="7225748" cy="50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54"/>
    </mc:Choice>
    <mc:Fallback xmlns="">
      <p:transition spd="slow" advTm="653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0EE3-AFD5-8A6E-26B7-CE33DA59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340" y="216284"/>
            <a:ext cx="5157787" cy="823912"/>
          </a:xfrm>
        </p:spPr>
        <p:txBody>
          <a:bodyPr/>
          <a:lstStyle/>
          <a:p>
            <a:r>
              <a:rPr lang="en-US" sz="3600">
                <a:cs typeface="Calibri"/>
              </a:rPr>
              <a:t>Summary of Findings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B5AE-B34F-F735-059D-B6092889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17558"/>
            <a:ext cx="5157787" cy="497210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IT department lacks a formal IT governance structure</a:t>
            </a:r>
            <a:endParaRPr lang="en-US" dirty="0">
              <a:ea typeface="Calibri"/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Analyze upgrades for Company X’s on-property facility connections, focusing on transitioning from MPLS to E-LAN technology.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16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D1DFC-6EE6-2344-B906-3B0B28173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6284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>
                <a:cs typeface="Calibri"/>
              </a:rPr>
              <a:t>Next steps</a:t>
            </a:r>
            <a:endParaRPr lang="en-US" sz="360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008A249E-E655-A569-D533-1E2BFD497CA7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1217558"/>
          <a:ext cx="5183188" cy="497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90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ed58d6-8d96-4b56-9765-a81bc23ef15f" xsi:nil="true"/>
    <lcf76f155ced4ddcb4097134ff3c332f xmlns="c17f6e7c-8a7d-409c-8e11-880366c9b20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B0BF0309E7ED458992D5CFD4A0DDCF" ma:contentTypeVersion="11" ma:contentTypeDescription="Create a new document." ma:contentTypeScope="" ma:versionID="e330b6647c1e1c9b18e0aa7e25058ec2">
  <xsd:schema xmlns:xsd="http://www.w3.org/2001/XMLSchema" xmlns:xs="http://www.w3.org/2001/XMLSchema" xmlns:p="http://schemas.microsoft.com/office/2006/metadata/properties" xmlns:ns2="c17f6e7c-8a7d-409c-8e11-880366c9b201" xmlns:ns3="d9ed58d6-8d96-4b56-9765-a81bc23ef15f" targetNamespace="http://schemas.microsoft.com/office/2006/metadata/properties" ma:root="true" ma:fieldsID="07fe9011fb3b8b4d1ecc82f5dbcb816f" ns2:_="" ns3:_="">
    <xsd:import namespace="c17f6e7c-8a7d-409c-8e11-880366c9b201"/>
    <xsd:import namespace="d9ed58d6-8d96-4b56-9765-a81bc23ef1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f6e7c-8a7d-409c-8e11-880366c9b2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a0cd38b-47d1-479b-a863-216ca283e7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ed58d6-8d96-4b56-9765-a81bc23ef15f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5a57267-f23c-4f00-ba73-6fa0e088ec30}" ma:internalName="TaxCatchAll" ma:showField="CatchAllData" ma:web="d9ed58d6-8d96-4b56-9765-a81bc23ef1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9FB716-C5D2-4F07-B991-6B5AEF1F54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85F4EF-0C31-478D-A005-4E180A64C262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17f6e7c-8a7d-409c-8e11-880366c9b201"/>
    <ds:schemaRef ds:uri="http://schemas.microsoft.com/office/infopath/2007/PartnerControls"/>
    <ds:schemaRef ds:uri="d9ed58d6-8d96-4b56-9765-a81bc23ef15f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407996-751B-4120-B7E2-5917A415BC9D}">
  <ds:schemaRefs>
    <ds:schemaRef ds:uri="c17f6e7c-8a7d-409c-8e11-880366c9b201"/>
    <ds:schemaRef ds:uri="d9ed58d6-8d96-4b56-9765-a81bc23ef1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801</Words>
  <Application>Microsoft Office PowerPoint</Application>
  <PresentationFormat>Widescreen</PresentationFormat>
  <Paragraphs>139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Company X</vt:lpstr>
      <vt:lpstr>Purpose</vt:lpstr>
      <vt:lpstr>Company Overview</vt:lpstr>
      <vt:lpstr>IT Governance Structure</vt:lpstr>
      <vt:lpstr>Enterprise Architecture</vt:lpstr>
      <vt:lpstr>Project Scope</vt:lpstr>
      <vt:lpstr>Current Network - Logical</vt:lpstr>
      <vt:lpstr>Current Network – Physical</vt:lpstr>
      <vt:lpstr>PowerPoint Presentation</vt:lpstr>
      <vt:lpstr>Needs Assessment</vt:lpstr>
      <vt:lpstr>Risk Assessment</vt:lpstr>
      <vt:lpstr>GAP  ANALYSIS</vt:lpstr>
      <vt:lpstr>GAP ANALYSIS: SECURITY AWARENESS/IMPLEMENTATIONS</vt:lpstr>
      <vt:lpstr>GAP ANALYSIS: UPGRADE CONNECTIONS AT MAIN/REMOTE LOCATIONS</vt:lpstr>
      <vt:lpstr>SWOT ANALYSIS</vt:lpstr>
      <vt:lpstr>Migration Plan</vt:lpstr>
      <vt:lpstr>Enterprise Architecture Revised</vt:lpstr>
      <vt:lpstr>Physical Network Diagram (Revised)</vt:lpstr>
      <vt:lpstr>Detailed Budget</vt:lpstr>
      <vt:lpstr>Detailed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Cannizzaro</dc:creator>
  <cp:lastModifiedBy>Yeheyies, Ariam</cp:lastModifiedBy>
  <cp:revision>3</cp:revision>
  <dcterms:created xsi:type="dcterms:W3CDTF">2023-10-25T13:06:01Z</dcterms:created>
  <dcterms:modified xsi:type="dcterms:W3CDTF">2023-12-10T05:21:27Z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0x01010027B0BF0309E7ED458992D5CFD4A0DDCF</vt:lpwstr>
  </property>
  <property fmtid="{D5CDD505-2E9C-101B-9397-08002B2CF9AE}" pid="3" name="MediaServiceImageTags">
    <vt:lpwstr/>
  </property>
</Properties>
</file>