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74" r:id="rId5"/>
    <p:sldId id="272" r:id="rId6"/>
    <p:sldId id="273" r:id="rId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8" d="100"/>
          <a:sy n="128" d="100"/>
        </p:scale>
        <p:origin x="2064" y="6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5371352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133350"/>
            <a:ext cx="2026517" cy="369332"/>
          </a:xfrm>
          <a:prstGeom prst="rect">
            <a:avLst/>
          </a:prstGeom>
        </p:spPr>
        <p:txBody>
          <a:bodyPr wrap="none">
            <a:spAutoFit/>
          </a:bodyPr>
          <a:lstStyle/>
          <a:p>
            <a:r>
              <a:rPr lang="en-US" b="1" dirty="0">
                <a:solidFill>
                  <a:srgbClr val="0070C0"/>
                </a:solidFill>
                <a:latin typeface="Roboto" panose="02000000000000000000" pitchFamily="2" charset="0"/>
                <a:ea typeface="Roboto" panose="02000000000000000000" pitchFamily="2" charset="0"/>
              </a:rPr>
              <a:t>Dart this Keyword</a:t>
            </a:r>
            <a:endParaRPr lang="en-US" b="1" dirty="0">
              <a:solidFill>
                <a:srgbClr val="0070C0"/>
              </a:solidFill>
              <a:latin typeface="Roboto" panose="02000000000000000000" pitchFamily="2" charset="0"/>
              <a:ea typeface="Roboto" panose="02000000000000000000" pitchFamily="2" charset="0"/>
            </a:endParaRPr>
          </a:p>
        </p:txBody>
      </p:sp>
      <p:sp>
        <p:nvSpPr>
          <p:cNvPr id="2" name="Rectangle 1"/>
          <p:cNvSpPr/>
          <p:nvPr/>
        </p:nvSpPr>
        <p:spPr>
          <a:xfrm>
            <a:off x="381000" y="895350"/>
            <a:ext cx="8153400" cy="523220"/>
          </a:xfrm>
          <a:prstGeom prst="rect">
            <a:avLst/>
          </a:prstGeom>
        </p:spPr>
        <p:txBody>
          <a:bodyPr wrap="square">
            <a:spAutoFit/>
          </a:bodyPr>
          <a:lstStyle/>
          <a:p>
            <a:r>
              <a:rPr lang="en-US" sz="1400" dirty="0"/>
              <a:t>The this keyword is used to refer the current class object. It indicates the current instance of the class, methods, or constructor.</a:t>
            </a:r>
            <a:endParaRPr lang="en-US" sz="1400" b="1" dirty="0" smtClean="0">
              <a:solidFill>
                <a:schemeClr val="tx2">
                  <a:lumMod val="50000"/>
                </a:schemeClr>
              </a:solidFill>
              <a:latin typeface="Roboto" panose="02000000000000000000" pitchFamily="2" charset="0"/>
              <a:ea typeface="Roboto" panose="02000000000000000000" pitchFamily="2" charset="0"/>
            </a:endParaRPr>
          </a:p>
        </p:txBody>
      </p:sp>
      <p:pic>
        <p:nvPicPr>
          <p:cNvPr id="5" name="Picture 4"/>
          <p:cNvPicPr>
            <a:picLocks noChangeAspect="1"/>
          </p:cNvPicPr>
          <p:nvPr/>
        </p:nvPicPr>
        <p:blipFill>
          <a:blip r:embed="rId2"/>
          <a:stretch>
            <a:fillRect/>
          </a:stretch>
        </p:blipFill>
        <p:spPr>
          <a:xfrm>
            <a:off x="457200" y="1455842"/>
            <a:ext cx="2557402" cy="2871787"/>
          </a:xfrm>
          <a:prstGeom prst="rect">
            <a:avLst/>
          </a:prstGeom>
        </p:spPr>
      </p:pic>
    </p:spTree>
    <p:extLst>
      <p:ext uri="{BB962C8B-B14F-4D97-AF65-F5344CB8AC3E}">
        <p14:creationId xmlns:p14="http://schemas.microsoft.com/office/powerpoint/2010/main" val="187591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133350"/>
            <a:ext cx="1854995" cy="369332"/>
          </a:xfrm>
          <a:prstGeom prst="rect">
            <a:avLst/>
          </a:prstGeom>
        </p:spPr>
        <p:txBody>
          <a:bodyPr wrap="none">
            <a:spAutoFit/>
          </a:bodyPr>
          <a:lstStyle/>
          <a:p>
            <a:r>
              <a:rPr lang="en-US" b="1" dirty="0">
                <a:solidFill>
                  <a:srgbClr val="0070C0"/>
                </a:solidFill>
                <a:latin typeface="Roboto" panose="02000000000000000000" pitchFamily="2" charset="0"/>
                <a:ea typeface="Roboto" panose="02000000000000000000" pitchFamily="2" charset="0"/>
              </a:rPr>
              <a:t>Dart Inheritance</a:t>
            </a:r>
            <a:endParaRPr lang="en-US" b="1" dirty="0">
              <a:solidFill>
                <a:srgbClr val="0070C0"/>
              </a:solidFill>
              <a:latin typeface="Roboto" panose="02000000000000000000" pitchFamily="2" charset="0"/>
              <a:ea typeface="Roboto" panose="02000000000000000000" pitchFamily="2" charset="0"/>
            </a:endParaRPr>
          </a:p>
        </p:txBody>
      </p:sp>
      <p:sp>
        <p:nvSpPr>
          <p:cNvPr id="2" name="Rectangle 1"/>
          <p:cNvSpPr/>
          <p:nvPr/>
        </p:nvSpPr>
        <p:spPr>
          <a:xfrm>
            <a:off x="152400" y="895350"/>
            <a:ext cx="8153400" cy="892552"/>
          </a:xfrm>
          <a:prstGeom prst="rect">
            <a:avLst/>
          </a:prstGeom>
        </p:spPr>
        <p:txBody>
          <a:bodyPr wrap="square">
            <a:spAutoFit/>
          </a:bodyPr>
          <a:lstStyle/>
          <a:p>
            <a:pPr>
              <a:lnSpc>
                <a:spcPct val="150000"/>
              </a:lnSpc>
            </a:pPr>
            <a:r>
              <a:rPr lang="en-US" sz="1200" dirty="0">
                <a:latin typeface="Roboto" panose="02000000000000000000" pitchFamily="2" charset="0"/>
                <a:ea typeface="Roboto" panose="02000000000000000000" pitchFamily="2" charset="0"/>
              </a:rPr>
              <a:t>Dart inheritance is defined as the process of deriving the properties and characteristics of another class. It provides the ability to create a new class from an existing class. It is the most essential concept of the oops(Object-Oriented programming approach). We can reuse the all the behavior and characteristics of the previous class in the new class.</a:t>
            </a:r>
            <a:endParaRPr lang="en-US" sz="1200" b="1" dirty="0" smtClean="0">
              <a:solidFill>
                <a:schemeClr val="tx2">
                  <a:lumMod val="50000"/>
                </a:schemeClr>
              </a:solidFill>
              <a:latin typeface="Roboto" panose="02000000000000000000" pitchFamily="2" charset="0"/>
              <a:ea typeface="Roboto" panose="02000000000000000000" pitchFamily="2" charset="0"/>
            </a:endParaRPr>
          </a:p>
        </p:txBody>
      </p:sp>
      <p:sp>
        <p:nvSpPr>
          <p:cNvPr id="4" name="Rectangle 3"/>
          <p:cNvSpPr/>
          <p:nvPr/>
        </p:nvSpPr>
        <p:spPr>
          <a:xfrm>
            <a:off x="304800" y="2114550"/>
            <a:ext cx="8458200" cy="1000274"/>
          </a:xfrm>
          <a:prstGeom prst="rect">
            <a:avLst/>
          </a:prstGeom>
        </p:spPr>
        <p:txBody>
          <a:bodyPr wrap="square">
            <a:spAutoFit/>
          </a:bodyPr>
          <a:lstStyle/>
          <a:p>
            <a:r>
              <a:rPr lang="en-US" sz="1200" b="1" dirty="0">
                <a:latin typeface="Roboto" panose="02000000000000000000" pitchFamily="2" charset="0"/>
                <a:ea typeface="Roboto" panose="02000000000000000000" pitchFamily="2" charset="0"/>
              </a:rPr>
              <a:t>Parent </a:t>
            </a:r>
            <a:r>
              <a:rPr lang="en-US" sz="1200" b="1" dirty="0" smtClean="0">
                <a:latin typeface="Roboto" panose="02000000000000000000" pitchFamily="2" charset="0"/>
                <a:ea typeface="Roboto" panose="02000000000000000000" pitchFamily="2" charset="0"/>
              </a:rPr>
              <a:t>Class:</a:t>
            </a:r>
            <a:endParaRPr lang="en-US" sz="1200" dirty="0" smtClean="0">
              <a:latin typeface="Roboto" panose="02000000000000000000" pitchFamily="2" charset="0"/>
              <a:ea typeface="Roboto" panose="02000000000000000000" pitchFamily="2" charset="0"/>
            </a:endParaRPr>
          </a:p>
          <a:p>
            <a:r>
              <a:rPr lang="en-US" sz="1100" dirty="0" smtClean="0">
                <a:latin typeface="Roboto" panose="02000000000000000000" pitchFamily="2" charset="0"/>
                <a:ea typeface="Roboto" panose="02000000000000000000" pitchFamily="2" charset="0"/>
              </a:rPr>
              <a:t>A </a:t>
            </a:r>
            <a:r>
              <a:rPr lang="en-US" sz="1100" dirty="0">
                <a:latin typeface="Roboto" panose="02000000000000000000" pitchFamily="2" charset="0"/>
                <a:ea typeface="Roboto" panose="02000000000000000000" pitchFamily="2" charset="0"/>
              </a:rPr>
              <a:t>class which is inherited by the other class is called </a:t>
            </a:r>
            <a:r>
              <a:rPr lang="en-US" sz="1100" b="1" dirty="0">
                <a:latin typeface="Roboto" panose="02000000000000000000" pitchFamily="2" charset="0"/>
                <a:ea typeface="Roboto" panose="02000000000000000000" pitchFamily="2" charset="0"/>
              </a:rPr>
              <a:t>superclass</a:t>
            </a:r>
            <a:r>
              <a:rPr lang="en-US" sz="1100" dirty="0">
                <a:latin typeface="Roboto" panose="02000000000000000000" pitchFamily="2" charset="0"/>
                <a:ea typeface="Roboto" panose="02000000000000000000" pitchFamily="2" charset="0"/>
              </a:rPr>
              <a:t> or </a:t>
            </a:r>
            <a:r>
              <a:rPr lang="en-US" sz="1100" b="1" dirty="0">
                <a:latin typeface="Roboto" panose="02000000000000000000" pitchFamily="2" charset="0"/>
                <a:ea typeface="Roboto" panose="02000000000000000000" pitchFamily="2" charset="0"/>
              </a:rPr>
              <a:t>parent class</a:t>
            </a:r>
            <a:r>
              <a:rPr lang="en-US" sz="1100" dirty="0">
                <a:latin typeface="Roboto" panose="02000000000000000000" pitchFamily="2" charset="0"/>
                <a:ea typeface="Roboto" panose="02000000000000000000" pitchFamily="2" charset="0"/>
              </a:rPr>
              <a:t>. It is also known as a </a:t>
            </a:r>
            <a:r>
              <a:rPr lang="en-US" sz="1100" b="1" dirty="0">
                <a:latin typeface="Roboto" panose="02000000000000000000" pitchFamily="2" charset="0"/>
                <a:ea typeface="Roboto" panose="02000000000000000000" pitchFamily="2" charset="0"/>
              </a:rPr>
              <a:t>base class</a:t>
            </a:r>
            <a:r>
              <a:rPr lang="en-US" sz="1100" dirty="0">
                <a:latin typeface="Roboto" panose="02000000000000000000" pitchFamily="2" charset="0"/>
                <a:ea typeface="Roboto" panose="02000000000000000000" pitchFamily="2" charset="0"/>
              </a:rPr>
              <a:t>.</a:t>
            </a:r>
          </a:p>
          <a:p>
            <a:endParaRPr lang="en-US" sz="1200" b="1" dirty="0" smtClean="0">
              <a:latin typeface="Roboto" panose="02000000000000000000" pitchFamily="2" charset="0"/>
              <a:ea typeface="Roboto" panose="02000000000000000000" pitchFamily="2" charset="0"/>
            </a:endParaRPr>
          </a:p>
          <a:p>
            <a:r>
              <a:rPr lang="en-US" sz="1200" b="1" dirty="0" smtClean="0">
                <a:latin typeface="Roboto" panose="02000000000000000000" pitchFamily="2" charset="0"/>
                <a:ea typeface="Roboto" panose="02000000000000000000" pitchFamily="2" charset="0"/>
              </a:rPr>
              <a:t>Child Class:</a:t>
            </a:r>
            <a:endParaRPr lang="en-US" sz="1200" dirty="0" smtClean="0">
              <a:latin typeface="Roboto" panose="02000000000000000000" pitchFamily="2" charset="0"/>
              <a:ea typeface="Roboto" panose="02000000000000000000" pitchFamily="2" charset="0"/>
            </a:endParaRPr>
          </a:p>
          <a:p>
            <a:r>
              <a:rPr lang="en-US" sz="1100" dirty="0" smtClean="0">
                <a:latin typeface="Roboto" panose="02000000000000000000" pitchFamily="2" charset="0"/>
                <a:ea typeface="Roboto" panose="02000000000000000000" pitchFamily="2" charset="0"/>
              </a:rPr>
              <a:t>A </a:t>
            </a:r>
            <a:r>
              <a:rPr lang="en-US" sz="1100" dirty="0">
                <a:latin typeface="Roboto" panose="02000000000000000000" pitchFamily="2" charset="0"/>
                <a:ea typeface="Roboto" panose="02000000000000000000" pitchFamily="2" charset="0"/>
              </a:rPr>
              <a:t>class which inherits properties from other class is called the child class. It is also known as the </a:t>
            </a:r>
            <a:r>
              <a:rPr lang="en-US" sz="1100" b="1" dirty="0">
                <a:latin typeface="Roboto" panose="02000000000000000000" pitchFamily="2" charset="0"/>
                <a:ea typeface="Roboto" panose="02000000000000000000" pitchFamily="2" charset="0"/>
              </a:rPr>
              <a:t>derived class</a:t>
            </a:r>
            <a:r>
              <a:rPr lang="en-US" sz="1100" dirty="0">
                <a:latin typeface="Roboto" panose="02000000000000000000" pitchFamily="2" charset="0"/>
                <a:ea typeface="Roboto" panose="02000000000000000000" pitchFamily="2" charset="0"/>
              </a:rPr>
              <a:t> or </a:t>
            </a:r>
            <a:r>
              <a:rPr lang="en-US" sz="1100" b="1" dirty="0">
                <a:latin typeface="Roboto" panose="02000000000000000000" pitchFamily="2" charset="0"/>
                <a:ea typeface="Roboto" panose="02000000000000000000" pitchFamily="2" charset="0"/>
              </a:rPr>
              <a:t>subclass</a:t>
            </a:r>
            <a:r>
              <a:rPr lang="en-US" sz="1100" dirty="0">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34703712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133350"/>
            <a:ext cx="1854995" cy="369332"/>
          </a:xfrm>
          <a:prstGeom prst="rect">
            <a:avLst/>
          </a:prstGeom>
        </p:spPr>
        <p:txBody>
          <a:bodyPr wrap="none">
            <a:spAutoFit/>
          </a:bodyPr>
          <a:lstStyle/>
          <a:p>
            <a:r>
              <a:rPr lang="en-US" b="1" dirty="0">
                <a:solidFill>
                  <a:srgbClr val="0070C0"/>
                </a:solidFill>
                <a:latin typeface="Roboto" panose="02000000000000000000" pitchFamily="2" charset="0"/>
                <a:ea typeface="Roboto" panose="02000000000000000000" pitchFamily="2" charset="0"/>
              </a:rPr>
              <a:t>Dart Inheritance</a:t>
            </a:r>
            <a:endParaRPr lang="en-US" b="1" dirty="0">
              <a:solidFill>
                <a:srgbClr val="0070C0"/>
              </a:solidFill>
              <a:latin typeface="Roboto" panose="02000000000000000000" pitchFamily="2" charset="0"/>
              <a:ea typeface="Roboto" panose="02000000000000000000" pitchFamily="2" charset="0"/>
            </a:endParaRPr>
          </a:p>
        </p:txBody>
      </p:sp>
      <p:pic>
        <p:nvPicPr>
          <p:cNvPr id="5" name="Picture 4"/>
          <p:cNvPicPr>
            <a:picLocks noChangeAspect="1"/>
          </p:cNvPicPr>
          <p:nvPr/>
        </p:nvPicPr>
        <p:blipFill>
          <a:blip r:embed="rId2"/>
          <a:stretch>
            <a:fillRect/>
          </a:stretch>
        </p:blipFill>
        <p:spPr>
          <a:xfrm>
            <a:off x="381000" y="819150"/>
            <a:ext cx="2895600" cy="4223658"/>
          </a:xfrm>
          <a:prstGeom prst="rect">
            <a:avLst/>
          </a:prstGeom>
        </p:spPr>
      </p:pic>
    </p:spTree>
    <p:extLst>
      <p:ext uri="{BB962C8B-B14F-4D97-AF65-F5344CB8AC3E}">
        <p14:creationId xmlns:p14="http://schemas.microsoft.com/office/powerpoint/2010/main" val="1850631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133350"/>
            <a:ext cx="2178802" cy="369332"/>
          </a:xfrm>
          <a:prstGeom prst="rect">
            <a:avLst/>
          </a:prstGeom>
        </p:spPr>
        <p:txBody>
          <a:bodyPr wrap="none">
            <a:spAutoFit/>
          </a:bodyPr>
          <a:lstStyle/>
          <a:p>
            <a:r>
              <a:rPr lang="en-US" b="1" dirty="0" smtClean="0">
                <a:solidFill>
                  <a:srgbClr val="0070C0"/>
                </a:solidFill>
                <a:latin typeface="Roboto" panose="02000000000000000000" pitchFamily="2" charset="0"/>
                <a:ea typeface="Roboto" panose="02000000000000000000" pitchFamily="2" charset="0"/>
              </a:rPr>
              <a:t>Method Overriding </a:t>
            </a:r>
            <a:endParaRPr lang="en-US" b="1" dirty="0">
              <a:solidFill>
                <a:srgbClr val="0070C0"/>
              </a:solidFill>
              <a:latin typeface="Roboto" panose="02000000000000000000" pitchFamily="2" charset="0"/>
              <a:ea typeface="Roboto" panose="02000000000000000000" pitchFamily="2" charset="0"/>
            </a:endParaRPr>
          </a:p>
        </p:txBody>
      </p:sp>
      <p:pic>
        <p:nvPicPr>
          <p:cNvPr id="5" name="Picture 4"/>
          <p:cNvPicPr>
            <a:picLocks noChangeAspect="1"/>
          </p:cNvPicPr>
          <p:nvPr/>
        </p:nvPicPr>
        <p:blipFill>
          <a:blip r:embed="rId2"/>
          <a:stretch>
            <a:fillRect/>
          </a:stretch>
        </p:blipFill>
        <p:spPr>
          <a:xfrm>
            <a:off x="6019800" y="971549"/>
            <a:ext cx="2411437" cy="3880173"/>
          </a:xfrm>
          <a:prstGeom prst="rect">
            <a:avLst/>
          </a:prstGeom>
        </p:spPr>
      </p:pic>
      <p:sp>
        <p:nvSpPr>
          <p:cNvPr id="6" name="Rectangle 5"/>
          <p:cNvSpPr/>
          <p:nvPr/>
        </p:nvSpPr>
        <p:spPr>
          <a:xfrm>
            <a:off x="304800" y="1047750"/>
            <a:ext cx="4572000" cy="2000548"/>
          </a:xfrm>
          <a:prstGeom prst="rect">
            <a:avLst/>
          </a:prstGeom>
        </p:spPr>
        <p:txBody>
          <a:bodyPr>
            <a:spAutoFit/>
          </a:bodyPr>
          <a:lstStyle/>
          <a:p>
            <a:pPr>
              <a:lnSpc>
                <a:spcPct val="150000"/>
              </a:lnSpc>
            </a:pPr>
            <a:r>
              <a:rPr lang="en-US" sz="1200" dirty="0">
                <a:latin typeface="Roboto" panose="02000000000000000000" pitchFamily="2" charset="0"/>
                <a:ea typeface="Roboto" panose="02000000000000000000" pitchFamily="2" charset="0"/>
              </a:rPr>
              <a:t>When we declare the same method in the subclass, which is previously defined in the superclass is known as the method overriding. The subclass can define the same method by providing its own implementation, which is already exists in the superclass. The method in the superclass is called </a:t>
            </a:r>
            <a:r>
              <a:rPr lang="en-US" sz="1200" b="1" dirty="0">
                <a:latin typeface="Roboto" panose="02000000000000000000" pitchFamily="2" charset="0"/>
                <a:ea typeface="Roboto" panose="02000000000000000000" pitchFamily="2" charset="0"/>
              </a:rPr>
              <a:t>method overridden,</a:t>
            </a:r>
            <a:r>
              <a:rPr lang="en-US" sz="1200" dirty="0">
                <a:latin typeface="Roboto" panose="02000000000000000000" pitchFamily="2" charset="0"/>
                <a:ea typeface="Roboto" panose="02000000000000000000" pitchFamily="2" charset="0"/>
              </a:rPr>
              <a:t> and method in the subclass is </a:t>
            </a:r>
            <a:r>
              <a:rPr lang="en-US" sz="1200" b="1" dirty="0">
                <a:latin typeface="Roboto" panose="02000000000000000000" pitchFamily="2" charset="0"/>
                <a:ea typeface="Roboto" panose="02000000000000000000" pitchFamily="2" charset="0"/>
              </a:rPr>
              <a:t>called method overriding</a:t>
            </a:r>
            <a:r>
              <a:rPr lang="en-US" sz="1200" dirty="0">
                <a:latin typeface="Roboto" panose="02000000000000000000" pitchFamily="2" charset="0"/>
                <a:ea typeface="Roboto" panose="02000000000000000000" pitchFamily="2" charset="0"/>
              </a:rPr>
              <a:t>. </a:t>
            </a:r>
          </a:p>
        </p:txBody>
      </p:sp>
    </p:spTree>
    <p:extLst>
      <p:ext uri="{BB962C8B-B14F-4D97-AF65-F5344CB8AC3E}">
        <p14:creationId xmlns:p14="http://schemas.microsoft.com/office/powerpoint/2010/main" val="7559780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133350"/>
            <a:ext cx="2443298" cy="369332"/>
          </a:xfrm>
          <a:prstGeom prst="rect">
            <a:avLst/>
          </a:prstGeom>
        </p:spPr>
        <p:txBody>
          <a:bodyPr wrap="none">
            <a:spAutoFit/>
          </a:bodyPr>
          <a:lstStyle/>
          <a:p>
            <a:r>
              <a:rPr lang="en-US" b="1" dirty="0">
                <a:solidFill>
                  <a:srgbClr val="0070C0"/>
                </a:solidFill>
                <a:latin typeface="Roboto" panose="02000000000000000000" pitchFamily="2" charset="0"/>
                <a:ea typeface="Roboto" panose="02000000000000000000" pitchFamily="2" charset="0"/>
              </a:rPr>
              <a:t>Dart Abstract Classes</a:t>
            </a:r>
            <a:endParaRPr lang="en-US" b="1" dirty="0">
              <a:solidFill>
                <a:srgbClr val="0070C0"/>
              </a:solidFill>
              <a:latin typeface="Roboto" panose="02000000000000000000" pitchFamily="2" charset="0"/>
              <a:ea typeface="Roboto" panose="02000000000000000000" pitchFamily="2" charset="0"/>
            </a:endParaRPr>
          </a:p>
        </p:txBody>
      </p:sp>
      <p:sp>
        <p:nvSpPr>
          <p:cNvPr id="4" name="Rectangle 3"/>
          <p:cNvSpPr/>
          <p:nvPr/>
        </p:nvSpPr>
        <p:spPr>
          <a:xfrm>
            <a:off x="152400" y="895350"/>
            <a:ext cx="8839200" cy="1200329"/>
          </a:xfrm>
          <a:prstGeom prst="rect">
            <a:avLst/>
          </a:prstGeom>
        </p:spPr>
        <p:txBody>
          <a:bodyPr wrap="square">
            <a:spAutoFit/>
          </a:bodyPr>
          <a:lstStyle/>
          <a:p>
            <a:pPr>
              <a:lnSpc>
                <a:spcPct val="150000"/>
              </a:lnSpc>
            </a:pPr>
            <a:r>
              <a:rPr lang="en-US" sz="1200" smtClean="0">
                <a:latin typeface="Roboto" panose="02000000000000000000" pitchFamily="2" charset="0"/>
                <a:ea typeface="Roboto" panose="02000000000000000000" pitchFamily="2" charset="0"/>
              </a:rPr>
              <a:t>Abstract classes are the classes in Dart that has one or more abstract method. Abstraction is a part of the data encapsulation where the actual internal working of the function hides from the users. They interact only with external functionality. We can declare the abstract class by using the abstract keyword. There is a possibility that an abstract class may or may not have abstract methods.</a:t>
            </a:r>
            <a:endParaRPr lang="en-US" sz="1200" dirty="0">
              <a:latin typeface="Roboto" panose="02000000000000000000" pitchFamily="2" charset="0"/>
              <a:ea typeface="Roboto" panose="02000000000000000000" pitchFamily="2" charset="0"/>
            </a:endParaRPr>
          </a:p>
        </p:txBody>
      </p:sp>
      <p:pic>
        <p:nvPicPr>
          <p:cNvPr id="2" name="Picture 1"/>
          <p:cNvPicPr>
            <a:picLocks noChangeAspect="1"/>
          </p:cNvPicPr>
          <p:nvPr/>
        </p:nvPicPr>
        <p:blipFill>
          <a:blip r:embed="rId2"/>
          <a:stretch>
            <a:fillRect/>
          </a:stretch>
        </p:blipFill>
        <p:spPr>
          <a:xfrm>
            <a:off x="304800" y="2095679"/>
            <a:ext cx="2667000" cy="2864015"/>
          </a:xfrm>
          <a:prstGeom prst="rect">
            <a:avLst/>
          </a:prstGeom>
        </p:spPr>
      </p:pic>
    </p:spTree>
    <p:extLst>
      <p:ext uri="{BB962C8B-B14F-4D97-AF65-F5344CB8AC3E}">
        <p14:creationId xmlns:p14="http://schemas.microsoft.com/office/powerpoint/2010/main" val="3540389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6707</TotalTime>
  <Words>291</Words>
  <Application>Microsoft Office PowerPoint</Application>
  <PresentationFormat>On-screen Show (16:9)</PresentationFormat>
  <Paragraphs>14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Rabbil</dc:creator>
  <cp:lastModifiedBy>Engr. Rabbil Hasan</cp:lastModifiedBy>
  <cp:revision>269</cp:revision>
  <dcterms:created xsi:type="dcterms:W3CDTF">2006-08-16T00:00:00Z</dcterms:created>
  <dcterms:modified xsi:type="dcterms:W3CDTF">2022-11-01T15:31:04Z</dcterms:modified>
</cp:coreProperties>
</file>