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FC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F0AC-1BEE-46BC-8B81-6CB04C869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6A5B2-D855-4170-89F6-F7AE3CE96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BF4A-317C-4AF6-96D7-1060D5C5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3A9C-A831-4F47-8578-81E4BE65BC5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D742-6A34-4DFA-999D-9C34E1CF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070DE-4F27-47A1-94F6-45C6CB23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74E-E2EF-4337-B2B7-D4FF4CDE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2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9475-7AB3-40EC-8AAA-78C04719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1C445-D5A0-4614-B697-AC9A0CEC8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4BA2-498A-4171-9F99-57D9BC85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3A9C-A831-4F47-8578-81E4BE65BC5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1D374-8F60-4B5A-8A3D-EDD0BC95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37AFE-B4E9-4891-BAB3-ED1703CA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74E-E2EF-4337-B2B7-D4FF4CDE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1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0068F-9178-4AC3-B543-5B03F30F9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9A36A-25A5-4F6A-BFEE-4EF5CDF01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C9D7-B06B-45EF-BA6E-50DAF4A5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3A9C-A831-4F47-8578-81E4BE65BC5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621D-EF67-4387-BA7C-CE327BDA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7C9E-36F0-4D58-9C8B-7B7A5608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74E-E2EF-4337-B2B7-D4FF4CDE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7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1E1B-1623-40BE-8635-0F5FC7D8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A16B-40FD-4D9C-A3FA-E108052D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41C3-BACA-4209-9DCB-FCD43DD3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3A9C-A831-4F47-8578-81E4BE65BC5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3266-1EF4-4646-A402-FEDC297A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6904B-25C7-4516-A868-E8FC9AE0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74E-E2EF-4337-B2B7-D4FF4CDE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702E-AEA4-44FC-B5B8-F626229C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54D7A-AEF6-4E02-9BDA-949544E9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E56BB-3577-465C-B602-D70704F3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3A9C-A831-4F47-8578-81E4BE65BC5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3384D-96F3-4419-8221-E7EB85C7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6763-AB12-4864-A8F9-0C9943C1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74E-E2EF-4337-B2B7-D4FF4CDE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8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5F12-F338-44D5-B551-836BA613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0DE0-8E03-4009-B11D-321B0EE2A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2477E-B02C-4151-9F8B-CC65CD99F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064-5B04-4B6A-A325-9D5DF459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3A9C-A831-4F47-8578-81E4BE65BC5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3DCE5-B0FD-432D-9D71-CABA32B0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A6F9A-1236-47D3-8C50-7306235C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74E-E2EF-4337-B2B7-D4FF4CDE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2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D54-2B08-4C6B-8594-5CBFD382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1FCE-C007-4F33-8437-0A3385BB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BB826-B0F4-45C0-B4E4-05084AB2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CA0C3-3D32-4528-B868-19F720578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15134-6631-4EDA-A7E8-5D89F0948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BEE07-CD0E-4CD0-A19F-96BE1C87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3A9C-A831-4F47-8578-81E4BE65BC5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B66D3-8539-4898-92D7-E36FFD56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C488D-5333-494F-AD1C-699C206D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74E-E2EF-4337-B2B7-D4FF4CDE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1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8194-3918-4644-8526-08B88376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4C89D-6785-4CEE-A254-4EFD1F4E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3A9C-A831-4F47-8578-81E4BE65BC5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CC49F-33C8-4A80-ABBA-42499DF6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B1F20-011F-4527-9151-410B0BD1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74E-E2EF-4337-B2B7-D4FF4CDE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E4112-17A1-4473-BC69-E1B58857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3A9C-A831-4F47-8578-81E4BE65BC5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76A8C-234C-49EB-8566-E98F4E59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D800C-A127-46E4-9F76-0550299C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74E-E2EF-4337-B2B7-D4FF4CDE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4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69B7-09F6-4F6C-9B4B-9CFA3E18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3C63-618F-4856-AC11-13C56F742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59E-E7CD-46A6-8BF9-8C01DEBCA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E72A3-D97E-4233-88AE-8647C951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3A9C-A831-4F47-8578-81E4BE65BC5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18CE-DF48-4A65-B2E1-DABD9496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8BC34-08B7-41DE-9809-C820CE26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74E-E2EF-4337-B2B7-D4FF4CDE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36AF-2E22-4421-B62C-0E673FB8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B4745-C054-4664-881B-7FA9D1C4A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E118-2DB7-443F-A1F2-73AB9F9C4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E31B4-D758-4769-A221-65E6A4BE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3A9C-A831-4F47-8578-81E4BE65BC5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07625-585A-4DF8-AD0F-6383BCBF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A3C0C-0C0E-44ED-8F00-DE18FADC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74E-E2EF-4337-B2B7-D4FF4CDE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A6589-2EFB-43C3-A429-EAA00B7F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36A4B-5DD7-4E6F-AF4C-D002B86A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432B4-227B-4B5A-9FAA-F712EACBE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83A9C-A831-4F47-8578-81E4BE65BC5E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EFEB3-2DB0-4DDF-94F9-B4547C7BF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8ACB-3DBD-481E-A028-CDE5EF873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3774E-E2EF-4337-B2B7-D4FF4CDE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2.png"/><Relationship Id="rId7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11589-9A6A-403E-8489-3130C0F2F92B}"/>
              </a:ext>
            </a:extLst>
          </p:cNvPr>
          <p:cNvSpPr txBox="1"/>
          <p:nvPr/>
        </p:nvSpPr>
        <p:spPr>
          <a:xfrm>
            <a:off x="223935" y="223935"/>
            <a:ext cx="382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Brownian Motion (Free Walk)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B2056AD-2CF1-4674-A098-6F34943FEC1E}"/>
              </a:ext>
            </a:extLst>
          </p:cNvPr>
          <p:cNvGrpSpPr/>
          <p:nvPr/>
        </p:nvGrpSpPr>
        <p:grpSpPr>
          <a:xfrm>
            <a:off x="535975" y="863035"/>
            <a:ext cx="4178173" cy="609334"/>
            <a:chOff x="535975" y="863035"/>
            <a:chExt cx="4178173" cy="609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AF4A824-EC77-457F-B89D-6349C6E30E5C}"/>
                    </a:ext>
                  </a:extLst>
                </p:cNvPr>
                <p:cNvSpPr txBox="1"/>
                <p:nvPr/>
              </p:nvSpPr>
              <p:spPr>
                <a:xfrm>
                  <a:off x="535975" y="916576"/>
                  <a:ext cx="1200649" cy="555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AF4A824-EC77-457F-B89D-6349C6E30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75" y="916576"/>
                  <a:ext cx="1200649" cy="5557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E8D9B23-DE54-4B5C-8E2A-55352116499A}"/>
                    </a:ext>
                  </a:extLst>
                </p:cNvPr>
                <p:cNvSpPr txBox="1"/>
                <p:nvPr/>
              </p:nvSpPr>
              <p:spPr>
                <a:xfrm>
                  <a:off x="2403964" y="863035"/>
                  <a:ext cx="2310184" cy="598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𝐷𝑡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𝐷𝑡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E8D9B23-DE54-4B5C-8E2A-553521164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964" y="863035"/>
                  <a:ext cx="2310184" cy="5984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D450D58-1994-4825-A66F-2A65C41F29F9}"/>
              </a:ext>
            </a:extLst>
          </p:cNvPr>
          <p:cNvGrpSpPr/>
          <p:nvPr/>
        </p:nvGrpSpPr>
        <p:grpSpPr>
          <a:xfrm>
            <a:off x="7467595" y="264552"/>
            <a:ext cx="2150481" cy="1506291"/>
            <a:chOff x="6191455" y="527451"/>
            <a:chExt cx="2150481" cy="150629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2EA4A6-4D7C-40CB-93F1-A138F21A424C}"/>
                </a:ext>
              </a:extLst>
            </p:cNvPr>
            <p:cNvSpPr/>
            <p:nvPr/>
          </p:nvSpPr>
          <p:spPr>
            <a:xfrm>
              <a:off x="6191455" y="1075799"/>
              <a:ext cx="137160" cy="1371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50CFB37-D030-4A3F-B592-22FE1468A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0035" y="863035"/>
              <a:ext cx="999155" cy="2813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7FA41D5-30C1-4383-8D3F-157344EF9870}"/>
                </a:ext>
              </a:extLst>
            </p:cNvPr>
            <p:cNvCxnSpPr>
              <a:cxnSpLocks/>
            </p:cNvCxnSpPr>
            <p:nvPr/>
          </p:nvCxnSpPr>
          <p:spPr>
            <a:xfrm>
              <a:off x="7259190" y="863035"/>
              <a:ext cx="685826" cy="3499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A66E2E-BA52-4E3E-B6DC-D767D3D46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9107" y="1212959"/>
              <a:ext cx="315909" cy="5399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9C6C13-C5C8-4A6B-9CDC-4DD010BA79AD}"/>
                </a:ext>
              </a:extLst>
            </p:cNvPr>
            <p:cNvCxnSpPr>
              <a:cxnSpLocks/>
            </p:cNvCxnSpPr>
            <p:nvPr/>
          </p:nvCxnSpPr>
          <p:spPr>
            <a:xfrm>
              <a:off x="7629107" y="1752892"/>
              <a:ext cx="712829" cy="2808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E1E7E2-186E-4738-AE61-1DE25EF20789}"/>
                </a:ext>
              </a:extLst>
            </p:cNvPr>
            <p:cNvSpPr txBox="1"/>
            <p:nvPr/>
          </p:nvSpPr>
          <p:spPr>
            <a:xfrm>
              <a:off x="6598915" y="527451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walk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C2516F-2D3B-4971-ADE7-3781E1BC6CF6}"/>
              </a:ext>
            </a:extLst>
          </p:cNvPr>
          <p:cNvGrpSpPr/>
          <p:nvPr/>
        </p:nvGrpSpPr>
        <p:grpSpPr>
          <a:xfrm>
            <a:off x="630031" y="1991993"/>
            <a:ext cx="3539244" cy="1255806"/>
            <a:chOff x="427118" y="2033742"/>
            <a:chExt cx="3539244" cy="1255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74DF629-AE1F-45A2-ADBA-22D3EE350822}"/>
                    </a:ext>
                  </a:extLst>
                </p:cNvPr>
                <p:cNvSpPr txBox="1"/>
                <p:nvPr/>
              </p:nvSpPr>
              <p:spPr>
                <a:xfrm>
                  <a:off x="535975" y="2033742"/>
                  <a:ext cx="1700402" cy="522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</a:rPr>
                    <a:t>g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74DF629-AE1F-45A2-ADBA-22D3EE350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75" y="2033742"/>
                  <a:ext cx="1700402" cy="522515"/>
                </a:xfrm>
                <a:prstGeom prst="rect">
                  <a:avLst/>
                </a:prstGeom>
                <a:blipFill>
                  <a:blip r:embed="rId4"/>
                  <a:stretch>
                    <a:fillRect l="-8244" b="-1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B6C14B5-2488-4B8A-9818-8FFD7CF287C9}"/>
                    </a:ext>
                  </a:extLst>
                </p:cNvPr>
                <p:cNvSpPr txBox="1"/>
                <p:nvPr/>
              </p:nvSpPr>
              <p:spPr>
                <a:xfrm>
                  <a:off x="427118" y="2869263"/>
                  <a:ext cx="1031693" cy="309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e>
                        </m:ra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B6C14B5-2488-4B8A-9818-8FFD7CF287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8" y="2869263"/>
                  <a:ext cx="1031693" cy="309637"/>
                </a:xfrm>
                <a:prstGeom prst="rect">
                  <a:avLst/>
                </a:prstGeom>
                <a:blipFill>
                  <a:blip r:embed="rId5"/>
                  <a:stretch>
                    <a:fillRect l="-2941" r="-4706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D0A9D77-54CA-41D3-9A00-18A0C452633B}"/>
                    </a:ext>
                  </a:extLst>
                </p:cNvPr>
                <p:cNvSpPr txBox="1"/>
                <p:nvPr/>
              </p:nvSpPr>
              <p:spPr>
                <a:xfrm>
                  <a:off x="1645919" y="2643217"/>
                  <a:ext cx="2320443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 step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diffusion coefficient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D0A9D77-54CA-41D3-9A00-18A0C4526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919" y="2643217"/>
                  <a:ext cx="2320443" cy="646331"/>
                </a:xfrm>
                <a:prstGeom prst="rect">
                  <a:avLst/>
                </a:prstGeom>
                <a:blipFill>
                  <a:blip r:embed="rId6"/>
                  <a:stretch>
                    <a:fillRect t="-5660" r="-183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819C94-BAA8-4F71-B45E-88F7DA8DFF82}"/>
              </a:ext>
            </a:extLst>
          </p:cNvPr>
          <p:cNvGrpSpPr/>
          <p:nvPr/>
        </p:nvGrpSpPr>
        <p:grpSpPr>
          <a:xfrm>
            <a:off x="5080086" y="2013523"/>
            <a:ext cx="6684796" cy="2961064"/>
            <a:chOff x="5080086" y="2013523"/>
            <a:chExt cx="6684796" cy="296106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3F59248-1F76-4082-A27A-1770E9DB8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12630" y="2013524"/>
              <a:ext cx="3552252" cy="266418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E22947-B201-4E27-A400-D2BF36BA0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80086" y="2013523"/>
              <a:ext cx="3552252" cy="266418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BEC29B-CED9-4B55-9806-60905A911E3A}"/>
                </a:ext>
              </a:extLst>
            </p:cNvPr>
            <p:cNvSpPr txBox="1"/>
            <p:nvPr/>
          </p:nvSpPr>
          <p:spPr>
            <a:xfrm>
              <a:off x="5584376" y="228134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187F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 = 0.1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91B34E-0F4F-4375-BEDF-3B9DA126186A}"/>
                </a:ext>
              </a:extLst>
            </p:cNvPr>
            <p:cNvSpPr txBox="1"/>
            <p:nvPr/>
          </p:nvSpPr>
          <p:spPr>
            <a:xfrm>
              <a:off x="8762598" y="2281342"/>
              <a:ext cx="9092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187F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 = 0.01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85E7EB-55A9-4C6E-BBA1-ED8F2EC368F3}"/>
                </a:ext>
              </a:extLst>
            </p:cNvPr>
            <p:cNvSpPr txBox="1"/>
            <p:nvPr/>
          </p:nvSpPr>
          <p:spPr>
            <a:xfrm>
              <a:off x="5581860" y="4636033"/>
              <a:ext cx="60106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187F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 diffusion coefficient increase, the normal distribution flattens more.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2E60447-4858-4984-B397-F027F8262B9D}"/>
              </a:ext>
            </a:extLst>
          </p:cNvPr>
          <p:cNvSpPr txBox="1"/>
          <p:nvPr/>
        </p:nvSpPr>
        <p:spPr>
          <a:xfrm>
            <a:off x="223935" y="5523072"/>
            <a:ext cx="99068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some random position in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plane.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time step, randomly generate dx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 normal distribution function for a given diffusion coefficient.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dx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initial position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x+dx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y+dy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all time steps.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CFF29C-1D14-409B-8ACD-0E1F6B7D1A72}"/>
                  </a:ext>
                </a:extLst>
              </p:cNvPr>
              <p:cNvSpPr txBox="1"/>
              <p:nvPr/>
            </p:nvSpPr>
            <p:spPr>
              <a:xfrm>
                <a:off x="483156" y="3499634"/>
                <a:ext cx="1306286" cy="717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CFF29C-1D14-409B-8ACD-0E1F6B7D1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56" y="3499634"/>
                <a:ext cx="1306286" cy="7173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15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11589-9A6A-403E-8489-3130C0F2F92B}"/>
              </a:ext>
            </a:extLst>
          </p:cNvPr>
          <p:cNvSpPr txBox="1"/>
          <p:nvPr/>
        </p:nvSpPr>
        <p:spPr>
          <a:xfrm>
            <a:off x="223935" y="223935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 Displacement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E9247-BD03-44F7-809B-136D3125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797" y="223935"/>
            <a:ext cx="4421225" cy="4146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3DD26D-A6A4-4FA4-9680-F850F903A3EB}"/>
                  </a:ext>
                </a:extLst>
              </p:cNvPr>
              <p:cNvSpPr txBox="1"/>
              <p:nvPr/>
            </p:nvSpPr>
            <p:spPr>
              <a:xfrm>
                <a:off x="290978" y="1142011"/>
                <a:ext cx="333277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3DD26D-A6A4-4FA4-9680-F850F903A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8" y="1142011"/>
                <a:ext cx="3332772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D82C5DA-6ED7-4F44-880E-5B89F3B5B097}"/>
                  </a:ext>
                </a:extLst>
              </p:cNvPr>
              <p:cNvSpPr txBox="1"/>
              <p:nvPr/>
            </p:nvSpPr>
            <p:spPr>
              <a:xfrm>
                <a:off x="290978" y="1920942"/>
                <a:ext cx="393267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number of delays at a specifi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 delay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6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D82C5DA-6ED7-4F44-880E-5B89F3B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8" y="1920942"/>
                <a:ext cx="3932679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B0D19E-0101-4B65-9852-2C07CF28D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37675"/>
              </p:ext>
            </p:extLst>
          </p:nvPr>
        </p:nvGraphicFramePr>
        <p:xfrm>
          <a:off x="4444966" y="1014852"/>
          <a:ext cx="2736645" cy="2476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12215">
                  <a:extLst>
                    <a:ext uri="{9D8B030D-6E8A-4147-A177-3AD203B41FA5}">
                      <a16:colId xmlns:a16="http://schemas.microsoft.com/office/drawing/2014/main" val="3468182490"/>
                    </a:ext>
                  </a:extLst>
                </a:gridCol>
                <a:gridCol w="912215">
                  <a:extLst>
                    <a:ext uri="{9D8B030D-6E8A-4147-A177-3AD203B41FA5}">
                      <a16:colId xmlns:a16="http://schemas.microsoft.com/office/drawing/2014/main" val="476355736"/>
                    </a:ext>
                  </a:extLst>
                </a:gridCol>
                <a:gridCol w="912215">
                  <a:extLst>
                    <a:ext uri="{9D8B030D-6E8A-4147-A177-3AD203B41FA5}">
                      <a16:colId xmlns:a16="http://schemas.microsoft.com/office/drawing/2014/main" val="29660378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2.803182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4.52742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8649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2.813882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4.531084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7402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2.821822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4.550547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9494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2.824778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4.554392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2653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2.827643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4.556678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7086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2.821854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4.560226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9910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2.837868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4.566485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9826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2.839508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4.555638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3308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2.834627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4.542947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2814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2.842142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4.541845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3930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2.839758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4.527171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5199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2.855968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4.513676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3148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2.864516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4.514535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47984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D45C382-A2A2-4236-9327-D7F05B842130}"/>
              </a:ext>
            </a:extLst>
          </p:cNvPr>
          <p:cNvSpPr txBox="1"/>
          <p:nvPr/>
        </p:nvSpPr>
        <p:spPr>
          <a:xfrm>
            <a:off x="4758650" y="59326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	x	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92CF4F-FFBB-460F-897D-BF57C9AA74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983" y="2605899"/>
            <a:ext cx="4087674" cy="3340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7F76A6-AAB1-4E47-9611-74C4C7E7EA46}"/>
                  </a:ext>
                </a:extLst>
              </p:cNvPr>
              <p:cNvSpPr txBox="1"/>
              <p:nvPr/>
            </p:nvSpPr>
            <p:spPr>
              <a:xfrm>
                <a:off x="4772029" y="4905042"/>
                <a:ext cx="24389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𝑀𝑆𝐷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𝑛𝐷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Number of dimensions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7F76A6-AAB1-4E47-9611-74C4C7E7E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029" y="4905042"/>
                <a:ext cx="2438937" cy="553998"/>
              </a:xfrm>
              <a:prstGeom prst="rect">
                <a:avLst/>
              </a:prstGeom>
              <a:blipFill>
                <a:blip r:embed="rId6"/>
                <a:stretch>
                  <a:fillRect l="-2500" r="-2750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D744F4B-DFC8-4AE9-9628-0FB5A7D8EE27}"/>
              </a:ext>
            </a:extLst>
          </p:cNvPr>
          <p:cNvSpPr txBox="1"/>
          <p:nvPr/>
        </p:nvSpPr>
        <p:spPr>
          <a:xfrm>
            <a:off x="374469" y="6293078"/>
            <a:ext cx="931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two dimensions fit MSD curve to a linear function, slope/4 is a measure of Diffusion Coefficient.</a:t>
            </a:r>
          </a:p>
        </p:txBody>
      </p:sp>
    </p:spTree>
    <p:extLst>
      <p:ext uri="{BB962C8B-B14F-4D97-AF65-F5344CB8AC3E}">
        <p14:creationId xmlns:p14="http://schemas.microsoft.com/office/powerpoint/2010/main" val="167228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11589-9A6A-403E-8489-3130C0F2F92B}"/>
              </a:ext>
            </a:extLst>
          </p:cNvPr>
          <p:cNvSpPr txBox="1"/>
          <p:nvPr/>
        </p:nvSpPr>
        <p:spPr>
          <a:xfrm>
            <a:off x="223935" y="223935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&lt;Mean Square Displacement&gt;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E9247-BD03-44F7-809B-136D3125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797" y="223935"/>
            <a:ext cx="4421225" cy="4146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292F54-D1ED-462E-AFCB-3893DE207F50}"/>
              </a:ext>
            </a:extLst>
          </p:cNvPr>
          <p:cNvSpPr txBox="1"/>
          <p:nvPr/>
        </p:nvSpPr>
        <p:spPr>
          <a:xfrm>
            <a:off x="290978" y="881432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mean, mean over all MSDs for all tracks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3F2D1-8012-435D-94A7-E461A95E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61" y="1742050"/>
            <a:ext cx="4759214" cy="42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0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11589-9A6A-403E-8489-3130C0F2F92B}"/>
              </a:ext>
            </a:extLst>
          </p:cNvPr>
          <p:cNvSpPr txBox="1"/>
          <p:nvPr/>
        </p:nvSpPr>
        <p:spPr>
          <a:xfrm>
            <a:off x="223935" y="22393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Brownian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E60447-4858-4984-B397-F027F8262B9D}"/>
                  </a:ext>
                </a:extLst>
              </p:cNvPr>
              <p:cNvSpPr txBox="1"/>
              <p:nvPr/>
            </p:nvSpPr>
            <p:spPr>
              <a:xfrm>
                <a:off x="162263" y="2116271"/>
                <a:ext cx="822377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only consider a directed motion and neglect the random walk: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𝑣𝑡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hence: MSD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E60447-4858-4984-B397-F027F826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63" y="2116271"/>
                <a:ext cx="8223779" cy="338554"/>
              </a:xfrm>
              <a:prstGeom prst="rect">
                <a:avLst/>
              </a:prstGeom>
              <a:blipFill>
                <a:blip r:embed="rId2"/>
                <a:stretch>
                  <a:fillRect l="-44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2D0A432-A27F-4E44-8C14-8E6BE3262CD7}"/>
              </a:ext>
            </a:extLst>
          </p:cNvPr>
          <p:cNvSpPr txBox="1"/>
          <p:nvPr/>
        </p:nvSpPr>
        <p:spPr>
          <a:xfrm>
            <a:off x="223935" y="950060"/>
            <a:ext cx="30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Walk + Velocity Direction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274286-D7B8-4834-B2BB-2C592DA6E8CD}"/>
              </a:ext>
            </a:extLst>
          </p:cNvPr>
          <p:cNvGrpSpPr/>
          <p:nvPr/>
        </p:nvGrpSpPr>
        <p:grpSpPr>
          <a:xfrm>
            <a:off x="5117199" y="408601"/>
            <a:ext cx="5093708" cy="1506291"/>
            <a:chOff x="4102131" y="501163"/>
            <a:chExt cx="5093708" cy="15062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450D58-1994-4825-A66F-2A65C41F29F9}"/>
                </a:ext>
              </a:extLst>
            </p:cNvPr>
            <p:cNvGrpSpPr/>
            <p:nvPr/>
          </p:nvGrpSpPr>
          <p:grpSpPr>
            <a:xfrm>
              <a:off x="4102131" y="501163"/>
              <a:ext cx="2150481" cy="1506291"/>
              <a:chOff x="6191455" y="527451"/>
              <a:chExt cx="2150481" cy="150629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32EA4A6-4D7C-40CB-93F1-A138F21A424C}"/>
                  </a:ext>
                </a:extLst>
              </p:cNvPr>
              <p:cNvSpPr/>
              <p:nvPr/>
            </p:nvSpPr>
            <p:spPr>
              <a:xfrm>
                <a:off x="6191455" y="1075799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50CFB37-D030-4A3F-B592-22FE1468A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0035" y="863035"/>
                <a:ext cx="999155" cy="2813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7FA41D5-30C1-4383-8D3F-157344EF9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9190" y="863035"/>
                <a:ext cx="685826" cy="3499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7A66E2E-BA52-4E3E-B6DC-D767D3D46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29107" y="1212959"/>
                <a:ext cx="315909" cy="53993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09C6C13-C5C8-4A6B-9CDC-4DD010BA7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9107" y="1752892"/>
                <a:ext cx="712829" cy="28085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E1E7E2-186E-4738-AE61-1DE25EF20789}"/>
                  </a:ext>
                </a:extLst>
              </p:cNvPr>
              <p:cNvSpPr txBox="1"/>
              <p:nvPr/>
            </p:nvSpPr>
            <p:spPr>
              <a:xfrm>
                <a:off x="6598915" y="527451"/>
                <a:ext cx="11881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walk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A3BDEAE-247B-48D8-A892-027F15F865D8}"/>
                    </a:ext>
                  </a:extLst>
                </p:cNvPr>
                <p:cNvSpPr txBox="1"/>
                <p:nvPr/>
              </p:nvSpPr>
              <p:spPr>
                <a:xfrm flipH="1">
                  <a:off x="6660254" y="1134726"/>
                  <a:ext cx="38918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A3BDEAE-247B-48D8-A892-027F15F86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60254" y="1134726"/>
                  <a:ext cx="389186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4A1F67-D34E-4633-A837-7F0C79085F9A}"/>
                </a:ext>
              </a:extLst>
            </p:cNvPr>
            <p:cNvCxnSpPr/>
            <p:nvPr/>
          </p:nvCxnSpPr>
          <p:spPr>
            <a:xfrm flipV="1">
              <a:off x="7743038" y="864289"/>
              <a:ext cx="1359017" cy="10302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14C61B-81E4-48FA-8B66-0691E34C76CA}"/>
                </a:ext>
              </a:extLst>
            </p:cNvPr>
            <p:cNvSpPr txBox="1"/>
            <p:nvPr/>
          </p:nvSpPr>
          <p:spPr>
            <a:xfrm>
              <a:off x="7818539" y="501163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Directed Motion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FF3E2D8-2514-4B6B-B154-74936B1FF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826" y="1914892"/>
            <a:ext cx="3462162" cy="30906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B242B6-0AAA-4128-9240-AA8BA1B48345}"/>
                  </a:ext>
                </a:extLst>
              </p:cNvPr>
              <p:cNvSpPr txBox="1"/>
              <p:nvPr/>
            </p:nvSpPr>
            <p:spPr>
              <a:xfrm>
                <a:off x="162263" y="2804069"/>
                <a:ext cx="822377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if we add the free walk motion to the directed motion, we get MSD = 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nD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B242B6-0AAA-4128-9240-AA8BA1B48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63" y="2804069"/>
                <a:ext cx="8223779" cy="338554"/>
              </a:xfrm>
              <a:prstGeom prst="rect">
                <a:avLst/>
              </a:prstGeom>
              <a:blipFill>
                <a:blip r:embed="rId5"/>
                <a:stretch>
                  <a:fillRect l="-44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B86738F0-D2CC-4542-AC04-00885221C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777" y="3265913"/>
            <a:ext cx="3678604" cy="32486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C48DFD-89B8-4F5A-8B17-8BDAEDB12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3616209"/>
            <a:ext cx="2775096" cy="25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6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11589-9A6A-403E-8489-3130C0F2F92B}"/>
              </a:ext>
            </a:extLst>
          </p:cNvPr>
          <p:cNvSpPr txBox="1"/>
          <p:nvPr/>
        </p:nvSpPr>
        <p:spPr>
          <a:xfrm>
            <a:off x="223935" y="223935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Confined Brownian Motion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D0A432-A27F-4E44-8C14-8E6BE3262CD7}"/>
              </a:ext>
            </a:extLst>
          </p:cNvPr>
          <p:cNvSpPr txBox="1"/>
          <p:nvPr/>
        </p:nvSpPr>
        <p:spPr>
          <a:xfrm>
            <a:off x="223935" y="950060"/>
            <a:ext cx="25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Walk + Spring Force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274286-D7B8-4834-B2BB-2C592DA6E8CD}"/>
              </a:ext>
            </a:extLst>
          </p:cNvPr>
          <p:cNvGrpSpPr/>
          <p:nvPr/>
        </p:nvGrpSpPr>
        <p:grpSpPr>
          <a:xfrm>
            <a:off x="5117199" y="408601"/>
            <a:ext cx="5141897" cy="1506291"/>
            <a:chOff x="4102131" y="501163"/>
            <a:chExt cx="5141897" cy="15062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450D58-1994-4825-A66F-2A65C41F29F9}"/>
                </a:ext>
              </a:extLst>
            </p:cNvPr>
            <p:cNvGrpSpPr/>
            <p:nvPr/>
          </p:nvGrpSpPr>
          <p:grpSpPr>
            <a:xfrm>
              <a:off x="4102131" y="501163"/>
              <a:ext cx="2150481" cy="1506291"/>
              <a:chOff x="6191455" y="527451"/>
              <a:chExt cx="2150481" cy="150629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32EA4A6-4D7C-40CB-93F1-A138F21A424C}"/>
                  </a:ext>
                </a:extLst>
              </p:cNvPr>
              <p:cNvSpPr/>
              <p:nvPr/>
            </p:nvSpPr>
            <p:spPr>
              <a:xfrm>
                <a:off x="6191455" y="1075799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50CFB37-D030-4A3F-B592-22FE1468A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0035" y="863035"/>
                <a:ext cx="999155" cy="2813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7FA41D5-30C1-4383-8D3F-157344EF9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9190" y="863035"/>
                <a:ext cx="685826" cy="3499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7A66E2E-BA52-4E3E-B6DC-D767D3D46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29107" y="1212959"/>
                <a:ext cx="315909" cy="53993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09C6C13-C5C8-4A6B-9CDC-4DD010BA7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9107" y="1752892"/>
                <a:ext cx="712829" cy="28085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E1E7E2-186E-4738-AE61-1DE25EF20789}"/>
                  </a:ext>
                </a:extLst>
              </p:cNvPr>
              <p:cNvSpPr txBox="1"/>
              <p:nvPr/>
            </p:nvSpPr>
            <p:spPr>
              <a:xfrm>
                <a:off x="6598915" y="527451"/>
                <a:ext cx="11881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walk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A3BDEAE-247B-48D8-A892-027F15F865D8}"/>
                    </a:ext>
                  </a:extLst>
                </p:cNvPr>
                <p:cNvSpPr txBox="1"/>
                <p:nvPr/>
              </p:nvSpPr>
              <p:spPr>
                <a:xfrm flipH="1">
                  <a:off x="6660254" y="1134726"/>
                  <a:ext cx="38918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A3BDEAE-247B-48D8-A892-027F15F86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60254" y="1134726"/>
                  <a:ext cx="389186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4A1F67-D34E-4633-A837-7F0C79085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539" y="1411725"/>
              <a:ext cx="142548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14C61B-81E4-48FA-8B66-0691E34C76CA}"/>
                </a:ext>
              </a:extLst>
            </p:cNvPr>
            <p:cNvSpPr txBox="1"/>
            <p:nvPr/>
          </p:nvSpPr>
          <p:spPr>
            <a:xfrm>
              <a:off x="7818539" y="501163"/>
              <a:ext cx="1116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Force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0BF5A4-4430-48F4-B0C3-22C59AFFF97C}"/>
                  </a:ext>
                </a:extLst>
              </p:cNvPr>
              <p:cNvSpPr txBox="1"/>
              <p:nvPr/>
            </p:nvSpPr>
            <p:spPr>
              <a:xfrm>
                <a:off x="326572" y="1774467"/>
                <a:ext cx="1377749" cy="641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𝑡𝑟𝑎𝑝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0BF5A4-4430-48F4-B0C3-22C59AFFF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2" y="1774467"/>
                <a:ext cx="1377749" cy="6410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1AC4F9-2D78-4137-A150-E5F022ACE723}"/>
                  </a:ext>
                </a:extLst>
              </p:cNvPr>
              <p:cNvSpPr txBox="1"/>
              <p:nvPr/>
            </p:nvSpPr>
            <p:spPr>
              <a:xfrm>
                <a:off x="326078" y="2727562"/>
                <a:ext cx="237026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1AC4F9-2D78-4137-A150-E5F022ACE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78" y="2727562"/>
                <a:ext cx="2370264" cy="298415"/>
              </a:xfrm>
              <a:prstGeom prst="rect">
                <a:avLst/>
              </a:prstGeom>
              <a:blipFill>
                <a:blip r:embed="rId5"/>
                <a:stretch>
                  <a:fillRect l="-1799" r="-334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E36C8EB-EC4D-4049-A71E-124CB656FBBB}"/>
              </a:ext>
            </a:extLst>
          </p:cNvPr>
          <p:cNvSpPr txBox="1"/>
          <p:nvPr/>
        </p:nvSpPr>
        <p:spPr>
          <a:xfrm>
            <a:off x="223935" y="3393675"/>
            <a:ext cx="68313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 Start with some random position in 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plane.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Calculate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spring force.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Calculate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normal distribution function to generate the random walk.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Add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and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trap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Repeat for all time steps.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2D770C-1E66-4CA6-B067-CA0D12BD1818}"/>
                  </a:ext>
                </a:extLst>
              </p:cNvPr>
              <p:cNvSpPr txBox="1"/>
              <p:nvPr/>
            </p:nvSpPr>
            <p:spPr>
              <a:xfrm>
                <a:off x="3455338" y="2727562"/>
                <a:ext cx="189481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2D770C-1E66-4CA6-B067-CA0D12BD1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338" y="2727562"/>
                <a:ext cx="1894814" cy="298415"/>
              </a:xfrm>
              <a:prstGeom prst="rect">
                <a:avLst/>
              </a:prstGeom>
              <a:blipFill>
                <a:blip r:embed="rId6"/>
                <a:stretch>
                  <a:fillRect l="-2572" r="-2572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B17F8937-03EF-45EB-8C13-01BEC50F877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5734" y="2415540"/>
            <a:ext cx="4481233" cy="39574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39391F8-6268-46A8-A609-86C5250F75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1806" y="4394266"/>
            <a:ext cx="2608727" cy="222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1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375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 Arab</dc:creator>
  <cp:lastModifiedBy>Arian Arab</cp:lastModifiedBy>
  <cp:revision>15</cp:revision>
  <dcterms:created xsi:type="dcterms:W3CDTF">2020-08-13T17:50:13Z</dcterms:created>
  <dcterms:modified xsi:type="dcterms:W3CDTF">2020-08-16T20:19:49Z</dcterms:modified>
</cp:coreProperties>
</file>