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29" r:id="rId2"/>
    <p:sldId id="330" r:id="rId3"/>
    <p:sldId id="308" r:id="rId4"/>
    <p:sldId id="327" r:id="rId5"/>
    <p:sldId id="266" r:id="rId6"/>
    <p:sldId id="293" r:id="rId7"/>
    <p:sldId id="256" r:id="rId8"/>
    <p:sldId id="261" r:id="rId9"/>
    <p:sldId id="267" r:id="rId10"/>
    <p:sldId id="290" r:id="rId11"/>
    <p:sldId id="257" r:id="rId12"/>
    <p:sldId id="262" r:id="rId13"/>
    <p:sldId id="268" r:id="rId14"/>
    <p:sldId id="288" r:id="rId15"/>
    <p:sldId id="258" r:id="rId16"/>
    <p:sldId id="263" r:id="rId17"/>
    <p:sldId id="269" r:id="rId18"/>
    <p:sldId id="280" r:id="rId19"/>
    <p:sldId id="259" r:id="rId20"/>
    <p:sldId id="264" r:id="rId21"/>
    <p:sldId id="270" r:id="rId22"/>
    <p:sldId id="289" r:id="rId23"/>
    <p:sldId id="260" r:id="rId24"/>
    <p:sldId id="265" r:id="rId25"/>
    <p:sldId id="311" r:id="rId26"/>
    <p:sldId id="316" r:id="rId27"/>
    <p:sldId id="312" r:id="rId28"/>
    <p:sldId id="313" r:id="rId29"/>
    <p:sldId id="314" r:id="rId30"/>
    <p:sldId id="315" r:id="rId31"/>
    <p:sldId id="32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49" autoAdjust="0"/>
    <p:restoredTop sz="94660"/>
  </p:normalViewPr>
  <p:slideViewPr>
    <p:cSldViewPr snapToGrid="0">
      <p:cViewPr varScale="1">
        <p:scale>
          <a:sx n="47" d="100"/>
          <a:sy n="47" d="100"/>
        </p:scale>
        <p:origin x="1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E81FEC-2664-411F-AEB3-065F29F52751}">
      <dgm:prSet custT="1"/>
      <dgm:spPr>
        <a:solidFill>
          <a:schemeClr val="accent1"/>
        </a:solidFill>
        <a:ln>
          <a:noFill/>
        </a:ln>
      </dgm:spPr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Service independence increases an application’s resistance to failure</a:t>
          </a: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73D947E0-108F-4D20-A71E-3CF329F97212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Tenorite" pitchFamily="2" charset="0"/>
            </a:rPr>
            <a:t>Agility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30A490C8-22B4-4D68-875C-0F0DE2FF864D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Each  team works on their small and well understood context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1AFA1AF-0FF8-45B3-A6D0-0E255A2F637D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Flexible scaling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E9682B4F-0217-4B50-923E-C104AA24290F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Easy deployment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0EC0C300-11E4-45CF-8418-973585107209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Any language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FEB4A941-E9FA-4A86-A673-85FF34B35F2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 rtl="0">
            <a:buNone/>
          </a:pPr>
          <a:r>
            <a:rPr lang="en-US" sz="1400" dirty="0">
              <a:latin typeface="Tenorite" pitchFamily="2" charset="0"/>
            </a:rPr>
            <a:t>Software divided into small, well defined modules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A2322D3A-7AC2-4C5C-9D7E-EAB2313D47D4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/>
          <a:r>
            <a:rPr lang="en-US" sz="2000" dirty="0">
              <a:latin typeface="Tenorite" pitchFamily="2" charset="0"/>
            </a:rPr>
            <a:t>Resilience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4F85505A-81B6-4FDA-A144-900B71DAD946}">
      <dgm:prSet phldr="0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2000" dirty="0">
              <a:latin typeface="Tenorite" pitchFamily="2" charset="0"/>
            </a:rPr>
            <a:t>Reusable code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50418D2B-9486-42DE-AFDD-1D31420040FF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Each service is independently scaled</a:t>
          </a: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Tenorite" pitchFamily="2" charset="0"/>
          </a:endParaRPr>
        </a:p>
      </dgm:t>
    </dgm:pt>
    <dgm:pt modelId="{987D0D16-C22F-48F2-8FB4-2FC7CDF6EA8E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Any Database</a:t>
          </a:r>
        </a:p>
      </dgm:t>
    </dgm:pt>
    <dgm:pt modelId="{F3621722-C45C-4373-9467-6BD41DE97CEF}" type="parTrans" cxnId="{272E0CAC-B92C-4CC7-9817-C4CD3C5BE59A}">
      <dgm:prSet/>
      <dgm:spPr/>
    </dgm:pt>
    <dgm:pt modelId="{D7436B8D-A019-43C9-BE80-A5B8FA6EF7D7}" type="sibTrans" cxnId="{272E0CAC-B92C-4CC7-9817-C4CD3C5BE59A}">
      <dgm:prSet/>
      <dgm:spPr/>
    </dgm:pt>
    <dgm:pt modelId="{04E66626-F353-4DD9-B7B3-4A474E4BAF70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Anywhere</a:t>
          </a:r>
        </a:p>
      </dgm:t>
    </dgm:pt>
    <dgm:pt modelId="{EBA2F1A6-5A8D-4466-8FA6-95DDA3E4E6F8}" type="parTrans" cxnId="{99BAC9EA-0042-40CB-BE9B-291C391478B4}">
      <dgm:prSet/>
      <dgm:spPr/>
    </dgm:pt>
    <dgm:pt modelId="{CA6900D5-63F9-4517-AB40-292BAC923E93}" type="sibTrans" cxnId="{99BAC9EA-0042-40CB-BE9B-291C391478B4}">
      <dgm:prSet/>
      <dgm:spPr/>
    </dgm:pt>
    <dgm:pt modelId="{D1B054FD-B2CF-430F-932C-C61BAE1054D2}">
      <dgm:prSet phldr="0" custT="1"/>
      <dgm:spPr>
        <a:solidFill>
          <a:schemeClr val="accent1"/>
        </a:solidFill>
        <a:ln>
          <a:noFill/>
        </a:ln>
      </dgm:spPr>
      <dgm:t>
        <a:bodyPr/>
        <a:lstStyle/>
        <a:p>
          <a:pPr marL="0" algn="ctr">
            <a:buNone/>
          </a:pPr>
          <a:r>
            <a:rPr lang="en-US" sz="1400" dirty="0">
              <a:latin typeface="Tenorite" pitchFamily="2" charset="0"/>
            </a:rPr>
            <a:t>Anytime</a:t>
          </a:r>
        </a:p>
      </dgm:t>
    </dgm:pt>
    <dgm:pt modelId="{FD94D7AE-38BF-4A2C-BF60-4843BAB1BFC2}" type="parTrans" cxnId="{26A501E3-3973-44AF-A143-CEDAB3D3ABCA}">
      <dgm:prSet/>
      <dgm:spPr/>
    </dgm:pt>
    <dgm:pt modelId="{85BCCA84-47C0-413F-8112-75310A056FEB}" type="sibTrans" cxnId="{26A501E3-3973-44AF-A143-CEDAB3D3ABCA}">
      <dgm:prSet/>
      <dgm:spPr/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7A2E5D04-21FA-4E0F-97D8-8219A329D4C2}" type="presOf" srcId="{987D0D16-C22F-48F2-8FB4-2FC7CDF6EA8E}" destId="{434ABADC-97F5-A547-823D-7594A86D79D3}" srcOrd="0" destOrd="2" presId="urn:microsoft.com/office/officeart/2005/8/layout/hList7"/>
    <dgm:cxn modelId="{51027804-3EC8-44F8-ADE6-FF1EB725C6A7}" type="presOf" srcId="{D1B054FD-B2CF-430F-932C-C61BAE1054D2}" destId="{BC636E4B-34B9-8543-A308-00E0D1B0D2F9}" srcOrd="1" destOrd="4" presId="urn:microsoft.com/office/officeart/2005/8/layout/hList7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8317E51D-F9B2-4B72-AE8A-2FE2D93881AD}" type="presOf" srcId="{D1B054FD-B2CF-430F-932C-C61BAE1054D2}" destId="{434ABADC-97F5-A547-823D-7594A86D79D3}" srcOrd="0" destOrd="4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05185162-1C48-47BF-B4D7-DF525E439465}" type="presOf" srcId="{04E66626-F353-4DD9-B7B3-4A474E4BAF70}" destId="{434ABADC-97F5-A547-823D-7594A86D79D3}" srcOrd="0" destOrd="3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196C7682-0098-41AE-B38B-8174A8869251}" type="presOf" srcId="{987D0D16-C22F-48F2-8FB4-2FC7CDF6EA8E}" destId="{BC636E4B-34B9-8543-A308-00E0D1B0D2F9}" srcOrd="1" destOrd="2" presId="urn:microsoft.com/office/officeart/2005/8/layout/hList7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272E0CAC-B92C-4CC7-9817-C4CD3C5BE59A}" srcId="{E9682B4F-0217-4B50-923E-C104AA24290F}" destId="{987D0D16-C22F-48F2-8FB4-2FC7CDF6EA8E}" srcOrd="1" destOrd="0" parTransId="{F3621722-C45C-4373-9467-6BD41DE97CEF}" sibTransId="{D7436B8D-A019-43C9-BE80-A5B8FA6EF7D7}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26A501E3-3973-44AF-A143-CEDAB3D3ABCA}" srcId="{E9682B4F-0217-4B50-923E-C104AA24290F}" destId="{D1B054FD-B2CF-430F-932C-C61BAE1054D2}" srcOrd="3" destOrd="0" parTransId="{FD94D7AE-38BF-4A2C-BF60-4843BAB1BFC2}" sibTransId="{85BCCA84-47C0-413F-8112-75310A056FEB}"/>
    <dgm:cxn modelId="{2F4EDFE6-8BE6-4407-B1F6-8E7F6FF8DF31}" type="presOf" srcId="{04E66626-F353-4DD9-B7B3-4A474E4BAF70}" destId="{BC636E4B-34B9-8543-A308-00E0D1B0D2F9}" srcOrd="1" destOrd="3" presId="urn:microsoft.com/office/officeart/2005/8/layout/hList7"/>
    <dgm:cxn modelId="{99BAC9EA-0042-40CB-BE9B-291C391478B4}" srcId="{E9682B4F-0217-4B50-923E-C104AA24290F}" destId="{04E66626-F353-4DD9-B7B3-4A474E4BAF70}" srcOrd="2" destOrd="0" parTransId="{EBA2F1A6-5A8D-4466-8FA6-95DDA3E4E6F8}" sibTransId="{CA6900D5-63F9-4517-AB40-292BAC923E93}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Agility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Each  team works on their small and well understood context</a:t>
          </a:r>
        </a:p>
      </dsp:txBody>
      <dsp:txXfrm>
        <a:off x="0" y="1576348"/>
        <a:ext cx="1892456" cy="1576348"/>
      </dsp:txXfrm>
    </dsp:sp>
    <dsp:sp modelId="{A126BA88-D0F9-AF4A-A7BA-0638E32B45F8}">
      <dsp:nvSpPr>
        <dsp:cNvPr id="0" name=""/>
        <dsp:cNvSpPr/>
      </dsp:nvSpPr>
      <dsp:spPr>
        <a:xfrm>
          <a:off x="53215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4678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Flexible scaling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Each service is independently scaled</a:t>
          </a:r>
        </a:p>
      </dsp:txBody>
      <dsp:txXfrm>
        <a:off x="1946788" y="1576348"/>
        <a:ext cx="1892456" cy="1576348"/>
      </dsp:txXfrm>
    </dsp:sp>
    <dsp:sp modelId="{EFEB790C-BD5C-F54D-9993-F81422A8AD8E}">
      <dsp:nvSpPr>
        <dsp:cNvPr id="0" name=""/>
        <dsp:cNvSpPr/>
      </dsp:nvSpPr>
      <dsp:spPr>
        <a:xfrm>
          <a:off x="248138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01903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Easy deployment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Any language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Any Database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Anywhere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Anytime</a:t>
          </a:r>
        </a:p>
      </dsp:txBody>
      <dsp:txXfrm>
        <a:off x="3901903" y="1576348"/>
        <a:ext cx="1892456" cy="1576348"/>
      </dsp:txXfrm>
    </dsp:sp>
    <dsp:sp modelId="{CC076D56-4BB0-7246-9039-788AB439DAF0}">
      <dsp:nvSpPr>
        <dsp:cNvPr id="0" name=""/>
        <dsp:cNvSpPr/>
      </dsp:nvSpPr>
      <dsp:spPr>
        <a:xfrm>
          <a:off x="443061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847689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Reusable code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Software divided into small, well defined modules</a:t>
          </a:r>
        </a:p>
      </dsp:txBody>
      <dsp:txXfrm>
        <a:off x="5847689" y="1576348"/>
        <a:ext cx="1892456" cy="1576348"/>
      </dsp:txXfrm>
    </dsp:sp>
    <dsp:sp modelId="{FDF2BC93-305C-D94B-A6C2-ED9CE7F40C2F}">
      <dsp:nvSpPr>
        <dsp:cNvPr id="0" name=""/>
        <dsp:cNvSpPr/>
      </dsp:nvSpPr>
      <dsp:spPr>
        <a:xfrm>
          <a:off x="6379844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796918" y="0"/>
          <a:ext cx="1892456" cy="3940870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enorite" pitchFamily="2" charset="0"/>
            </a:rPr>
            <a:t>Resilience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Tenorite" pitchFamily="2" charset="0"/>
            </a:rPr>
            <a:t>Service independence increases an application’s resistance to failure</a:t>
          </a:r>
        </a:p>
      </dsp:txBody>
      <dsp:txXfrm>
        <a:off x="7796918" y="1576348"/>
        <a:ext cx="1892456" cy="1576348"/>
      </dsp:txXfrm>
    </dsp:sp>
    <dsp:sp modelId="{916140F0-4F43-9F45-8310-FCCA12DDE514}">
      <dsp:nvSpPr>
        <dsp:cNvPr id="0" name=""/>
        <dsp:cNvSpPr/>
      </dsp:nvSpPr>
      <dsp:spPr>
        <a:xfrm>
          <a:off x="8329073" y="478533"/>
          <a:ext cx="828146" cy="828146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0054" y="3040375"/>
          <a:ext cx="8914225" cy="591130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ACD39-E803-4804-940C-C8FAF8CB259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5793F-A57C-4636-B332-BB15FB0F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7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FD4D-C954-3A94-919A-7CB833D16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6FCB1-85F7-125E-968E-CE2E75D27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825A8-2662-B2CE-0DCE-F7DA140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3556-36AD-C915-B2CE-9EFAE65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B6FE-82F9-0DDA-972B-E926F934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1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5C2A-F7EA-5D09-B6FA-7AFAB8F0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13FD2-C98A-C4A1-B878-55122399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B4A50-0FD6-A1C4-62F8-D3AF4FE5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AAF1-DB9F-CDB6-4907-8EEF70CB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AAB5-FF98-BD3E-77D2-9F6475F5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A9E68-90F2-F58E-428F-996EE428A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76DBC-5B38-7304-A6AA-BDC0C39B5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94CA8-4B9F-5839-F8D6-DDF84AC6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82A22-3791-9C46-73FA-C2105FEE8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B4E9-99F7-DB7E-DDD8-4D4CA64D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2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8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3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1B61-0B5E-0E83-E98B-6398C3A2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FA4A-22BE-D09E-683D-EFC02084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FDEB-9E6A-8119-9A80-039BC6A4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A175A-6058-953D-A65E-380287B0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EB07-19DB-5DD2-593F-E484D339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E8F4-7C83-821A-1AD4-94EF3F62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4B20-36AF-9311-EF9C-F4AAFDCE0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7CFF-7535-0EE0-184C-A2D0E2F0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11C40-B3D6-BFFB-6739-3EC0D437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B5CF5-C432-4EC3-108A-885A3B9C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147E-C805-0A11-DEB7-0E4EA9A6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F66B-C7A0-386C-A3D9-03C36F71D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27FCE-D993-5115-4EC8-56A29A857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6050B-BD7B-2A94-29BE-AB4228D5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9B600-5BFE-281B-D236-0B9E7FBD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9C4E5-4115-E253-78CE-1F0365DF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9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3158-2257-F28A-8FB4-4755AD30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1E06-114C-8D35-07ED-0FEBAEBE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99EE4-32CB-2D92-66A7-942682CA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ADF4F-62F0-B09E-A0BB-E768E12A7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7ED84-26D8-0393-A8EE-48B240F5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A95DD-F9EC-DA89-5101-729D1FD2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C4B97-0DDC-5F4D-8F02-1F0FEEFB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FA713-E226-1C34-15F6-B55C3ED4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6C75-7704-D4E9-C28D-F32FF54E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8B236-A650-E8EF-299A-780576DD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9C40-C8B9-B7CB-95A0-7258E42D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DC832-EC05-B7BB-DFD3-30ABC624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B210F-97E8-E38A-9D7C-6AEC4FC7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34912-6103-B13D-3F35-C988E1F9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F9687-4A7B-A188-624C-3CF722DA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E114-1880-0352-1C74-33FE1B7D1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7083-E484-473F-5DC4-5825761B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1D458-1777-61D9-9BEE-86C20C54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6869-718C-1ED5-BAC9-06061322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E67FC-E0A8-D486-63BA-F8B4ACCC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C3C8A-C77F-D40B-28FA-AC5ED92A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8CB5-BCCE-12F2-70D6-A3621C58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F196A-CBB9-C8CE-E352-DD7C7214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CE58-539A-04B0-A644-86B5FA0BC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A434-522D-ADC6-6D50-B0062A4C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C9FDC-E168-B067-CC8C-313350A39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4172-746E-0713-5F4C-CF6FC6C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090A2-D242-5385-469D-3EA7988C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BF7A0-A2F8-1534-4D88-BC25E651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F1F11-BA37-D77D-DB13-0A55AA4131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A5FD-35CB-49AA-9D83-D424D12AB09F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66C46-858F-08BF-6531-079B7B5FE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44958-655D-7BB3-3567-A1143F12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46F4-103E-4677-A60C-FD7E36990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sv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Mohammad </a:t>
            </a:r>
            <a:r>
              <a:rPr lang="en-US" dirty="0" err="1"/>
              <a:t>shokri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3044" y="1973800"/>
            <a:ext cx="6245912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Micro-services only rely on each other’s public API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1CE6CF-63D8-F30B-6047-774C83065018}"/>
              </a:ext>
            </a:extLst>
          </p:cNvPr>
          <p:cNvSpPr/>
          <p:nvPr/>
        </p:nvSpPr>
        <p:spPr>
          <a:xfrm>
            <a:off x="1334715" y="2765287"/>
            <a:ext cx="2164080" cy="356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459CC3-6E2E-0993-77B2-8AD1BC278B88}"/>
              </a:ext>
            </a:extLst>
          </p:cNvPr>
          <p:cNvSpPr/>
          <p:nvPr/>
        </p:nvSpPr>
        <p:spPr>
          <a:xfrm>
            <a:off x="8676640" y="2778760"/>
            <a:ext cx="2164080" cy="3566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85F7A-6B49-FD5E-5298-FE17854C30C1}"/>
              </a:ext>
            </a:extLst>
          </p:cNvPr>
          <p:cNvSpPr/>
          <p:nvPr/>
        </p:nvSpPr>
        <p:spPr>
          <a:xfrm>
            <a:off x="2204720" y="447040"/>
            <a:ext cx="780288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3CFA3-D3AB-C2A5-33BE-A2D8D4FACAD8}"/>
              </a:ext>
            </a:extLst>
          </p:cNvPr>
          <p:cNvSpPr/>
          <p:nvPr/>
        </p:nvSpPr>
        <p:spPr>
          <a:xfrm>
            <a:off x="5161280" y="5384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B92C7C-E0B5-4160-6BDC-7DDC22CF7A54}"/>
              </a:ext>
            </a:extLst>
          </p:cNvPr>
          <p:cNvSpPr/>
          <p:nvPr/>
        </p:nvSpPr>
        <p:spPr>
          <a:xfrm>
            <a:off x="1530295" y="2948167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16F36-728A-F55F-0C9B-3CC61B73AE69}"/>
              </a:ext>
            </a:extLst>
          </p:cNvPr>
          <p:cNvSpPr/>
          <p:nvPr/>
        </p:nvSpPr>
        <p:spPr>
          <a:xfrm>
            <a:off x="8854440" y="289052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5FA4FF6-E410-5781-DEC5-C3851B74940E}"/>
              </a:ext>
            </a:extLst>
          </p:cNvPr>
          <p:cNvSpPr/>
          <p:nvPr/>
        </p:nvSpPr>
        <p:spPr>
          <a:xfrm>
            <a:off x="2445026" y="1857955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8CBAAC41-5D50-AD29-3871-0CE08C413083}"/>
              </a:ext>
            </a:extLst>
          </p:cNvPr>
          <p:cNvSpPr/>
          <p:nvPr/>
        </p:nvSpPr>
        <p:spPr>
          <a:xfrm>
            <a:off x="5817041" y="1828468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03C14AA7-B83A-CB00-EDD9-556AE81890BD}"/>
              </a:ext>
            </a:extLst>
          </p:cNvPr>
          <p:cNvSpPr/>
          <p:nvPr/>
        </p:nvSpPr>
        <p:spPr>
          <a:xfrm>
            <a:off x="9189056" y="1864691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68C92B-6C8B-99EF-50D2-8D8E91828FDC}"/>
              </a:ext>
            </a:extLst>
          </p:cNvPr>
          <p:cNvSpPr/>
          <p:nvPr/>
        </p:nvSpPr>
        <p:spPr>
          <a:xfrm>
            <a:off x="5013960" y="2778760"/>
            <a:ext cx="2164080" cy="356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C9B13-2A4D-E2A9-51E7-4D684CCE52A1}"/>
              </a:ext>
            </a:extLst>
          </p:cNvPr>
          <p:cNvSpPr/>
          <p:nvPr/>
        </p:nvSpPr>
        <p:spPr>
          <a:xfrm>
            <a:off x="5201920" y="296164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265BE-8674-956C-92BA-A605D72C7E9D}"/>
              </a:ext>
            </a:extLst>
          </p:cNvPr>
          <p:cNvSpPr/>
          <p:nvPr/>
        </p:nvSpPr>
        <p:spPr>
          <a:xfrm>
            <a:off x="5191760" y="33070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661DFAA-6745-067E-1043-C79AC7B9DA4F}"/>
              </a:ext>
            </a:extLst>
          </p:cNvPr>
          <p:cNvSpPr/>
          <p:nvPr/>
        </p:nvSpPr>
        <p:spPr>
          <a:xfrm rot="5400000">
            <a:off x="3999616" y="3946828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FFB87C43-667B-C21E-0DC8-28A1D68E9CFC}"/>
              </a:ext>
            </a:extLst>
          </p:cNvPr>
          <p:cNvSpPr/>
          <p:nvPr/>
        </p:nvSpPr>
        <p:spPr>
          <a:xfrm rot="5400000">
            <a:off x="7695427" y="3946827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E1D1D-CD24-672C-4062-A148D8EFDD7F}"/>
              </a:ext>
            </a:extLst>
          </p:cNvPr>
          <p:cNvSpPr/>
          <p:nvPr/>
        </p:nvSpPr>
        <p:spPr>
          <a:xfrm>
            <a:off x="5161279" y="918597"/>
            <a:ext cx="1808480" cy="3149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localhost:4000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4AB39E-A1F8-BDDC-1AD2-AAF95516C7CE}"/>
              </a:ext>
            </a:extLst>
          </p:cNvPr>
          <p:cNvSpPr/>
          <p:nvPr/>
        </p:nvSpPr>
        <p:spPr>
          <a:xfrm>
            <a:off x="1512515" y="3366494"/>
            <a:ext cx="1808480" cy="3149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localhost:3000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609712-CB76-9330-D621-BA04B7D169C7}"/>
              </a:ext>
            </a:extLst>
          </p:cNvPr>
          <p:cNvSpPr/>
          <p:nvPr/>
        </p:nvSpPr>
        <p:spPr>
          <a:xfrm>
            <a:off x="8854440" y="3307080"/>
            <a:ext cx="1808480" cy="3149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localhost:3000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FC1F24-B463-109C-37FF-5808BEB869F3}"/>
              </a:ext>
            </a:extLst>
          </p:cNvPr>
          <p:cNvSpPr/>
          <p:nvPr/>
        </p:nvSpPr>
        <p:spPr>
          <a:xfrm>
            <a:off x="5223013" y="3882333"/>
            <a:ext cx="1808480" cy="3149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99444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216B7C-802A-0228-086A-BE3FD2F04E5E}"/>
              </a:ext>
            </a:extLst>
          </p:cNvPr>
          <p:cNvSpPr/>
          <p:nvPr/>
        </p:nvSpPr>
        <p:spPr>
          <a:xfrm>
            <a:off x="1317173" y="1405708"/>
            <a:ext cx="9829800" cy="40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D2083-C35D-15A6-E6B7-EA854902E7F9}"/>
              </a:ext>
            </a:extLst>
          </p:cNvPr>
          <p:cNvSpPr/>
          <p:nvPr/>
        </p:nvSpPr>
        <p:spPr>
          <a:xfrm>
            <a:off x="1766099" y="2438083"/>
            <a:ext cx="6134100" cy="17620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8C19F-3347-BACB-FCD3-4081FC59E259}"/>
              </a:ext>
            </a:extLst>
          </p:cNvPr>
          <p:cNvSpPr/>
          <p:nvPr/>
        </p:nvSpPr>
        <p:spPr>
          <a:xfrm>
            <a:off x="3712394" y="2541304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B5DFB-C450-DC4A-0D55-A3FA14BBF7CD}"/>
              </a:ext>
            </a:extLst>
          </p:cNvPr>
          <p:cNvSpPr/>
          <p:nvPr/>
        </p:nvSpPr>
        <p:spPr>
          <a:xfrm>
            <a:off x="8634869" y="1620783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3C5A5-CB4C-8BA4-5008-7B13818B5D3E}"/>
              </a:ext>
            </a:extLst>
          </p:cNvPr>
          <p:cNvSpPr/>
          <p:nvPr/>
        </p:nvSpPr>
        <p:spPr>
          <a:xfrm>
            <a:off x="8634869" y="1966565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C60E9-9BEE-C9B5-87EA-81723673F648}"/>
              </a:ext>
            </a:extLst>
          </p:cNvPr>
          <p:cNvSpPr/>
          <p:nvPr/>
        </p:nvSpPr>
        <p:spPr>
          <a:xfrm>
            <a:off x="8624709" y="2312005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AAAE4-6B55-FAA4-2507-7FC65ACA4FFC}"/>
              </a:ext>
            </a:extLst>
          </p:cNvPr>
          <p:cNvSpPr/>
          <p:nvPr/>
        </p:nvSpPr>
        <p:spPr>
          <a:xfrm>
            <a:off x="8624709" y="2670491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C0CCDD-EAE1-26EE-27F0-86B99C619CAD}"/>
              </a:ext>
            </a:extLst>
          </p:cNvPr>
          <p:cNvSpPr/>
          <p:nvPr/>
        </p:nvSpPr>
        <p:spPr>
          <a:xfrm>
            <a:off x="8634869" y="3635113"/>
            <a:ext cx="1808480" cy="3149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localhost:8000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A9458-F7F5-5F83-3424-894B72918C45}"/>
              </a:ext>
            </a:extLst>
          </p:cNvPr>
          <p:cNvSpPr/>
          <p:nvPr/>
        </p:nvSpPr>
        <p:spPr>
          <a:xfrm>
            <a:off x="3712394" y="3320153"/>
            <a:ext cx="2383606" cy="3149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localhost:8000/static</a:t>
            </a:r>
          </a:p>
        </p:txBody>
      </p:sp>
    </p:spTree>
    <p:extLst>
      <p:ext uri="{BB962C8B-B14F-4D97-AF65-F5344CB8AC3E}">
        <p14:creationId xmlns:p14="http://schemas.microsoft.com/office/powerpoint/2010/main" val="154423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B6A0-D01B-7012-D8D7-B590B306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1676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7C1B-8907-BAEA-8FF1-8F52C333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one thing, do it well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5868-188B-14FD-04ED-C71DB7FC3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824A7-73E2-0531-A84F-203EB09599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800EFD-EBA1-0B72-A19C-0B331EE0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75428-5BE0-934D-BB71-675F8E23A386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E8D9148-D861-8702-CCDC-0A4DAE16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EF43CF-2258-6226-74F3-0632C07B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93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1CE6CF-63D8-F30B-6047-774C83065018}"/>
              </a:ext>
            </a:extLst>
          </p:cNvPr>
          <p:cNvSpPr/>
          <p:nvPr/>
        </p:nvSpPr>
        <p:spPr>
          <a:xfrm>
            <a:off x="1334715" y="2778760"/>
            <a:ext cx="2164080" cy="356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459CC3-6E2E-0993-77B2-8AD1BC278B88}"/>
              </a:ext>
            </a:extLst>
          </p:cNvPr>
          <p:cNvSpPr/>
          <p:nvPr/>
        </p:nvSpPr>
        <p:spPr>
          <a:xfrm>
            <a:off x="8676640" y="2778760"/>
            <a:ext cx="2164080" cy="3566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B85F7A-6B49-FD5E-5298-FE17854C30C1}"/>
              </a:ext>
            </a:extLst>
          </p:cNvPr>
          <p:cNvSpPr/>
          <p:nvPr/>
        </p:nvSpPr>
        <p:spPr>
          <a:xfrm>
            <a:off x="2204720" y="447040"/>
            <a:ext cx="780288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3CFA3-D3AB-C2A5-33BE-A2D8D4FACAD8}"/>
              </a:ext>
            </a:extLst>
          </p:cNvPr>
          <p:cNvSpPr/>
          <p:nvPr/>
        </p:nvSpPr>
        <p:spPr>
          <a:xfrm>
            <a:off x="5161280" y="5384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B92C7C-E0B5-4160-6BDC-7DDC22CF7A54}"/>
              </a:ext>
            </a:extLst>
          </p:cNvPr>
          <p:cNvSpPr/>
          <p:nvPr/>
        </p:nvSpPr>
        <p:spPr>
          <a:xfrm>
            <a:off x="1530295" y="2948167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16F36-728A-F55F-0C9B-3CC61B73AE69}"/>
              </a:ext>
            </a:extLst>
          </p:cNvPr>
          <p:cNvSpPr/>
          <p:nvPr/>
        </p:nvSpPr>
        <p:spPr>
          <a:xfrm>
            <a:off x="8854440" y="289052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5FA4FF6-E410-5781-DEC5-C3851B74940E}"/>
              </a:ext>
            </a:extLst>
          </p:cNvPr>
          <p:cNvSpPr/>
          <p:nvPr/>
        </p:nvSpPr>
        <p:spPr>
          <a:xfrm>
            <a:off x="2445026" y="1857955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8CBAAC41-5D50-AD29-3871-0CE08C413083}"/>
              </a:ext>
            </a:extLst>
          </p:cNvPr>
          <p:cNvSpPr/>
          <p:nvPr/>
        </p:nvSpPr>
        <p:spPr>
          <a:xfrm>
            <a:off x="5817041" y="1828468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03C14AA7-B83A-CB00-EDD9-556AE81890BD}"/>
              </a:ext>
            </a:extLst>
          </p:cNvPr>
          <p:cNvSpPr/>
          <p:nvPr/>
        </p:nvSpPr>
        <p:spPr>
          <a:xfrm>
            <a:off x="9189056" y="1864691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68C92B-6C8B-99EF-50D2-8D8E91828FDC}"/>
              </a:ext>
            </a:extLst>
          </p:cNvPr>
          <p:cNvSpPr/>
          <p:nvPr/>
        </p:nvSpPr>
        <p:spPr>
          <a:xfrm>
            <a:off x="5013960" y="2778760"/>
            <a:ext cx="2164080" cy="356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BC9B13-2A4D-E2A9-51E7-4D684CCE52A1}"/>
              </a:ext>
            </a:extLst>
          </p:cNvPr>
          <p:cNvSpPr/>
          <p:nvPr/>
        </p:nvSpPr>
        <p:spPr>
          <a:xfrm>
            <a:off x="5201920" y="296164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2265BE-8674-956C-92BA-A605D72C7E9D}"/>
              </a:ext>
            </a:extLst>
          </p:cNvPr>
          <p:cNvSpPr/>
          <p:nvPr/>
        </p:nvSpPr>
        <p:spPr>
          <a:xfrm>
            <a:off x="5191760" y="33070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7661DFAA-6745-067E-1043-C79AC7B9DA4F}"/>
              </a:ext>
            </a:extLst>
          </p:cNvPr>
          <p:cNvSpPr/>
          <p:nvPr/>
        </p:nvSpPr>
        <p:spPr>
          <a:xfrm rot="5400000">
            <a:off x="3999616" y="3946828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FFB87C43-667B-C21E-0DC8-28A1D68E9CFC}"/>
              </a:ext>
            </a:extLst>
          </p:cNvPr>
          <p:cNvSpPr/>
          <p:nvPr/>
        </p:nvSpPr>
        <p:spPr>
          <a:xfrm rot="5400000">
            <a:off x="7695427" y="3946827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23641-DEFE-AD60-E648-29DC1A804F8C}"/>
              </a:ext>
            </a:extLst>
          </p:cNvPr>
          <p:cNvSpPr/>
          <p:nvPr/>
        </p:nvSpPr>
        <p:spPr>
          <a:xfrm>
            <a:off x="1543658" y="3484437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 personal chat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5B81C-DF2B-5605-9ED0-781C06D658E0}"/>
              </a:ext>
            </a:extLst>
          </p:cNvPr>
          <p:cNvSpPr txBox="1"/>
          <p:nvPr/>
        </p:nvSpPr>
        <p:spPr>
          <a:xfrm>
            <a:off x="3724303" y="3847739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1A6A2-CE15-FD96-B0A9-182621A09D2D}"/>
              </a:ext>
            </a:extLst>
          </p:cNvPr>
          <p:cNvSpPr txBox="1"/>
          <p:nvPr/>
        </p:nvSpPr>
        <p:spPr>
          <a:xfrm>
            <a:off x="3724303" y="476680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D298B3-5D76-2BF1-084F-6E1B6A054152}"/>
              </a:ext>
            </a:extLst>
          </p:cNvPr>
          <p:cNvSpPr txBox="1"/>
          <p:nvPr/>
        </p:nvSpPr>
        <p:spPr>
          <a:xfrm>
            <a:off x="7324697" y="380458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F4860F-57CA-DA5F-E542-288D451AA08A}"/>
              </a:ext>
            </a:extLst>
          </p:cNvPr>
          <p:cNvSpPr txBox="1"/>
          <p:nvPr/>
        </p:nvSpPr>
        <p:spPr>
          <a:xfrm>
            <a:off x="7324697" y="476680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8F1FC2-9E27-47FF-ED3F-326D14DF314C}"/>
              </a:ext>
            </a:extLst>
          </p:cNvPr>
          <p:cNvSpPr/>
          <p:nvPr/>
        </p:nvSpPr>
        <p:spPr>
          <a:xfrm>
            <a:off x="8854440" y="3345937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 Tic Tac Toe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F5320B-691E-876B-0612-AA90D8FA161D}"/>
              </a:ext>
            </a:extLst>
          </p:cNvPr>
          <p:cNvSpPr/>
          <p:nvPr/>
        </p:nvSpPr>
        <p:spPr>
          <a:xfrm>
            <a:off x="8854440" y="4053949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 lobby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FC0B80-8CF4-E1D1-2DA7-995345A3A5AE}"/>
              </a:ext>
            </a:extLst>
          </p:cNvPr>
          <p:cNvSpPr/>
          <p:nvPr/>
        </p:nvSpPr>
        <p:spPr>
          <a:xfrm>
            <a:off x="1530295" y="4265005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 history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7994A9-4809-0E1D-8E49-EED8771181DA}"/>
              </a:ext>
            </a:extLst>
          </p:cNvPr>
          <p:cNvSpPr/>
          <p:nvPr/>
        </p:nvSpPr>
        <p:spPr>
          <a:xfrm>
            <a:off x="5161280" y="3764057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and registration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8B1735-8D30-1460-7F4B-533C853EC09C}"/>
              </a:ext>
            </a:extLst>
          </p:cNvPr>
          <p:cNvSpPr/>
          <p:nvPr/>
        </p:nvSpPr>
        <p:spPr>
          <a:xfrm>
            <a:off x="5161279" y="4585155"/>
            <a:ext cx="1808480" cy="9317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 list and requests and connect</a:t>
            </a:r>
          </a:p>
        </p:txBody>
      </p:sp>
    </p:spTree>
    <p:extLst>
      <p:ext uri="{BB962C8B-B14F-4D97-AF65-F5344CB8AC3E}">
        <p14:creationId xmlns:p14="http://schemas.microsoft.com/office/powerpoint/2010/main" val="9685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216B7C-802A-0228-086A-BE3FD2F04E5E}"/>
              </a:ext>
            </a:extLst>
          </p:cNvPr>
          <p:cNvSpPr/>
          <p:nvPr/>
        </p:nvSpPr>
        <p:spPr>
          <a:xfrm>
            <a:off x="1317173" y="1405708"/>
            <a:ext cx="9829800" cy="40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D2083-C35D-15A6-E6B7-EA854902E7F9}"/>
              </a:ext>
            </a:extLst>
          </p:cNvPr>
          <p:cNvSpPr/>
          <p:nvPr/>
        </p:nvSpPr>
        <p:spPr>
          <a:xfrm>
            <a:off x="1776825" y="1620783"/>
            <a:ext cx="6134100" cy="91558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8C19F-3347-BACB-FCD3-4081FC59E259}"/>
              </a:ext>
            </a:extLst>
          </p:cNvPr>
          <p:cNvSpPr/>
          <p:nvPr/>
        </p:nvSpPr>
        <p:spPr>
          <a:xfrm>
            <a:off x="3939635" y="1817656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B5DFB-C450-DC4A-0D55-A3FA14BBF7CD}"/>
              </a:ext>
            </a:extLst>
          </p:cNvPr>
          <p:cNvSpPr/>
          <p:nvPr/>
        </p:nvSpPr>
        <p:spPr>
          <a:xfrm>
            <a:off x="9076507" y="2547256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3C5A5-CB4C-8BA4-5008-7B13818B5D3E}"/>
              </a:ext>
            </a:extLst>
          </p:cNvPr>
          <p:cNvSpPr/>
          <p:nvPr/>
        </p:nvSpPr>
        <p:spPr>
          <a:xfrm>
            <a:off x="9076507" y="2893038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C60E9-9BEE-C9B5-87EA-81723673F648}"/>
              </a:ext>
            </a:extLst>
          </p:cNvPr>
          <p:cNvSpPr/>
          <p:nvPr/>
        </p:nvSpPr>
        <p:spPr>
          <a:xfrm>
            <a:off x="9066347" y="3238478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AAAE4-6B55-FAA4-2507-7FC65ACA4FFC}"/>
              </a:ext>
            </a:extLst>
          </p:cNvPr>
          <p:cNvSpPr/>
          <p:nvPr/>
        </p:nvSpPr>
        <p:spPr>
          <a:xfrm>
            <a:off x="9066347" y="3596964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FC95F-955F-3D9B-3285-A1BDDCC3C133}"/>
              </a:ext>
            </a:extLst>
          </p:cNvPr>
          <p:cNvSpPr/>
          <p:nvPr/>
        </p:nvSpPr>
        <p:spPr>
          <a:xfrm>
            <a:off x="1870229" y="2985451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 personal chat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8E8C06-4DC9-CB78-BDEF-49E078FDCC3A}"/>
              </a:ext>
            </a:extLst>
          </p:cNvPr>
          <p:cNvSpPr/>
          <p:nvPr/>
        </p:nvSpPr>
        <p:spPr>
          <a:xfrm>
            <a:off x="1856866" y="3766019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 history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B5BC0-F4DE-5905-F0D5-DCFD64A9F70E}"/>
              </a:ext>
            </a:extLst>
          </p:cNvPr>
          <p:cNvSpPr/>
          <p:nvPr/>
        </p:nvSpPr>
        <p:spPr>
          <a:xfrm>
            <a:off x="6501919" y="2980856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 Tic Tac Toe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DB2A0-9566-AB51-27F2-8739ACB82C5D}"/>
              </a:ext>
            </a:extLst>
          </p:cNvPr>
          <p:cNvSpPr/>
          <p:nvPr/>
        </p:nvSpPr>
        <p:spPr>
          <a:xfrm>
            <a:off x="6501919" y="3688868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socket lobby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AF030-E502-2368-489E-53FBECFD43F0}"/>
              </a:ext>
            </a:extLst>
          </p:cNvPr>
          <p:cNvSpPr/>
          <p:nvPr/>
        </p:nvSpPr>
        <p:spPr>
          <a:xfrm>
            <a:off x="4105366" y="2985451"/>
            <a:ext cx="1808480" cy="64030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 and registration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63F203-FBF9-693C-41FC-2F741C0D63D7}"/>
              </a:ext>
            </a:extLst>
          </p:cNvPr>
          <p:cNvSpPr/>
          <p:nvPr/>
        </p:nvSpPr>
        <p:spPr>
          <a:xfrm>
            <a:off x="4105365" y="3806549"/>
            <a:ext cx="1808480" cy="9317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 list and requests and connect</a:t>
            </a:r>
          </a:p>
        </p:txBody>
      </p:sp>
    </p:spTree>
    <p:extLst>
      <p:ext uri="{BB962C8B-B14F-4D97-AF65-F5344CB8AC3E}">
        <p14:creationId xmlns:p14="http://schemas.microsoft.com/office/powerpoint/2010/main" val="1648169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B6A0-D01B-7012-D8D7-B590B306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46684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7485-022B-D7F5-9C05-A15B908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INDEPENDENTLY DEPLOYABLE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28C6-B5BE-FC96-515C-5C08A605AB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40866-846C-53C6-DABF-FC9A4A2DE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4DFA-81D2-6178-6CD4-CA35F32F7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60E2FFA7-4DA3-A1BD-9450-3447D8CF5C3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633364" y="1534516"/>
            <a:ext cx="5040071" cy="410746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7A7FEE-18D8-BAAA-3BF8-38429C23A02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No lock-step build and deployment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81B638B-15A7-6070-673D-2E2B8D77C910}"/>
              </a:ext>
            </a:extLst>
          </p:cNvPr>
          <p:cNvSpPr txBox="1">
            <a:spLocks/>
          </p:cNvSpPr>
          <p:nvPr/>
        </p:nvSpPr>
        <p:spPr>
          <a:xfrm>
            <a:off x="1167492" y="3167742"/>
            <a:ext cx="3292213" cy="853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Avoiding the distributed monolith</a:t>
            </a:r>
          </a:p>
        </p:txBody>
      </p:sp>
    </p:spTree>
    <p:extLst>
      <p:ext uri="{BB962C8B-B14F-4D97-AF65-F5344CB8AC3E}">
        <p14:creationId xmlns:p14="http://schemas.microsoft.com/office/powerpoint/2010/main" val="2573589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F33CE9-7E89-51D4-25D0-32F538195A22}"/>
              </a:ext>
            </a:extLst>
          </p:cNvPr>
          <p:cNvSpPr/>
          <p:nvPr/>
        </p:nvSpPr>
        <p:spPr>
          <a:xfrm>
            <a:off x="1334715" y="2765287"/>
            <a:ext cx="2164080" cy="356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4EDABA-4AF5-93CD-590B-27A59FA7E3AE}"/>
              </a:ext>
            </a:extLst>
          </p:cNvPr>
          <p:cNvSpPr/>
          <p:nvPr/>
        </p:nvSpPr>
        <p:spPr>
          <a:xfrm>
            <a:off x="8676640" y="2778760"/>
            <a:ext cx="2164080" cy="3566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AD9F6E2-BC91-1136-9794-D6DC3061838E}"/>
              </a:ext>
            </a:extLst>
          </p:cNvPr>
          <p:cNvSpPr/>
          <p:nvPr/>
        </p:nvSpPr>
        <p:spPr>
          <a:xfrm>
            <a:off x="2204720" y="447040"/>
            <a:ext cx="780288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7BCE9D-BE44-C6D7-BD58-9218B0246191}"/>
              </a:ext>
            </a:extLst>
          </p:cNvPr>
          <p:cNvSpPr/>
          <p:nvPr/>
        </p:nvSpPr>
        <p:spPr>
          <a:xfrm>
            <a:off x="5161280" y="5384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4F9A99-F7B5-5C11-DAA7-4394E1EE555B}"/>
              </a:ext>
            </a:extLst>
          </p:cNvPr>
          <p:cNvSpPr/>
          <p:nvPr/>
        </p:nvSpPr>
        <p:spPr>
          <a:xfrm>
            <a:off x="1530295" y="2948167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C980C6-B12C-8627-11AC-2D6DC814DA66}"/>
              </a:ext>
            </a:extLst>
          </p:cNvPr>
          <p:cNvSpPr/>
          <p:nvPr/>
        </p:nvSpPr>
        <p:spPr>
          <a:xfrm>
            <a:off x="8854440" y="289052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97847DBE-3CCA-9200-C6E7-9F7C76EB9CDB}"/>
              </a:ext>
            </a:extLst>
          </p:cNvPr>
          <p:cNvSpPr/>
          <p:nvPr/>
        </p:nvSpPr>
        <p:spPr>
          <a:xfrm>
            <a:off x="2445026" y="1857955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B6A1D2C9-F3D2-D634-3802-1B2A81C1EA36}"/>
              </a:ext>
            </a:extLst>
          </p:cNvPr>
          <p:cNvSpPr/>
          <p:nvPr/>
        </p:nvSpPr>
        <p:spPr>
          <a:xfrm>
            <a:off x="5817041" y="1828468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Up-Down 63">
            <a:extLst>
              <a:ext uri="{FF2B5EF4-FFF2-40B4-BE49-F238E27FC236}">
                <a16:creationId xmlns:a16="http://schemas.microsoft.com/office/drawing/2014/main" id="{CA3BD9FE-8047-1896-16AB-E38A8F72A099}"/>
              </a:ext>
            </a:extLst>
          </p:cNvPr>
          <p:cNvSpPr/>
          <p:nvPr/>
        </p:nvSpPr>
        <p:spPr>
          <a:xfrm>
            <a:off x="9189056" y="1864691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68BB659-E16F-F69D-3849-1EE0E8B46075}"/>
              </a:ext>
            </a:extLst>
          </p:cNvPr>
          <p:cNvSpPr/>
          <p:nvPr/>
        </p:nvSpPr>
        <p:spPr>
          <a:xfrm>
            <a:off x="5013960" y="2778760"/>
            <a:ext cx="2164080" cy="356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FD5A27-FA35-8D34-1C4D-6FC595292AF2}"/>
              </a:ext>
            </a:extLst>
          </p:cNvPr>
          <p:cNvSpPr/>
          <p:nvPr/>
        </p:nvSpPr>
        <p:spPr>
          <a:xfrm>
            <a:off x="5201920" y="296164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ADDD74-C89E-7D90-0117-E1C70315051C}"/>
              </a:ext>
            </a:extLst>
          </p:cNvPr>
          <p:cNvSpPr/>
          <p:nvPr/>
        </p:nvSpPr>
        <p:spPr>
          <a:xfrm>
            <a:off x="5191760" y="33070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68" name="Arrow: Up-Down 67">
            <a:extLst>
              <a:ext uri="{FF2B5EF4-FFF2-40B4-BE49-F238E27FC236}">
                <a16:creationId xmlns:a16="http://schemas.microsoft.com/office/drawing/2014/main" id="{1CB7E8C0-ABF3-D68B-12A4-707D6698F2EE}"/>
              </a:ext>
            </a:extLst>
          </p:cNvPr>
          <p:cNvSpPr/>
          <p:nvPr/>
        </p:nvSpPr>
        <p:spPr>
          <a:xfrm rot="5400000">
            <a:off x="3999616" y="3946828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Up-Down 68">
            <a:extLst>
              <a:ext uri="{FF2B5EF4-FFF2-40B4-BE49-F238E27FC236}">
                <a16:creationId xmlns:a16="http://schemas.microsoft.com/office/drawing/2014/main" id="{2AD373EC-E224-AD1F-7C88-6F51D2DA0FB1}"/>
              </a:ext>
            </a:extLst>
          </p:cNvPr>
          <p:cNvSpPr/>
          <p:nvPr/>
        </p:nvSpPr>
        <p:spPr>
          <a:xfrm rot="5400000">
            <a:off x="7695427" y="3946827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606DB6-14D3-016E-EC6C-F617B266535D}"/>
              </a:ext>
            </a:extLst>
          </p:cNvPr>
          <p:cNvSpPr/>
          <p:nvPr/>
        </p:nvSpPr>
        <p:spPr>
          <a:xfrm>
            <a:off x="4070578" y="994973"/>
            <a:ext cx="4113350" cy="540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on simple static nginx server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2CF4C5-F975-5D20-D77E-FB5D703FC20A}"/>
              </a:ext>
            </a:extLst>
          </p:cNvPr>
          <p:cNvSpPr/>
          <p:nvPr/>
        </p:nvSpPr>
        <p:spPr>
          <a:xfrm>
            <a:off x="1471673" y="3570200"/>
            <a:ext cx="1925723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on Virtual machine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9A920E-F515-4384-8AA1-FD798D7203F5}"/>
              </a:ext>
            </a:extLst>
          </p:cNvPr>
          <p:cNvSpPr/>
          <p:nvPr/>
        </p:nvSpPr>
        <p:spPr>
          <a:xfrm>
            <a:off x="5161280" y="3947190"/>
            <a:ext cx="1925723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on host OS with </a:t>
            </a:r>
            <a:r>
              <a:rPr lang="en-US" dirty="0" err="1"/>
              <a:t>apache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F26303-5567-C21B-D624-6241AAB8DEE7}"/>
              </a:ext>
            </a:extLst>
          </p:cNvPr>
          <p:cNvSpPr/>
          <p:nvPr/>
        </p:nvSpPr>
        <p:spPr>
          <a:xfrm>
            <a:off x="8795818" y="3450233"/>
            <a:ext cx="1925723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</a:t>
            </a:r>
            <a:r>
              <a:rPr lang="en-US"/>
              <a:t>on 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0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8"/>
            <a:ext cx="9779183" cy="13255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Microservice architecture is an architectural method that relies on a series of independently deployable services.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216B7C-802A-0228-086A-BE3FD2F04E5E}"/>
              </a:ext>
            </a:extLst>
          </p:cNvPr>
          <p:cNvSpPr/>
          <p:nvPr/>
        </p:nvSpPr>
        <p:spPr>
          <a:xfrm>
            <a:off x="1317173" y="1405708"/>
            <a:ext cx="9829800" cy="40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D2083-C35D-15A6-E6B7-EA854902E7F9}"/>
              </a:ext>
            </a:extLst>
          </p:cNvPr>
          <p:cNvSpPr/>
          <p:nvPr/>
        </p:nvSpPr>
        <p:spPr>
          <a:xfrm>
            <a:off x="1776825" y="1620782"/>
            <a:ext cx="6134100" cy="15872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8C19F-3347-BACB-FCD3-4081FC59E259}"/>
              </a:ext>
            </a:extLst>
          </p:cNvPr>
          <p:cNvSpPr/>
          <p:nvPr/>
        </p:nvSpPr>
        <p:spPr>
          <a:xfrm>
            <a:off x="3939635" y="1817656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B5DFB-C450-DC4A-0D55-A3FA14BBF7CD}"/>
              </a:ext>
            </a:extLst>
          </p:cNvPr>
          <p:cNvSpPr/>
          <p:nvPr/>
        </p:nvSpPr>
        <p:spPr>
          <a:xfrm>
            <a:off x="9076507" y="2547256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3C5A5-CB4C-8BA4-5008-7B13818B5D3E}"/>
              </a:ext>
            </a:extLst>
          </p:cNvPr>
          <p:cNvSpPr/>
          <p:nvPr/>
        </p:nvSpPr>
        <p:spPr>
          <a:xfrm>
            <a:off x="9076507" y="2893038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C60E9-9BEE-C9B5-87EA-81723673F648}"/>
              </a:ext>
            </a:extLst>
          </p:cNvPr>
          <p:cNvSpPr/>
          <p:nvPr/>
        </p:nvSpPr>
        <p:spPr>
          <a:xfrm>
            <a:off x="9066347" y="3238478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AAAE4-6B55-FAA4-2507-7FC65ACA4FFC}"/>
              </a:ext>
            </a:extLst>
          </p:cNvPr>
          <p:cNvSpPr/>
          <p:nvPr/>
        </p:nvSpPr>
        <p:spPr>
          <a:xfrm>
            <a:off x="9066347" y="3596964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CD629A-0B18-89A1-BB5D-3BE2ACFC00B9}"/>
              </a:ext>
            </a:extLst>
          </p:cNvPr>
          <p:cNvSpPr/>
          <p:nvPr/>
        </p:nvSpPr>
        <p:spPr>
          <a:xfrm>
            <a:off x="2993571" y="3553438"/>
            <a:ext cx="4136572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Deployed on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667443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B6A0-D01B-7012-D8D7-B590B306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Getting to production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Multiple and individual teams</a:t>
            </a:r>
          </a:p>
          <a:p>
            <a:r>
              <a:rPr lang="en-US" dirty="0"/>
              <a:t>Microservice architecture</a:t>
            </a:r>
          </a:p>
          <a:p>
            <a:r>
              <a:rPr lang="en-US" dirty="0"/>
              <a:t>Continuous delivery</a:t>
            </a:r>
          </a:p>
          <a:p>
            <a:r>
              <a:rPr lang="en-US" dirty="0"/>
              <a:t>Multiple environments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6F33CE9-7E89-51D4-25D0-32F538195A22}"/>
              </a:ext>
            </a:extLst>
          </p:cNvPr>
          <p:cNvSpPr/>
          <p:nvPr/>
        </p:nvSpPr>
        <p:spPr>
          <a:xfrm>
            <a:off x="1334715" y="2765287"/>
            <a:ext cx="2164080" cy="356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24EDABA-4AF5-93CD-590B-27A59FA7E3AE}"/>
              </a:ext>
            </a:extLst>
          </p:cNvPr>
          <p:cNvSpPr/>
          <p:nvPr/>
        </p:nvSpPr>
        <p:spPr>
          <a:xfrm>
            <a:off x="8676640" y="2778760"/>
            <a:ext cx="2164080" cy="3566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AD9F6E2-BC91-1136-9794-D6DC3061838E}"/>
              </a:ext>
            </a:extLst>
          </p:cNvPr>
          <p:cNvSpPr/>
          <p:nvPr/>
        </p:nvSpPr>
        <p:spPr>
          <a:xfrm>
            <a:off x="2204720" y="447040"/>
            <a:ext cx="780288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7BCE9D-BE44-C6D7-BD58-9218B0246191}"/>
              </a:ext>
            </a:extLst>
          </p:cNvPr>
          <p:cNvSpPr/>
          <p:nvPr/>
        </p:nvSpPr>
        <p:spPr>
          <a:xfrm>
            <a:off x="5161280" y="5384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4F9A99-F7B5-5C11-DAA7-4394E1EE555B}"/>
              </a:ext>
            </a:extLst>
          </p:cNvPr>
          <p:cNvSpPr/>
          <p:nvPr/>
        </p:nvSpPr>
        <p:spPr>
          <a:xfrm>
            <a:off x="1530295" y="2948167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EC980C6-B12C-8627-11AC-2D6DC814DA66}"/>
              </a:ext>
            </a:extLst>
          </p:cNvPr>
          <p:cNvSpPr/>
          <p:nvPr/>
        </p:nvSpPr>
        <p:spPr>
          <a:xfrm>
            <a:off x="8854440" y="289052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68BB659-E16F-F69D-3849-1EE0E8B46075}"/>
              </a:ext>
            </a:extLst>
          </p:cNvPr>
          <p:cNvSpPr/>
          <p:nvPr/>
        </p:nvSpPr>
        <p:spPr>
          <a:xfrm>
            <a:off x="5013960" y="2778760"/>
            <a:ext cx="2164080" cy="356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FD5A27-FA35-8D34-1C4D-6FC595292AF2}"/>
              </a:ext>
            </a:extLst>
          </p:cNvPr>
          <p:cNvSpPr/>
          <p:nvPr/>
        </p:nvSpPr>
        <p:spPr>
          <a:xfrm>
            <a:off x="5201920" y="296164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ADDD74-C89E-7D90-0117-E1C70315051C}"/>
              </a:ext>
            </a:extLst>
          </p:cNvPr>
          <p:cNvSpPr/>
          <p:nvPr/>
        </p:nvSpPr>
        <p:spPr>
          <a:xfrm>
            <a:off x="5191760" y="33070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606DB6-14D3-016E-EC6C-F617B266535D}"/>
              </a:ext>
            </a:extLst>
          </p:cNvPr>
          <p:cNvSpPr/>
          <p:nvPr/>
        </p:nvSpPr>
        <p:spPr>
          <a:xfrm>
            <a:off x="4070578" y="994973"/>
            <a:ext cx="4113350" cy="540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 x1 – team1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2CF4C5-F975-5D20-D77E-FB5D703FC20A}"/>
              </a:ext>
            </a:extLst>
          </p:cNvPr>
          <p:cNvSpPr/>
          <p:nvPr/>
        </p:nvSpPr>
        <p:spPr>
          <a:xfrm>
            <a:off x="1471673" y="3570200"/>
            <a:ext cx="1925723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 repository x3 – team3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E9A920E-F515-4384-8AA1-FD798D7203F5}"/>
              </a:ext>
            </a:extLst>
          </p:cNvPr>
          <p:cNvSpPr/>
          <p:nvPr/>
        </p:nvSpPr>
        <p:spPr>
          <a:xfrm>
            <a:off x="5161280" y="3947190"/>
            <a:ext cx="1925723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 repository x4 – team4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F26303-5567-C21B-D624-6241AAB8DEE7}"/>
              </a:ext>
            </a:extLst>
          </p:cNvPr>
          <p:cNvSpPr/>
          <p:nvPr/>
        </p:nvSpPr>
        <p:spPr>
          <a:xfrm>
            <a:off x="8795818" y="3450233"/>
            <a:ext cx="1925723" cy="14941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 x2 – team2</a:t>
            </a:r>
          </a:p>
        </p:txBody>
      </p:sp>
    </p:spTree>
    <p:extLst>
      <p:ext uri="{BB962C8B-B14F-4D97-AF65-F5344CB8AC3E}">
        <p14:creationId xmlns:p14="http://schemas.microsoft.com/office/powerpoint/2010/main" val="131374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216B7C-802A-0228-086A-BE3FD2F04E5E}"/>
              </a:ext>
            </a:extLst>
          </p:cNvPr>
          <p:cNvSpPr/>
          <p:nvPr/>
        </p:nvSpPr>
        <p:spPr>
          <a:xfrm>
            <a:off x="1317173" y="1405708"/>
            <a:ext cx="9829800" cy="40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D2083-C35D-15A6-E6B7-EA854902E7F9}"/>
              </a:ext>
            </a:extLst>
          </p:cNvPr>
          <p:cNvSpPr/>
          <p:nvPr/>
        </p:nvSpPr>
        <p:spPr>
          <a:xfrm>
            <a:off x="1776825" y="1620782"/>
            <a:ext cx="6134100" cy="15872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8C19F-3347-BACB-FCD3-4081FC59E259}"/>
              </a:ext>
            </a:extLst>
          </p:cNvPr>
          <p:cNvSpPr/>
          <p:nvPr/>
        </p:nvSpPr>
        <p:spPr>
          <a:xfrm>
            <a:off x="3939635" y="1817656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EB5DFB-C450-DC4A-0D55-A3FA14BBF7CD}"/>
              </a:ext>
            </a:extLst>
          </p:cNvPr>
          <p:cNvSpPr/>
          <p:nvPr/>
        </p:nvSpPr>
        <p:spPr>
          <a:xfrm>
            <a:off x="9076507" y="2547256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3C5A5-CB4C-8BA4-5008-7B13818B5D3E}"/>
              </a:ext>
            </a:extLst>
          </p:cNvPr>
          <p:cNvSpPr/>
          <p:nvPr/>
        </p:nvSpPr>
        <p:spPr>
          <a:xfrm>
            <a:off x="9076507" y="2893038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C60E9-9BEE-C9B5-87EA-81723673F648}"/>
              </a:ext>
            </a:extLst>
          </p:cNvPr>
          <p:cNvSpPr/>
          <p:nvPr/>
        </p:nvSpPr>
        <p:spPr>
          <a:xfrm>
            <a:off x="9066347" y="3238478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AAAE4-6B55-FAA4-2507-7FC65ACA4FFC}"/>
              </a:ext>
            </a:extLst>
          </p:cNvPr>
          <p:cNvSpPr/>
          <p:nvPr/>
        </p:nvSpPr>
        <p:spPr>
          <a:xfrm>
            <a:off x="9066347" y="3596964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63411-2AD4-F0AB-B429-8720CB864AF6}"/>
              </a:ext>
            </a:extLst>
          </p:cNvPr>
          <p:cNvSpPr/>
          <p:nvPr/>
        </p:nvSpPr>
        <p:spPr>
          <a:xfrm>
            <a:off x="2927578" y="3911924"/>
            <a:ext cx="4113350" cy="540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 x1 – team1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8302F-BBA5-A533-8DDA-8B405FB9A90E}"/>
              </a:ext>
            </a:extLst>
          </p:cNvPr>
          <p:cNvSpPr/>
          <p:nvPr/>
        </p:nvSpPr>
        <p:spPr>
          <a:xfrm>
            <a:off x="2787200" y="2434448"/>
            <a:ext cx="4113350" cy="5405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 x2 – team2</a:t>
            </a:r>
          </a:p>
        </p:txBody>
      </p:sp>
    </p:spTree>
    <p:extLst>
      <p:ext uri="{BB962C8B-B14F-4D97-AF65-F5344CB8AC3E}">
        <p14:creationId xmlns:p14="http://schemas.microsoft.com/office/powerpoint/2010/main" val="2768395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>
            <a:normAutofit/>
          </a:bodyPr>
          <a:lstStyle/>
          <a:p>
            <a:r>
              <a:rPr lang="en-US" dirty="0"/>
              <a:t>Benefits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85168BDF-A0D9-4916-A9F9-41D8175A703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1251312" y="2082555"/>
          <a:ext cx="9689375" cy="3940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0179B5-0800-154F-80F6-614473C055BD}"/>
              </a:ext>
            </a:extLst>
          </p:cNvPr>
          <p:cNvSpPr txBox="1"/>
          <p:nvPr/>
        </p:nvSpPr>
        <p:spPr>
          <a:xfrm>
            <a:off x="2042809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68C313-80C0-8840-8702-F1084174C592}"/>
              </a:ext>
            </a:extLst>
          </p:cNvPr>
          <p:cNvSpPr txBox="1"/>
          <p:nvPr/>
        </p:nvSpPr>
        <p:spPr>
          <a:xfrm>
            <a:off x="40022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63C6B-1856-BC43-A090-B182EAB34EB8}"/>
              </a:ext>
            </a:extLst>
          </p:cNvPr>
          <p:cNvSpPr txBox="1"/>
          <p:nvPr/>
        </p:nvSpPr>
        <p:spPr>
          <a:xfrm>
            <a:off x="59326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E770E3-D227-CD4E-83C4-44744E774884}"/>
              </a:ext>
            </a:extLst>
          </p:cNvPr>
          <p:cNvSpPr txBox="1"/>
          <p:nvPr/>
        </p:nvSpPr>
        <p:spPr>
          <a:xfrm>
            <a:off x="7863038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C47546-62E7-304A-8631-60D9B8E543BE}"/>
              </a:ext>
            </a:extLst>
          </p:cNvPr>
          <p:cNvSpPr txBox="1"/>
          <p:nvPr/>
        </p:nvSpPr>
        <p:spPr>
          <a:xfrm>
            <a:off x="9807953" y="267464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enorite" pitchFamily="2" charset="0"/>
              </a:rPr>
              <a:t>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88D32-0135-7B4F-AD5F-EA1673D4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E9AC2A-20AD-8C48-B5EB-B5322BDBCDEE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BF4ECF3-F211-3447-AF95-22487182E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308D1AB-33EC-174A-AFF4-6B9718A86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8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71D-FC57-9C4C-8897-11F2BD2BC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6BF08-B962-C1F1-A4B6-254C75C92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Distributed transactions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14693"/>
            <a:ext cx="9339795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Managing transactions across different microservices are hard.</a:t>
            </a:r>
          </a:p>
          <a:p>
            <a:r>
              <a:rPr lang="en-US" dirty="0"/>
              <a:t>Business operations that update multiple business entities are fairly common, and they are usually atomic means either all operations are applied or everything fails.</a:t>
            </a:r>
          </a:p>
          <a:p>
            <a:r>
              <a:rPr lang="en-US" dirty="0"/>
              <a:t>wrapping multiple operations in a single database transaction ensures atomic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93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Comprehensive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14693"/>
            <a:ext cx="9339795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For example, to test the functionality of processing an order in a monolithic ecommerce service, you select items, add them to a cart, and then check out. To test the same flow in a microservices-based architecture, multiple services - such as frontend, order, and payment - call each other to complete the test run.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6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Complex deploying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14693"/>
            <a:ext cx="9339795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microservice application typically consists of many services, each of which has multiple runtime instances. You also need to implement a service discovery mechanism that enables a service to discover the locations of any other services it needs to communicate with.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0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9321-69B4-CE55-B690-1B5FAC92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72847-ABDC-3FE2-5EB0-3F9949442B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0428" y="2426400"/>
            <a:ext cx="4237207" cy="343827"/>
          </a:xfrm>
        </p:spPr>
        <p:txBody>
          <a:bodyPr/>
          <a:lstStyle/>
          <a:p>
            <a:r>
              <a:rPr lang="en-US" sz="2400" dirty="0"/>
              <a:t>An approach to software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5923BB-DD07-1960-CBB4-2861A4B53D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1" y="2422565"/>
            <a:ext cx="3056054" cy="343827"/>
          </a:xfrm>
        </p:spPr>
        <p:txBody>
          <a:bodyPr/>
          <a:lstStyle/>
          <a:p>
            <a:r>
              <a:rPr lang="en-US" sz="2400" dirty="0"/>
              <a:t>Small independent services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12094F-B75F-C358-4BA0-B256674E663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0428" y="4326291"/>
            <a:ext cx="3654160" cy="365125"/>
          </a:xfrm>
        </p:spPr>
        <p:txBody>
          <a:bodyPr/>
          <a:lstStyle/>
          <a:p>
            <a:r>
              <a:rPr lang="en-US" sz="2400" dirty="0"/>
              <a:t>Communicate over API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8BD50B4-3449-8ED5-DA6E-4CD9CAA5B9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6001" y="4498793"/>
            <a:ext cx="3056054" cy="385246"/>
          </a:xfrm>
        </p:spPr>
        <p:txBody>
          <a:bodyPr/>
          <a:lstStyle/>
          <a:p>
            <a:r>
              <a:rPr lang="en-US" sz="2400" dirty="0"/>
              <a:t>Each service owned by small, self-contained teams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E88A1D5-4D17-A9CE-B963-461E90DA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C5CA-AE29-AB4C-8F85-0373C72001D8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9F6B5E6-503B-4D21-7095-41CE6010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1916EC9-99A0-5994-E426-0AFD1376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9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Overhead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014693"/>
            <a:ext cx="9339795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there are more services to monitor and alert on. Microservice architecture also has more points of failure due to the increased points of service-to-service communication.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division of services in a microservice architecture allows the application to perform more functions at the same time.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/>
          <a:lstStyle/>
          <a:p>
            <a:fld id="{A42FF1E2-60E5-C540-AA54-7072D5406B0B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Microservices are not the goal, are about problems at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Microservices are manageable units of functionality and </a:t>
            </a:r>
            <a:r>
              <a:rPr lang="en-US" dirty="0" err="1"/>
              <a:t>deployability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Own the end-to-end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 automation and maturity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05B6-3110-E2D0-3EC5-A3D3B7A1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865" y="2163078"/>
            <a:ext cx="4663440" cy="2828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traditional application has most of its functionality within a few processes that are componentized with layers and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Scales by cloning the app on multiple app on multiple servers/VMs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2FC71-DC24-8B7C-96C5-3048B590ED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583C39-01BF-7F43-854C-FBB4E9AB6B0C}" type="datetime1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E50C-A16E-1E79-B358-BEBBC67CD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23B1-4CEE-334D-1DCF-921ED5503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E93DAB-CF37-318D-0A3B-D165452971E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52607" y="2163078"/>
            <a:ext cx="4663440" cy="282861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Segregates functionality into separate smaller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Scales out by deploying each service independently with multiple instances across servers/VMs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A6530-A0BD-2785-CC33-1C9854A4652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36865" y="1640564"/>
            <a:ext cx="4663440" cy="522514"/>
          </a:xfrm>
        </p:spPr>
        <p:txBody>
          <a:bodyPr/>
          <a:lstStyle/>
          <a:p>
            <a:r>
              <a:rPr lang="en-US" dirty="0"/>
              <a:t>Monolith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947707-CE6C-FFB3-9444-64B14F2511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52607" y="1640564"/>
            <a:ext cx="4663440" cy="522514"/>
          </a:xfrm>
        </p:spPr>
        <p:txBody>
          <a:bodyPr/>
          <a:lstStyle/>
          <a:p>
            <a:r>
              <a:rPr lang="en-US" dirty="0"/>
              <a:t>Microservice</a:t>
            </a:r>
          </a:p>
        </p:txBody>
      </p:sp>
    </p:spTree>
    <p:extLst>
      <p:ext uri="{BB962C8B-B14F-4D97-AF65-F5344CB8AC3E}">
        <p14:creationId xmlns:p14="http://schemas.microsoft.com/office/powerpoint/2010/main" val="178975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B6A0-D01B-7012-D8D7-B590B306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stack</a:t>
            </a:r>
          </a:p>
        </p:txBody>
      </p:sp>
    </p:spTree>
    <p:extLst>
      <p:ext uri="{BB962C8B-B14F-4D97-AF65-F5344CB8AC3E}">
        <p14:creationId xmlns:p14="http://schemas.microsoft.com/office/powerpoint/2010/main" val="216740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649" y="1904974"/>
            <a:ext cx="6245912" cy="2387600"/>
          </a:xfrm>
        </p:spPr>
        <p:txBody>
          <a:bodyPr/>
          <a:lstStyle/>
          <a:p>
            <a:r>
              <a:rPr lang="en-US" dirty="0"/>
              <a:t>Use the right tool for the right job</a:t>
            </a:r>
          </a:p>
        </p:txBody>
      </p:sp>
    </p:spTree>
    <p:extLst>
      <p:ext uri="{BB962C8B-B14F-4D97-AF65-F5344CB8AC3E}">
        <p14:creationId xmlns:p14="http://schemas.microsoft.com/office/powerpoint/2010/main" val="213535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CD4D6E-2CF2-4098-9D43-15ACD3422366}"/>
              </a:ext>
            </a:extLst>
          </p:cNvPr>
          <p:cNvSpPr/>
          <p:nvPr/>
        </p:nvSpPr>
        <p:spPr>
          <a:xfrm>
            <a:off x="1334715" y="2765287"/>
            <a:ext cx="2164080" cy="35661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0CD352-DDE5-8788-B6F2-301246DD3BA2}"/>
              </a:ext>
            </a:extLst>
          </p:cNvPr>
          <p:cNvSpPr/>
          <p:nvPr/>
        </p:nvSpPr>
        <p:spPr>
          <a:xfrm>
            <a:off x="8676640" y="2778760"/>
            <a:ext cx="2164080" cy="35661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A03290-0A3B-ED76-31B5-EB45728D4AB1}"/>
              </a:ext>
            </a:extLst>
          </p:cNvPr>
          <p:cNvSpPr/>
          <p:nvPr/>
        </p:nvSpPr>
        <p:spPr>
          <a:xfrm>
            <a:off x="2204720" y="447040"/>
            <a:ext cx="7802880" cy="1219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2C8C12-4950-4CB2-22EE-A09B91249BC4}"/>
              </a:ext>
            </a:extLst>
          </p:cNvPr>
          <p:cNvSpPr/>
          <p:nvPr/>
        </p:nvSpPr>
        <p:spPr>
          <a:xfrm>
            <a:off x="5161280" y="5384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A0A709-C263-459D-8609-26756EA3F987}"/>
              </a:ext>
            </a:extLst>
          </p:cNvPr>
          <p:cNvSpPr/>
          <p:nvPr/>
        </p:nvSpPr>
        <p:spPr>
          <a:xfrm>
            <a:off x="1530295" y="2948167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1E44A-0F3A-D7EF-B457-68D5F5DD4903}"/>
              </a:ext>
            </a:extLst>
          </p:cNvPr>
          <p:cNvSpPr/>
          <p:nvPr/>
        </p:nvSpPr>
        <p:spPr>
          <a:xfrm>
            <a:off x="8854440" y="289052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8DA11553-3DBF-8588-1604-08D9CE9A3BD6}"/>
              </a:ext>
            </a:extLst>
          </p:cNvPr>
          <p:cNvSpPr/>
          <p:nvPr/>
        </p:nvSpPr>
        <p:spPr>
          <a:xfrm>
            <a:off x="2445026" y="1857955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EBE0D47C-ED9B-3CE0-8DD8-73445A1E51B7}"/>
              </a:ext>
            </a:extLst>
          </p:cNvPr>
          <p:cNvSpPr/>
          <p:nvPr/>
        </p:nvSpPr>
        <p:spPr>
          <a:xfrm>
            <a:off x="5817041" y="1828468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D80E06DD-88B5-AC4F-F0E9-6B0DBC7A228B}"/>
              </a:ext>
            </a:extLst>
          </p:cNvPr>
          <p:cNvSpPr/>
          <p:nvPr/>
        </p:nvSpPr>
        <p:spPr>
          <a:xfrm>
            <a:off x="9189056" y="1864691"/>
            <a:ext cx="496957" cy="71561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88E01D8-0F93-86A5-557B-287464521161}"/>
              </a:ext>
            </a:extLst>
          </p:cNvPr>
          <p:cNvSpPr/>
          <p:nvPr/>
        </p:nvSpPr>
        <p:spPr>
          <a:xfrm>
            <a:off x="5013960" y="2778760"/>
            <a:ext cx="2164080" cy="3566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05A284-4DE8-6CBE-92DB-63CB16EDABD7}"/>
              </a:ext>
            </a:extLst>
          </p:cNvPr>
          <p:cNvSpPr/>
          <p:nvPr/>
        </p:nvSpPr>
        <p:spPr>
          <a:xfrm>
            <a:off x="5201920" y="296164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2EC0A8-FC5A-2BE4-35DA-DBF9CE4EE654}"/>
              </a:ext>
            </a:extLst>
          </p:cNvPr>
          <p:cNvSpPr/>
          <p:nvPr/>
        </p:nvSpPr>
        <p:spPr>
          <a:xfrm>
            <a:off x="5191760" y="3307080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32E4915C-298A-64D2-85CB-C035F47711E0}"/>
              </a:ext>
            </a:extLst>
          </p:cNvPr>
          <p:cNvSpPr/>
          <p:nvPr/>
        </p:nvSpPr>
        <p:spPr>
          <a:xfrm rot="5400000">
            <a:off x="3999616" y="3946828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B8B96923-AED0-82CD-29E6-6E9AB85FB601}"/>
              </a:ext>
            </a:extLst>
          </p:cNvPr>
          <p:cNvSpPr/>
          <p:nvPr/>
        </p:nvSpPr>
        <p:spPr>
          <a:xfrm rot="5400000">
            <a:off x="7695427" y="3946827"/>
            <a:ext cx="496957" cy="997889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6D97B68-7459-7B9A-6B5A-2819C197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326" y="983017"/>
            <a:ext cx="993668" cy="51168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0B45763-99F1-F6BE-108C-88084B136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967" y="1040551"/>
            <a:ext cx="1961089" cy="364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DF83FA0-B6BF-27B8-7C78-A955581B9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95" y="858686"/>
            <a:ext cx="1045070" cy="80755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6F0140-24DA-D611-E1AE-E064E799B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55" y="959237"/>
            <a:ext cx="527065" cy="52706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ECC3DB6-33C2-F7C0-A1D7-1BA6C7C62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50" y="3429000"/>
            <a:ext cx="1023209" cy="6258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2B2F10A-9CC7-A933-3EBF-E0B8CE3D6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49" y="4263473"/>
            <a:ext cx="1023209" cy="102320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0A3EA0-D03E-28D2-5B74-4CC359C5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51" y="5478397"/>
            <a:ext cx="1905149" cy="5134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FC7966-2AA1-43ED-EAA3-598988D25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42" y="3389023"/>
            <a:ext cx="1023209" cy="6258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6C71F4C-4A8B-6F07-B15C-367D078670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641" y="4223496"/>
            <a:ext cx="1023209" cy="102320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48A00C6-A426-F6D9-4A54-9E5145D326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43" y="5438420"/>
            <a:ext cx="1905149" cy="513497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5C6C397F-9F64-9F5B-EAC1-E8FAC669A5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2019" y="3782045"/>
            <a:ext cx="1131396" cy="59239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A6C170-D95F-92A3-C52A-815116E26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37" y="4628047"/>
            <a:ext cx="1566959" cy="45430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8C3C39C-90F8-DE2B-2D69-4FBAABE1EE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20" y="5227700"/>
            <a:ext cx="1555376" cy="80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216B7C-802A-0228-086A-BE3FD2F04E5E}"/>
              </a:ext>
            </a:extLst>
          </p:cNvPr>
          <p:cNvSpPr/>
          <p:nvPr/>
        </p:nvSpPr>
        <p:spPr>
          <a:xfrm>
            <a:off x="1317173" y="1405708"/>
            <a:ext cx="9829800" cy="4046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9EC902-26E9-94F9-60C1-83AFA086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272" y="3126323"/>
            <a:ext cx="1131396" cy="592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05E0B-2A3C-7F98-2E68-EDCF8411F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709" y="3877855"/>
            <a:ext cx="1566959" cy="454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5075C-DD7F-4D21-9FC4-94656966F1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717" y="4389537"/>
            <a:ext cx="1555376" cy="80490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D2083-C35D-15A6-E6B7-EA854902E7F9}"/>
              </a:ext>
            </a:extLst>
          </p:cNvPr>
          <p:cNvSpPr/>
          <p:nvPr/>
        </p:nvSpPr>
        <p:spPr>
          <a:xfrm>
            <a:off x="1766099" y="2438083"/>
            <a:ext cx="6134100" cy="17620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08C19F-3347-BACB-FCD3-4081FC59E259}"/>
              </a:ext>
            </a:extLst>
          </p:cNvPr>
          <p:cNvSpPr/>
          <p:nvPr/>
        </p:nvSpPr>
        <p:spPr>
          <a:xfrm>
            <a:off x="3712394" y="2541304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DE624-6BDB-32EB-A70E-22463D8A46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800" y="3039655"/>
            <a:ext cx="993668" cy="511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21667-02D0-BD7C-5B6C-2306DC140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41" y="3097189"/>
            <a:ext cx="1961089" cy="364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A7F29-197D-4A54-67E2-63F956618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269" y="2915324"/>
            <a:ext cx="1045070" cy="8075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6FD72A-6995-0DF6-C9D4-B99A7BF16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329" y="3015875"/>
            <a:ext cx="527065" cy="5270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2EB5DFB-C450-DC4A-0D55-A3FA14BBF7CD}"/>
              </a:ext>
            </a:extLst>
          </p:cNvPr>
          <p:cNvSpPr/>
          <p:nvPr/>
        </p:nvSpPr>
        <p:spPr>
          <a:xfrm>
            <a:off x="8634869" y="1620783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C3C5A5-CB4C-8BA4-5008-7B13818B5D3E}"/>
              </a:ext>
            </a:extLst>
          </p:cNvPr>
          <p:cNvSpPr/>
          <p:nvPr/>
        </p:nvSpPr>
        <p:spPr>
          <a:xfrm>
            <a:off x="8634869" y="1966565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C60E9-9BEE-C9B5-87EA-81723673F648}"/>
              </a:ext>
            </a:extLst>
          </p:cNvPr>
          <p:cNvSpPr/>
          <p:nvPr/>
        </p:nvSpPr>
        <p:spPr>
          <a:xfrm>
            <a:off x="8624709" y="2312005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Friend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AAAAE4-6B55-FAA4-2507-7FC65ACA4FFC}"/>
              </a:ext>
            </a:extLst>
          </p:cNvPr>
          <p:cNvSpPr/>
          <p:nvPr/>
        </p:nvSpPr>
        <p:spPr>
          <a:xfrm>
            <a:off x="8624709" y="2670491"/>
            <a:ext cx="1808480" cy="31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21252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B6A0-D01B-7012-D8D7-B590B306C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gateways</a:t>
            </a:r>
          </a:p>
        </p:txBody>
      </p:sp>
    </p:spTree>
    <p:extLst>
      <p:ext uri="{BB962C8B-B14F-4D97-AF65-F5344CB8AC3E}">
        <p14:creationId xmlns:p14="http://schemas.microsoft.com/office/powerpoint/2010/main" val="28373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98</TotalTime>
  <Words>659</Words>
  <Application>Microsoft Office PowerPoint</Application>
  <PresentationFormat>Widescreen</PresentationFormat>
  <Paragraphs>186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Roboto</vt:lpstr>
      <vt:lpstr>Tenorite</vt:lpstr>
      <vt:lpstr>Office Theme</vt:lpstr>
      <vt:lpstr>Microservice</vt:lpstr>
      <vt:lpstr>Introduction</vt:lpstr>
      <vt:lpstr>Characteristics</vt:lpstr>
      <vt:lpstr>PowerPoint Presentation</vt:lpstr>
      <vt:lpstr>Dev stack</vt:lpstr>
      <vt:lpstr>Use the right tool for the right job</vt:lpstr>
      <vt:lpstr>PowerPoint Presentation</vt:lpstr>
      <vt:lpstr>PowerPoint Presentation</vt:lpstr>
      <vt:lpstr>API gateways</vt:lpstr>
      <vt:lpstr>Micro-services only rely on each other’s public API</vt:lpstr>
      <vt:lpstr>PowerPoint Presentation</vt:lpstr>
      <vt:lpstr>PowerPoint Presentation</vt:lpstr>
      <vt:lpstr>Components</vt:lpstr>
      <vt:lpstr>Do one thing, do it well</vt:lpstr>
      <vt:lpstr>PowerPoint Presentation</vt:lpstr>
      <vt:lpstr>PowerPoint Presentation</vt:lpstr>
      <vt:lpstr>Deployment</vt:lpstr>
      <vt:lpstr>INDEPENDENTLY DEPLOYABLE</vt:lpstr>
      <vt:lpstr>PowerPoint Presentation</vt:lpstr>
      <vt:lpstr>PowerPoint Presentation</vt:lpstr>
      <vt:lpstr>Management</vt:lpstr>
      <vt:lpstr>Getting to production fast</vt:lpstr>
      <vt:lpstr>PowerPoint Presentation</vt:lpstr>
      <vt:lpstr>PowerPoint Presentation</vt:lpstr>
      <vt:lpstr>Benefits</vt:lpstr>
      <vt:lpstr>Challenges</vt:lpstr>
      <vt:lpstr>Distributed transactions</vt:lpstr>
      <vt:lpstr>Comprehensive testing</vt:lpstr>
      <vt:lpstr>Complex deploying</vt:lpstr>
      <vt:lpstr>Overhead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arianporimori@gmail.com</dc:creator>
  <cp:lastModifiedBy>arianporimori@gmail.com</cp:lastModifiedBy>
  <cp:revision>37</cp:revision>
  <dcterms:created xsi:type="dcterms:W3CDTF">2023-05-29T21:55:33Z</dcterms:created>
  <dcterms:modified xsi:type="dcterms:W3CDTF">2023-05-30T04:55:23Z</dcterms:modified>
</cp:coreProperties>
</file>