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34" r:id="rId1"/>
  </p:sldMasterIdLst>
  <p:notesMasterIdLst>
    <p:notesMasterId r:id="rId27"/>
  </p:notesMasterIdLst>
  <p:sldIdLst>
    <p:sldId id="257" r:id="rId2"/>
    <p:sldId id="256" r:id="rId3"/>
    <p:sldId id="262" r:id="rId4"/>
    <p:sldId id="291" r:id="rId5"/>
    <p:sldId id="263" r:id="rId6"/>
    <p:sldId id="265" r:id="rId7"/>
    <p:sldId id="266" r:id="rId8"/>
    <p:sldId id="292" r:id="rId9"/>
    <p:sldId id="274" r:id="rId10"/>
    <p:sldId id="270" r:id="rId11"/>
    <p:sldId id="273" r:id="rId12"/>
    <p:sldId id="275" r:id="rId13"/>
    <p:sldId id="278" r:id="rId14"/>
    <p:sldId id="276" r:id="rId15"/>
    <p:sldId id="277" r:id="rId16"/>
    <p:sldId id="279" r:id="rId17"/>
    <p:sldId id="281" r:id="rId18"/>
    <p:sldId id="282" r:id="rId19"/>
    <p:sldId id="293" r:id="rId20"/>
    <p:sldId id="284" r:id="rId21"/>
    <p:sldId id="286" r:id="rId22"/>
    <p:sldId id="287" r:id="rId23"/>
    <p:sldId id="289" r:id="rId24"/>
    <p:sldId id="294" r:id="rId25"/>
    <p:sldId id="29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8FC80-F989-451E-B63F-F6D32234385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69571-07C6-4E1A-A505-240A197C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3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FED-618F-4796-9122-4A9E996C10DF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5DDA-D618-4A0C-BC45-002DE9A2789A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494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5DDA-D618-4A0C-BC45-002DE9A2789A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15742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5DDA-D618-4A0C-BC45-002DE9A2789A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799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5DDA-D618-4A0C-BC45-002DE9A2789A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801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5DDA-D618-4A0C-BC45-002DE9A2789A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6184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F0EF-C3A8-4CEF-B7E6-347E04F5ED4D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81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48D5-A32E-41EB-92B8-CB633E299BD4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8836-938D-4AC3-A0A9-93381F1B04F1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52EE-FA63-4657-9F55-21CF7B7DB378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4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AC67-5CF5-4153-8AA3-7A449D9B7902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9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EF8-22CB-4D98-A235-A653F199869C}" type="datetime1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6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0D8-4C31-4A4E-8B42-8A629425554C}" type="datetime1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5A52-7010-4008-A668-A7ED1B76305C}" type="datetime1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2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CC0B-A8BE-4B78-9764-514D150E04C1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5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3835-6530-46F8-A1E6-0BDFE8085F81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D5DDA-D618-4A0C-BC45-002DE9A2789A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68D5EC-AA6C-46AB-83F4-13CDC0EF4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38" y="1603734"/>
            <a:ext cx="8095681" cy="365053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D52591-D57C-4014-BDC8-14756F36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B08B-33FC-4EFE-A028-38ADDB46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ode-level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7B8C-AC19-4F1C-9D04-25AD79F0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8791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using the meta-path Movie-Director-Movie ,The Terminator will connect to Titanic and The Terminator 2 via director James Cameron. To better identify the genre of The Terminator as sci-fi movie, the model should pay more attention to The Terminator 2, rather than Titanic.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DDBC-3751-482F-90D4-709875F0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1F495-BDDD-4DF6-BC7E-CD362AC94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418115"/>
            <a:ext cx="2070217" cy="2974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391EAF-FB4D-49F4-ADAF-CB1CA53C8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46" y="3418114"/>
            <a:ext cx="2231101" cy="2974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66BDFE-B733-4EB8-A169-FFC592119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64" y="3429000"/>
            <a:ext cx="4324248" cy="29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B08B-33FC-4EFE-A028-38ADDB46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emantic-level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7B8C-AC19-4F1C-9D04-25AD79F0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8791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Terminator can either connect to The Terminator 2 via Movie-Actor-Movie (both starred by Schwarzenegger) or connect to Birdy via Movie-Year-Movie (both shot in 1984). However, when identifying the genre of the movie The Terminator, MAM usually plays more important role, rather than MYM.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DDBC-3751-482F-90D4-709875F0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1F495-BDDD-4DF6-BC7E-CD362AC94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56" y="3628103"/>
            <a:ext cx="2125638" cy="2793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391EAF-FB4D-49F4-ADAF-CB1CA53C8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72" y="3628103"/>
            <a:ext cx="2125639" cy="2735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E2A17-37A1-46F4-839F-EFFEA1451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627" y="3628103"/>
            <a:ext cx="2004850" cy="27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1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CBA-9D58-4566-8A84-B41BDD16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Heterogeneous Graph Attention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4EF2-4F4A-4B88-83C9-1DE94467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1"/>
            <a:ext cx="9167196" cy="400622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overall framework of the proposed HAN.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(a) All types of nodes are projected into a unified feature space and the weight of meta-path based node pair can be learned via node-level attention.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(b) Joint learning the weight of each 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meta-path and fuse the 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semantic-specific node embedding 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via semantic-level attention.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(c) Calculate the loss and end-to-end 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optimization for the proposed HAN.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E2AB-B248-4F9C-9B3E-5B0F70F3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CD641-060D-4B7D-A6B5-2469BD11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047" y="3194529"/>
            <a:ext cx="4144361" cy="271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3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CBA-9D58-4566-8A84-B41BDD16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ode-level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4EF2-4F4A-4B88-83C9-1DE94467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1"/>
            <a:ext cx="9167196" cy="4006222"/>
          </a:xfrm>
        </p:spPr>
        <p:txBody>
          <a:bodyPr/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Due to the heterogeneity of nodes, different types of nodes have different feature spaces.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Therefore, for each type of nodes (e.g., node with type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𝜙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𝑖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), we design the type-specific transformation matrix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M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𝜙𝑖</a:t>
            </a:r>
            <a:r>
              <a:rPr lang="en-US" sz="1800" dirty="0">
                <a:effectLst/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project the features of different types of nodes into the same feature space.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E2AB-B248-4F9C-9B3E-5B0F70F3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F45C9-9F84-4F81-9FEB-3E92A4F67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216" y="3908112"/>
            <a:ext cx="3383579" cy="4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7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CBA-9D58-4566-8A84-B41BDD16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ode-level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F4EF2-4F4A-4B88-83C9-1DE944671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1"/>
                <a:ext cx="9167196" cy="4006222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node pair (𝑖, 𝑗 ) which are connected via meta-path </a:t>
                </a:r>
                <a:r>
                  <a:rPr lang="el-GR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Φ, 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node-level attention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aseline="-25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ij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aseline="30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Φ</m:t>
                        </m:r>
                      </m:sup>
                    </m:sSubSup>
                    <m:r>
                      <a:rPr lang="en-US" sz="2400" i="1" baseline="30000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learn the importance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ij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200" baseline="30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Φ</m:t>
                        </m:r>
                      </m:sup>
                    </m:sSubSup>
                    <m:r>
                      <a:rPr lang="en-US" sz="2200" i="1" baseline="30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means how important node 𝑗 will be for node 𝑖.</a:t>
                </a: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Here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𝑎𝑡𝑡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𝑛𝑜𝑑𝑒</a:t>
                </a:r>
                <a:r>
                  <a:rPr lang="en-US" sz="1800" dirty="0">
                    <a:effectLst/>
                    <a:latin typeface="B Nazanin" panose="00000400000000000000" pitchFamily="2" charset="-78"/>
                    <a:ea typeface="Calibri" panose="020F0502020204030204" pitchFamily="34" charset="0"/>
                  </a:rPr>
                  <a:t> 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denotes the deep neural network which performs the node-level attention.</a:t>
                </a:r>
              </a:p>
              <a:p>
                <a:pPr algn="l"/>
                <a:r>
                  <a:rPr lang="en-US" sz="22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meta-path Φ, 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𝑎𝑡𝑡</a:t>
                </a:r>
                <a:r>
                  <a:rPr lang="en-US" sz="2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𝑛𝑜𝑑𝑒</a:t>
                </a:r>
                <a:r>
                  <a:rPr lang="en-US" sz="22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shared for all meta-path based node pairs. It is because there are some similar connection patterns under one meta-path.</a:t>
                </a:r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F4EF2-4F4A-4B88-83C9-1DE944671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1"/>
                <a:ext cx="9167196" cy="4006222"/>
              </a:xfrm>
              <a:blipFill>
                <a:blip r:embed="rId2"/>
                <a:stretch>
                  <a:fillRect l="-798" t="-1370" b="-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E2AB-B248-4F9C-9B3E-5B0F70F3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EF8A4F-DE40-4E4A-9F65-1396E5B60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804" y="3177964"/>
            <a:ext cx="4020193" cy="5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3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CBA-9D58-4566-8A84-B41BDD16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ode-level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F4EF2-4F4A-4B88-83C9-1DE944671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1"/>
                <a:ext cx="9167196" cy="4006222"/>
              </a:xfrm>
            </p:spPr>
            <p:txBody>
              <a:bodyPr>
                <a:normAutofit/>
              </a:bodyPr>
              <a:lstStyle/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Please note that,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ij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aseline="30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Φ</m:t>
                        </m:r>
                      </m:sup>
                    </m:sSubSup>
                    <m:r>
                      <a:rPr lang="en-US" sz="2400" i="1" baseline="30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asymmetric, i.e., the importance of node 𝑖 to node 𝑗 and the importance of node 𝑗 to node 𝑖 can be quite difference.</a:t>
                </a: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shows node-level attention can preserve the asymmetry which is a critical property of heterogenous graph.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F4EF2-4F4A-4B88-83C9-1DE944671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1"/>
                <a:ext cx="9167196" cy="4006222"/>
              </a:xfrm>
              <a:blipFill>
                <a:blip r:embed="rId2"/>
                <a:stretch>
                  <a:fillRect l="-798" r="-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E2AB-B248-4F9C-9B3E-5B0F70F3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EF8A4F-DE40-4E4A-9F65-1396E5B60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419" y="2117034"/>
            <a:ext cx="4020193" cy="5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6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38D0-27F2-4223-A958-D781DF9A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ode-level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CFBA4-526C-46C5-86D0-1A7C63A24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we inject the structural information into the model via masked attention which means: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only calculate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aseline="-25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ij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aseline="30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Φ</m:t>
                        </m:r>
                      </m:sup>
                    </m:sSubSup>
                    <m:r>
                      <a:rPr lang="en-US" sz="2000" i="1" baseline="30000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nodes 𝑗 ∈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aseline="30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Φ</m:t>
                        </m:r>
                      </m:sup>
                    </m:sSub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aseline="-25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aseline="30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Φ</m:t>
                        </m:r>
                      </m:sup>
                    </m:sSubSup>
                    <m:r>
                      <a:rPr lang="en-US" sz="1800" i="1" baseline="30000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denotes the meta-path based neighbors of node 𝑖 (include itself).</a:t>
                </a: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obtaining the importance between meta-path based node pairs, we normalize them to get the weight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ij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aseline="30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Φ</m:t>
                        </m:r>
                      </m:sup>
                    </m:sSubSup>
                    <m:r>
                      <a:rPr lang="en-US" sz="2400" i="1" baseline="30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via </a:t>
                </a:r>
                <a:r>
                  <a:rPr lang="en-US" sz="2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softmax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function:</a:t>
                </a: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𝜎 denotes the activation function, ∥ denotes the concatenate operation and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a</a:t>
                </a:r>
                <a:r>
                  <a:rPr lang="en-US" sz="1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Φ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node-level attention vector for meta-path Φ.</a:t>
                </a: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CFBA4-526C-46C5-86D0-1A7C63A24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1" t="-2097" r="-547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467F2-63FC-465B-BFDE-905069A8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B7B18-D661-4ED2-BAB9-6AB3E8A0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94" y="4341706"/>
            <a:ext cx="4530249" cy="66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9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74F-3965-4387-908E-C6B98340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ode-level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744B3-4E2F-4474-98C5-4FC310F310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Then, the meta-path based embedding of node 𝑖 can be aggregated by the neighbor’s projected features with the corresponding coefficients as follows:</a:t>
                </a: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aseline="30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Φ</m:t>
                        </m:r>
                      </m:sup>
                    </m:sSubSup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learned embedding of node 𝑖 for the meta-path Φ.</a:t>
                </a: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Since the attention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ij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aseline="30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Φ</m:t>
                        </m:r>
                      </m:sup>
                    </m:sSubSup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generated for single meta-path, it is semantic-specific and able to capture one kind of semantic information.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744B3-4E2F-4474-98C5-4FC310F310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1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F872D-84E8-4B4F-9662-DC243603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3D294-FFB2-42F0-AEC8-5EB2D78D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313" y="3162263"/>
            <a:ext cx="4010625" cy="8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5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74F-3965-4387-908E-C6B98340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ode-level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44B3-4E2F-4474-98C5-4FC310F3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75760" cy="4328890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Since heterogeneous graph present the property of scale free, the variance of graph data is quite high.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tackle the above challenge, we extend node-level attention to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multihead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attention so that the training process is more stable.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Specifically, we repeat the node-level attention for 𝐾 times and concatenate the learned embeddings as the semantic-specific embedding: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Given the meta-path set {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Φ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, . . . , Φ</a:t>
            </a:r>
            <a:r>
              <a:rPr lang="en-US" baseline="-25000" dirty="0"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𝑃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}, after feeding node features into node-level attention, we can obtain 𝑃 groups of semantic-specific node embeddings, denoted as {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Z</a:t>
            </a:r>
            <a:r>
              <a:rPr lang="en-US" sz="2200" baseline="-25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Φ1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, . . . , Z</a:t>
            </a:r>
            <a:r>
              <a:rPr lang="en-US" sz="2200" baseline="-25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Φ</a:t>
            </a:r>
            <a:r>
              <a:rPr lang="en-US" sz="2200" baseline="-25000" dirty="0"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𝑃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} .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F872D-84E8-4B4F-9662-DC243603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AC0415-FE62-468A-BA09-077CA201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796" y="4069445"/>
            <a:ext cx="4033838" cy="6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6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74F-3965-4387-908E-C6B98340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ode-level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44B3-4E2F-4474-98C5-4FC310F3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31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F872D-84E8-4B4F-9662-DC243603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5524C-0AA6-4008-84AD-B985844A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7411484" cy="40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35E-3501-4233-80FA-EBEA45B50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987885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Heterogeneous Graph Attention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B6ADA-5991-46CE-BF68-7C86EDFA6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9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Mohammad Ebrahimi</a:t>
            </a:r>
          </a:p>
          <a:p>
            <a:r>
              <a:rPr lang="en-US" sz="29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1F19C-02E5-441C-974B-BE411253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1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F28F-59E3-4260-ACD1-64AC84E7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Semantic-level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9A23-32A8-438C-B089-DA31FAD07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Generally, every node in a heterogeneous graph contains multiple types of semantic information and semantic-specific node embedding can only reflect node from one aspect.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learn a more comprehensive node embedding, we need to fuse multiple semantics which can be revealed by meta-paths.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semantic-level attention automatically learns the importance of different meta-paths and fuse them for the specific task.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449B9-041A-46D0-9B66-DBC7CEA8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3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74F-3965-4387-908E-C6B98340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Semantic-level Attention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44B3-4E2F-4474-98C5-4FC310F3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3109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Taking 𝑃 groups of semantic-specific node embeddings learned from node-level attention as input, the learned weights of each meta-path 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𝛽</a:t>
            </a:r>
            <a:r>
              <a:rPr lang="en-US" sz="22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Φ1</a:t>
            </a:r>
            <a:r>
              <a:rPr lang="en-US" sz="22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, . . . , 𝛽</a:t>
            </a:r>
            <a:r>
              <a:rPr lang="en-US" sz="22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Φ</a:t>
            </a:r>
            <a:r>
              <a:rPr lang="en-US" sz="2200" baseline="-25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𝑃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 can be shown as follows: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Here </a:t>
            </a:r>
            <a:r>
              <a:rPr lang="en-US" sz="22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𝑎𝑡𝑡</a:t>
            </a:r>
            <a:r>
              <a:rPr lang="en-US" sz="2200" baseline="-25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𝑠𝑒𝑚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denotes the deep neural network which performs the semantic-level attention.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F872D-84E8-4B4F-9662-DC243603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503FAA-28A6-48FC-BBC3-AF3B481C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13" y="3574774"/>
            <a:ext cx="4097287" cy="50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74F-3965-4387-908E-C6B98340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Semantic-level Attention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44B3-4E2F-4474-98C5-4FC310F3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31096"/>
          </a:xfrm>
        </p:spPr>
        <p:txBody>
          <a:bodyPr>
            <a:normAutofit lnSpcReduction="10000"/>
          </a:bodyPr>
          <a:lstStyle/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learn the importance of each meta-path, we first transform semantic-specific embedding through a nonlinear transformation (e.g., one-layer MLP).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Then we measure the importance of</a:t>
            </a: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semantic-specific embedding as</a:t>
            </a: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similarity of transformed</a:t>
            </a: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embedding with a semantic-level attention vector q.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Furthermore, we average the importance of all the semantic-specific node embedding which can be explained as the importance of each meta-path.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F872D-84E8-4B4F-9662-DC243603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BF1C5-1D36-4C86-8D43-34DEC37AE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549" y="2133600"/>
            <a:ext cx="4273732" cy="6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8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74F-3965-4387-908E-C6B98340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Semantic-level Attention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44B3-4E2F-4474-98C5-4FC310F3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22783"/>
            <a:ext cx="8915400" cy="444191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weight of meta-path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Φ</a:t>
            </a:r>
            <a:r>
              <a:rPr lang="en-US" sz="1800" baseline="-25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𝑝</a:t>
            </a:r>
            <a:r>
              <a:rPr lang="en-US" sz="1800" dirty="0">
                <a:effectLst/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denoted as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𝛽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Φ</a:t>
            </a:r>
            <a:r>
              <a:rPr lang="en-US" sz="1800" baseline="-25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𝑝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can be obtained by normalizing the above importance of all meta-paths using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function: 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With the learned weights as coefficients, we can fuse these semantic-specific embeddings to obtain the final embedding Z as follows: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F872D-84E8-4B4F-9662-DC243603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EF5CE-C0C3-400E-9086-8B2DC030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65" y="2477143"/>
            <a:ext cx="3775244" cy="722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FDE7A6-81D9-491B-AC8E-789773DA8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400" y="4230083"/>
            <a:ext cx="3265178" cy="7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5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74F-3965-4387-908E-C6B98340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Semantic-level Attention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44B3-4E2F-4474-98C5-4FC310F3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31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F872D-84E8-4B4F-9662-DC243603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5524C-0AA6-4008-84AD-B985844A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7411484" cy="40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74F-3965-4387-908E-C6B98340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44B3-4E2F-4474-98C5-4FC310F3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22783"/>
            <a:ext cx="8915400" cy="444191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can apply the final embedding to specific tasks and design different loss function.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semi-supervised node classification, we can minimize the Cross-Entropy over all labeled node between the ground-truth and the prediction: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where C is the parameter of the classifier,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Y</a:t>
            </a:r>
            <a:r>
              <a:rPr lang="en-US" sz="2200" baseline="-25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𝐿</a:t>
            </a:r>
            <a:r>
              <a:rPr lang="en-US" sz="2200" dirty="0">
                <a:effectLst/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the set of node indices that have labels,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Y</a:t>
            </a:r>
            <a:r>
              <a:rPr lang="en-US" sz="2200" baseline="-25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𝑙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Z</a:t>
            </a:r>
            <a:r>
              <a:rPr lang="en-US" sz="2200" baseline="-25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𝑙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are the labels and embeddings of labeled nodes.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With the guide of labeled data, we can optimize the proposed model via back propagation and learn the embeddings of nodes.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F872D-84E8-4B4F-9662-DC243603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EC3DF-C9D9-47CB-897D-D2925D5BD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66" y="3391212"/>
            <a:ext cx="3421730" cy="71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C77E-05B0-407A-ACD6-43A49E5B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Heterogeneous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449C-CA5F-4437-BDD6-8E159673A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0622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Despite the success of attention mechanism in deep learning, it has not been considered in the graph neural network framework for heterogeneous graph.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Heterogeneity of graph</a:t>
            </a: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means various types of nodes and edges. 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different types of nodes have different traits and their features may fall in different feature space.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8702B7-5353-48AB-9309-18E0DDEC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2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C77E-05B0-407A-ACD6-43A49E5B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Heterogeneous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449C-CA5F-4437-BDD6-8E159673A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Taking the movie data IMDB as an example</a:t>
            </a: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contains three types of nodes include movie, actor and director.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5CE71-E935-4D8B-AA41-0E4E3626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17136-8A9F-487C-A630-3905B0A2B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326" y="3313784"/>
            <a:ext cx="5609286" cy="292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C77E-05B0-407A-ACD6-43A49E5B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Heterogeneous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449C-CA5F-4437-BDD6-8E159673A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Taking the movie data IMDB as an example</a:t>
            </a: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feature of an actor may involve in sex, age and nationality. On the other hand, the feature of movie may involve in plot and actors.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5CE71-E935-4D8B-AA41-0E4E3626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17136-8A9F-487C-A630-3905B0A2B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722" y="3328566"/>
            <a:ext cx="5580890" cy="29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9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C77E-05B0-407A-ACD6-43A49E5B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Meta-Path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8449C-CA5F-4437-BDD6-8E159673A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Meta-path, a composite relation connecting two objects, is a widely used structure to capture the semantics.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Definition. A meta-path </a:t>
                </a:r>
                <a:r>
                  <a:rPr lang="el-G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defined as a path in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groupChr>
                      </m:e>
                    </m:box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groupChr>
                      </m:e>
                    </m:box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groupChr>
                      </m:e>
                    </m:box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which describes a composite relation 𝑅= 𝑅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◦ 𝑅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◦ · · · ◦ 𝑅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𝑙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between objects 𝐴1 and 𝐴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𝑙 + 1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Meta-path based Neighbors: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node 𝑖 and a meta-path Φ in a heterogeneous graph, the meta-path based neighbors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N</a:t>
                </a:r>
                <a:r>
                  <a:rPr lang="en-US" sz="18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𝑖</a:t>
                </a:r>
                <a:r>
                  <a:rPr lang="en-US" sz="18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Φ</a:t>
                </a:r>
                <a:r>
                  <a:rPr lang="en-US" sz="1800" dirty="0">
                    <a:latin typeface="B Nazanin" panose="00000400000000000000" pitchFamily="2" charset="-78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node 𝑖 are defined as the set of nodes which connect with node 𝑖 via meta-path Φ. Note that the node’s neighbors includes itself.</a:t>
                </a:r>
              </a:p>
              <a:p>
                <a:pPr marL="457200" lvl="1" indent="0"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8449C-CA5F-4437-BDD6-8E159673A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1" t="-1129" r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0331C-0707-48F0-A9E5-E2E7DCC4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1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C77E-05B0-407A-ACD6-43A49E5B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Meta-Path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449C-CA5F-4437-BDD6-8E159673A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44279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Taking the movie data IMDB as an example</a:t>
            </a:r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two movies can be connected via multiple meta-paths: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Movie-Actor-Movie (MAM) : means the co-actor relation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Movie-Director-Movie (MDM): means they are directed by the same director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5CE71-E935-4D8B-AA41-0E4E3626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9FCB4-E565-4A9C-83D9-CD707112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78" y="3569777"/>
            <a:ext cx="5314121" cy="276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C77E-05B0-407A-ACD6-43A49E5B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Meta-Path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449C-CA5F-4437-BDD6-8E159673A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2889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Taking the movie data IMDB as an example</a:t>
            </a:r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given the meta-path Movie-Actor-Movie, the meta-path based neighbors of 𝑚1 includes 𝑚1 (itself) 𝑚2 and 𝑚3.</a:t>
            </a:r>
          </a:p>
          <a:p>
            <a:pPr lvl="1"/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5CE71-E935-4D8B-AA41-0E4E3626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2E3BA-298A-4E81-9C58-A37BB968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730" y="3560207"/>
            <a:ext cx="5314121" cy="276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8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CBA-9D58-4566-8A84-B41BDD16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Heterogeneous Graph Attention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4EF2-4F4A-4B88-83C9-1DE94467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/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propose a heterogeneous graph neural network based on the hierarchical attention, including: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node-level attention : 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each node, node-level attention aims to learn the importance of meta-path based neighbors and assign different attention values to them.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semantic-level attention :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Different meta-paths in heterogeneous graph may extract diverse semantic information.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Semantic-level attention aims to learn the importance of each meta-path and assign proper weights to them.</a:t>
            </a: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E2AB-B248-4F9C-9B3E-5B0F70F3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9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1626</TotalTime>
  <Words>1431</Words>
  <Application>Microsoft Office PowerPoint</Application>
  <PresentationFormat>Widescreen</PresentationFormat>
  <Paragraphs>147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 Nazanin</vt:lpstr>
      <vt:lpstr>Calibri</vt:lpstr>
      <vt:lpstr>Cambria Math</vt:lpstr>
      <vt:lpstr>Century Gothic</vt:lpstr>
      <vt:lpstr>Wingdings 3</vt:lpstr>
      <vt:lpstr>Wisp</vt:lpstr>
      <vt:lpstr>PowerPoint Presentation</vt:lpstr>
      <vt:lpstr>Heterogeneous Graph Attention Network</vt:lpstr>
      <vt:lpstr>Heterogeneous Graph</vt:lpstr>
      <vt:lpstr>Heterogeneous Graph</vt:lpstr>
      <vt:lpstr>Heterogeneous Graph</vt:lpstr>
      <vt:lpstr>Meta-Path</vt:lpstr>
      <vt:lpstr>Meta-Path</vt:lpstr>
      <vt:lpstr>Meta-Path</vt:lpstr>
      <vt:lpstr>Heterogeneous Graph Attention Network</vt:lpstr>
      <vt:lpstr>Node-level Attention </vt:lpstr>
      <vt:lpstr>Semantic-level Attention </vt:lpstr>
      <vt:lpstr>Heterogeneous Graph Attention Network</vt:lpstr>
      <vt:lpstr>Calculation of Node-level Attention</vt:lpstr>
      <vt:lpstr>Calculation of Node-level Attention</vt:lpstr>
      <vt:lpstr>Calculation of Node-level Attention</vt:lpstr>
      <vt:lpstr>Calculation of Node-level Attention</vt:lpstr>
      <vt:lpstr>Calculation of Node-level Attention</vt:lpstr>
      <vt:lpstr>Calculation of Node-level Attention</vt:lpstr>
      <vt:lpstr>Calculation of Node-level Attention</vt:lpstr>
      <vt:lpstr>Calculation of Semantic-level Attention</vt:lpstr>
      <vt:lpstr>Calculation of Semantic-level Attention</vt:lpstr>
      <vt:lpstr>Calculation of Semantic-level Attention</vt:lpstr>
      <vt:lpstr>Calculation of Semantic-level Attention</vt:lpstr>
      <vt:lpstr>Calculation of Semantic-level Attention</vt:lpstr>
      <vt:lpstr>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 ebrahimi</dc:creator>
  <cp:lastModifiedBy>arian ebrahimi</cp:lastModifiedBy>
  <cp:revision>92</cp:revision>
  <dcterms:created xsi:type="dcterms:W3CDTF">2021-05-19T06:15:34Z</dcterms:created>
  <dcterms:modified xsi:type="dcterms:W3CDTF">2021-05-29T16:23:36Z</dcterms:modified>
</cp:coreProperties>
</file>